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3"/>
    <p:sldId id="286" r:id="rId4"/>
    <p:sldId id="288" r:id="rId5"/>
    <p:sldId id="473" r:id="rId6"/>
    <p:sldId id="470" r:id="rId7"/>
    <p:sldId id="289" r:id="rId8"/>
    <p:sldId id="475" r:id="rId9"/>
    <p:sldId id="290" r:id="rId10"/>
    <p:sldId id="474" r:id="rId11"/>
    <p:sldId id="291" r:id="rId12"/>
    <p:sldId id="287" r:id="rId13"/>
    <p:sldId id="293" r:id="rId14"/>
    <p:sldId id="292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479" r:id="rId24"/>
    <p:sldId id="302" r:id="rId25"/>
  </p:sldIdLst>
  <p:sldSz cx="27432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30" d="100"/>
          <a:sy n="30" d="100"/>
        </p:scale>
        <p:origin x="1234" y="5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50" name="Shape 5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8000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8000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8000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8000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8000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8000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8000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8000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与副标题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成组"/>
          <p:cNvGrpSpPr/>
          <p:nvPr/>
        </p:nvGrpSpPr>
        <p:grpSpPr>
          <a:xfrm>
            <a:off x="1532465" y="-25997"/>
            <a:ext cx="24367070" cy="13767995"/>
            <a:chOff x="0" y="0"/>
            <a:chExt cx="24367069" cy="13767993"/>
          </a:xfrm>
        </p:grpSpPr>
        <p:sp>
          <p:nvSpPr>
            <p:cNvPr id="13" name="矩形"/>
            <p:cNvSpPr/>
            <p:nvPr/>
          </p:nvSpPr>
          <p:spPr>
            <a:xfrm>
              <a:off x="-1" y="-1"/>
              <a:ext cx="6087440" cy="13767995"/>
            </a:xfrm>
            <a:prstGeom prst="rect">
              <a:avLst/>
            </a:prstGeom>
            <a:solidFill>
              <a:srgbClr val="00A2FF">
                <a:alpha val="8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" name="矩形"/>
            <p:cNvSpPr/>
            <p:nvPr/>
          </p:nvSpPr>
          <p:spPr>
            <a:xfrm>
              <a:off x="6087634" y="-1"/>
              <a:ext cx="6087440" cy="13767995"/>
            </a:xfrm>
            <a:prstGeom prst="rect">
              <a:avLst/>
            </a:prstGeom>
            <a:solidFill>
              <a:srgbClr val="00A2FF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5" name="矩形"/>
            <p:cNvSpPr/>
            <p:nvPr/>
          </p:nvSpPr>
          <p:spPr>
            <a:xfrm>
              <a:off x="12191993" y="-1"/>
              <a:ext cx="6087441" cy="13767995"/>
            </a:xfrm>
            <a:prstGeom prst="rect">
              <a:avLst/>
            </a:prstGeom>
            <a:solidFill>
              <a:srgbClr val="00A2FF">
                <a:alpha val="8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6" name="矩形"/>
            <p:cNvSpPr/>
            <p:nvPr/>
          </p:nvSpPr>
          <p:spPr>
            <a:xfrm>
              <a:off x="18279629" y="-1"/>
              <a:ext cx="6087441" cy="13767995"/>
            </a:xfrm>
            <a:prstGeom prst="rect">
              <a:avLst/>
            </a:prstGeom>
            <a:solidFill>
              <a:srgbClr val="00A2FF">
                <a:alpha val="3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</a:p>
          </p:txBody>
        </p:sp>
      </p:grpSp>
      <p:grpSp>
        <p:nvGrpSpPr>
          <p:cNvPr id="21" name="成组"/>
          <p:cNvGrpSpPr/>
          <p:nvPr/>
        </p:nvGrpSpPr>
        <p:grpSpPr>
          <a:xfrm>
            <a:off x="1492581" y="-7608"/>
            <a:ext cx="24446841" cy="13731218"/>
            <a:chOff x="1" y="0"/>
            <a:chExt cx="24446839" cy="13731215"/>
          </a:xfrm>
        </p:grpSpPr>
        <p:sp>
          <p:nvSpPr>
            <p:cNvPr id="18" name="矩形"/>
            <p:cNvSpPr/>
            <p:nvPr/>
          </p:nvSpPr>
          <p:spPr>
            <a:xfrm>
              <a:off x="1" y="0"/>
              <a:ext cx="24446841" cy="4570572"/>
            </a:xfrm>
            <a:prstGeom prst="rect">
              <a:avLst/>
            </a:prstGeom>
            <a:solidFill>
              <a:schemeClr val="accent5">
                <a:alpha val="44515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9" name="矩形"/>
            <p:cNvSpPr/>
            <p:nvPr/>
          </p:nvSpPr>
          <p:spPr>
            <a:xfrm>
              <a:off x="1" y="4580321"/>
              <a:ext cx="24446841" cy="4570573"/>
            </a:xfrm>
            <a:prstGeom prst="rect">
              <a:avLst/>
            </a:prstGeom>
            <a:solidFill>
              <a:schemeClr val="accent5">
                <a:alpha val="66295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0" name="矩形"/>
            <p:cNvSpPr/>
            <p:nvPr/>
          </p:nvSpPr>
          <p:spPr>
            <a:xfrm>
              <a:off x="1" y="9160644"/>
              <a:ext cx="24446841" cy="4570572"/>
            </a:xfrm>
            <a:prstGeom prst="rect">
              <a:avLst/>
            </a:prstGeom>
            <a:solidFill>
              <a:schemeClr val="accent5">
                <a:alpha val="44515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</a:p>
          </p:txBody>
        </p:sp>
      </p:grpSp>
      <p:sp>
        <p:nvSpPr>
          <p:cNvPr id="2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副标题 拷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与副标题 拷贝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与副标题 拷贝 2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/>
          <p:nvPr/>
        </p:nvSpPr>
        <p:spPr>
          <a:xfrm>
            <a:off x="-42335" y="-51312"/>
            <a:ext cx="2263863" cy="13818625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sp>
        <p:nvSpPr>
          <p:cNvPr id="3" name="矩形"/>
          <p:cNvSpPr/>
          <p:nvPr/>
        </p:nvSpPr>
        <p:spPr>
          <a:xfrm>
            <a:off x="25147330" y="-51312"/>
            <a:ext cx="2263861" cy="13818625"/>
          </a:xfrm>
          <a:prstGeom prst="rect">
            <a:avLst/>
          </a:prstGeom>
          <a:solidFill>
            <a:srgbClr val="00A2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sp>
        <p:nvSpPr>
          <p:cNvPr id="4" name="标题文本"/>
          <p:cNvSpPr txBox="1">
            <a:spLocks noGrp="1"/>
          </p:cNvSpPr>
          <p:nvPr>
            <p:ph type="title"/>
          </p:nvPr>
        </p:nvSpPr>
        <p:spPr>
          <a:xfrm>
            <a:off x="4110037" y="0"/>
            <a:ext cx="21945601" cy="3673475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5" name="正文级别 1…"/>
          <p:cNvSpPr txBox="1">
            <a:spLocks noGrp="1"/>
          </p:cNvSpPr>
          <p:nvPr>
            <p:ph type="body" idx="1"/>
          </p:nvPr>
        </p:nvSpPr>
        <p:spPr>
          <a:xfrm>
            <a:off x="15311437" y="4876800"/>
            <a:ext cx="10744201" cy="88392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3483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med"/>
  <p:txStyles>
    <p:titleStyle>
      <a:lvl1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solidFill>
            <a:srgbClr val="DC2F34"/>
          </a:solidFill>
          <a:uFillTx/>
          <a:latin typeface="方正清仿宋 简 Bold" panose="02000800000000000000" charset="-122"/>
          <a:ea typeface="方正清仿宋 简 Bold" panose="02000800000000000000" charset="-122"/>
          <a:cs typeface="方正清仿宋 简 Bold" panose="02000800000000000000" charset="-122"/>
          <a:sym typeface="方正清仿宋 简 Bold" panose="02000800000000000000" charset="-122"/>
        </a:defRPr>
      </a:lvl1pPr>
      <a:lvl2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solidFill>
            <a:srgbClr val="DC2F34"/>
          </a:solidFill>
          <a:uFillTx/>
          <a:latin typeface="GT America Extended Bold"/>
          <a:ea typeface="GT America Extended Bold"/>
          <a:cs typeface="GT America Extended Bold"/>
          <a:sym typeface="GT America Extended Bold"/>
        </a:defRPr>
      </a:lvl2pPr>
      <a:lvl3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solidFill>
            <a:srgbClr val="DC2F34"/>
          </a:solidFill>
          <a:uFillTx/>
          <a:latin typeface="GT America Extended Bold"/>
          <a:ea typeface="GT America Extended Bold"/>
          <a:cs typeface="GT America Extended Bold"/>
          <a:sym typeface="GT America Extended Bold"/>
        </a:defRPr>
      </a:lvl3pPr>
      <a:lvl4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solidFill>
            <a:srgbClr val="DC2F34"/>
          </a:solidFill>
          <a:uFillTx/>
          <a:latin typeface="GT America Extended Bold"/>
          <a:ea typeface="GT America Extended Bold"/>
          <a:cs typeface="GT America Extended Bold"/>
          <a:sym typeface="GT America Extended Bold"/>
        </a:defRPr>
      </a:lvl4pPr>
      <a:lvl5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solidFill>
            <a:srgbClr val="DC2F34"/>
          </a:solidFill>
          <a:uFillTx/>
          <a:latin typeface="GT America Extended Bold"/>
          <a:ea typeface="GT America Extended Bold"/>
          <a:cs typeface="GT America Extended Bold"/>
          <a:sym typeface="GT America Extended Bold"/>
        </a:defRPr>
      </a:lvl5pPr>
      <a:lvl6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solidFill>
            <a:srgbClr val="DC2F34"/>
          </a:solidFill>
          <a:uFillTx/>
          <a:latin typeface="GT America Extended Bold"/>
          <a:ea typeface="GT America Extended Bold"/>
          <a:cs typeface="GT America Extended Bold"/>
          <a:sym typeface="GT America Extended Bold"/>
        </a:defRPr>
      </a:lvl6pPr>
      <a:lvl7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solidFill>
            <a:srgbClr val="DC2F34"/>
          </a:solidFill>
          <a:uFillTx/>
          <a:latin typeface="GT America Extended Bold"/>
          <a:ea typeface="GT America Extended Bold"/>
          <a:cs typeface="GT America Extended Bold"/>
          <a:sym typeface="GT America Extended Bold"/>
        </a:defRPr>
      </a:lvl7pPr>
      <a:lvl8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solidFill>
            <a:srgbClr val="DC2F34"/>
          </a:solidFill>
          <a:uFillTx/>
          <a:latin typeface="GT America Extended Bold"/>
          <a:ea typeface="GT America Extended Bold"/>
          <a:cs typeface="GT America Extended Bold"/>
          <a:sym typeface="GT America Extended Bold"/>
        </a:defRPr>
      </a:lvl8pPr>
      <a:lvl9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solidFill>
            <a:srgbClr val="DC2F34"/>
          </a:solidFill>
          <a:uFillTx/>
          <a:latin typeface="GT America Extended Bold"/>
          <a:ea typeface="GT America Extended Bold"/>
          <a:cs typeface="GT America Extended Bold"/>
          <a:sym typeface="GT America Extended Bold"/>
        </a:defRPr>
      </a:lvl9pPr>
    </p:titleStyle>
    <p:bodyStyle>
      <a:lvl1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0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0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0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0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0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0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0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0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40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2.png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IMG_037567.jpg" descr="IMG_03756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753" y="-3711119"/>
            <a:ext cx="11771223" cy="17656834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3" name="ROBOTICS…"/>
          <p:cNvSpPr txBox="1"/>
          <p:nvPr/>
        </p:nvSpPr>
        <p:spPr>
          <a:xfrm>
            <a:off x="12087182" y="3706024"/>
            <a:ext cx="6905167" cy="24384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7700">
                <a:solidFill>
                  <a:srgbClr val="FFFFFF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pPr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ROBOTICS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  <a:p>
            <a:pPr algn="l">
              <a:defRPr sz="7700">
                <a:solidFill>
                  <a:srgbClr val="FFFFFF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pPr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COMPETITION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54" name="机器人挑战赛"/>
          <p:cNvSpPr txBox="1"/>
          <p:nvPr/>
        </p:nvSpPr>
        <p:spPr>
          <a:xfrm>
            <a:off x="12187314" y="6997699"/>
            <a:ext cx="7734301" cy="18796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10000" b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机器人挑战赛</a:t>
            </a:r>
          </a:p>
        </p:txBody>
      </p:sp>
      <p:pic>
        <p:nvPicPr>
          <p:cNvPr id="55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7445" y="1125697"/>
            <a:ext cx="9549999" cy="279749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18343983" y="10628364"/>
            <a:ext cx="791023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0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介绍人：陈敬轩</a:t>
            </a:r>
            <a:endParaRPr lang="zh-CN" altLang="en-US" sz="80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Program Highlights"/>
          <p:cNvSpPr txBox="1"/>
          <p:nvPr/>
        </p:nvSpPr>
        <p:spPr>
          <a:xfrm>
            <a:off x="3669388" y="923597"/>
            <a:ext cx="4650024" cy="7366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457200">
              <a:defRPr sz="4200">
                <a:solidFill>
                  <a:srgbClr val="FFFFFF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Program Highlights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499" name="矩形"/>
          <p:cNvSpPr/>
          <p:nvPr/>
        </p:nvSpPr>
        <p:spPr>
          <a:xfrm>
            <a:off x="2243665" y="889000"/>
            <a:ext cx="414604" cy="1381528"/>
          </a:xfrm>
          <a:prstGeom prst="rect">
            <a:avLst/>
          </a:prstGeom>
          <a:solidFill>
            <a:srgbClr val="DC2F3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DC2F34"/>
                </a:solidFill>
              </a:defRPr>
            </a:pPr>
          </a:p>
        </p:txBody>
      </p:sp>
      <p:sp>
        <p:nvSpPr>
          <p:cNvPr id="500" name="赛项亮点"/>
          <p:cNvSpPr txBox="1"/>
          <p:nvPr/>
        </p:nvSpPr>
        <p:spPr>
          <a:xfrm>
            <a:off x="3000998" y="1454742"/>
            <a:ext cx="4648277" cy="917449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6500"/>
              </a:lnSpc>
              <a:defRPr sz="3600">
                <a:solidFill>
                  <a:srgbClr val="A9A9A9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赛项亮点</a:t>
            </a:r>
          </a:p>
        </p:txBody>
      </p:sp>
      <p:pic>
        <p:nvPicPr>
          <p:cNvPr id="501" name="Challenge-Ani_Pic0006.png" descr="Challenge-Ani_Pic0006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0" y="2463800"/>
            <a:ext cx="17780000" cy="1000125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02" name="道具悬挂"/>
          <p:cNvSpPr txBox="1"/>
          <p:nvPr/>
        </p:nvSpPr>
        <p:spPr>
          <a:xfrm>
            <a:off x="20612667" y="2322406"/>
            <a:ext cx="8536206" cy="197612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14200"/>
              </a:lnSpc>
              <a:defRPr sz="10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道具悬挂</a:t>
            </a:r>
          </a:p>
        </p:txBody>
      </p:sp>
      <p:sp>
        <p:nvSpPr>
          <p:cNvPr id="503" name="Suspend Alphabet Cubes"/>
          <p:cNvSpPr txBox="1"/>
          <p:nvPr/>
        </p:nvSpPr>
        <p:spPr>
          <a:xfrm>
            <a:off x="20643854" y="5262033"/>
            <a:ext cx="7520393" cy="8636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defRPr sz="5000">
                <a:solidFill>
                  <a:srgbClr val="DC2F34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Suspend Alphabet Cubes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pic>
        <p:nvPicPr>
          <p:cNvPr id="504" name="Challenge-Ani_Pic0007.png" descr="Challenge-Ani_Pic00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00" y="2463799"/>
            <a:ext cx="17780000" cy="1000125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05" name="Challenge-Ani_Pic0008.png" descr="Challenge-Ani_Pic00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500" y="2463799"/>
            <a:ext cx="17780000" cy="1000125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06" name="图像" descr="图像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79497" y="615950"/>
            <a:ext cx="4038602" cy="1257300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4" grpId="1" animBg="1" advAuto="0"/>
      <p:bldP spid="505" grpId="2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>
            <a:off x="0" y="11538408"/>
            <a:ext cx="2177592" cy="2177592"/>
          </a:xfrm>
          <a:prstGeom prst="rtTriangle">
            <a:avLst/>
          </a:prstGeom>
          <a:solidFill>
            <a:srgbClr val="F00028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bg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993600" y="0"/>
            <a:ext cx="2438400" cy="2438400"/>
            <a:chOff x="17234" y="-15"/>
            <a:chExt cx="1920" cy="1920"/>
          </a:xfrm>
        </p:grpSpPr>
        <p:sp>
          <p:nvSpPr>
            <p:cNvPr id="4" name="直角三角形 3"/>
            <p:cNvSpPr/>
            <p:nvPr/>
          </p:nvSpPr>
          <p:spPr>
            <a:xfrm rot="5400000" flipV="1">
              <a:off x="17234" y="-15"/>
              <a:ext cx="1920" cy="1920"/>
            </a:xfrm>
            <a:prstGeom prst="rtTriangle">
              <a:avLst/>
            </a:prstGeom>
            <a:solidFill>
              <a:srgbClr val="F00028"/>
            </a:soli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bg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直角三角形 4"/>
            <p:cNvSpPr/>
            <p:nvPr/>
          </p:nvSpPr>
          <p:spPr>
            <a:xfrm rot="5400000" flipV="1">
              <a:off x="18159" y="-15"/>
              <a:ext cx="995" cy="995"/>
            </a:xfrm>
            <a:prstGeom prst="rtTriangle">
              <a:avLst/>
            </a:prstGeom>
            <a:solidFill>
              <a:srgbClr val="CAD0D8"/>
            </a:soli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bg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2140144" y="517252"/>
            <a:ext cx="1421068" cy="0"/>
          </a:xfrm>
          <a:prstGeom prst="line">
            <a:avLst/>
          </a:prstGeom>
          <a:ln w="57150" cap="rnd">
            <a:solidFill>
              <a:srgbClr val="F000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2050" y="267699"/>
            <a:ext cx="2639060" cy="499110"/>
          </a:xfrm>
          <a:prstGeom prst="rect">
            <a:avLst/>
          </a:prstGeom>
        </p:spPr>
      </p:pic>
      <p:sp>
        <p:nvSpPr>
          <p:cNvPr id="8" name="TextBox 76"/>
          <p:cNvSpPr txBox="1"/>
          <p:nvPr/>
        </p:nvSpPr>
        <p:spPr>
          <a:xfrm>
            <a:off x="2947646" y="107160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强化改装</a:t>
            </a:r>
            <a:endParaRPr lang="zh-CN" altLang="en-US" sz="4000" b="1" dirty="0">
              <a:solidFill>
                <a:schemeClr val="bg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77913" y="2438400"/>
            <a:ext cx="22276174" cy="2367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手动阶段结束后， </a:t>
            </a:r>
            <a:r>
              <a:rPr lang="en-US" altLang="zh-CN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60s</a:t>
            </a: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强化改装阶段直接开始， 选手可以将机器人拿出场外进行改装。</a:t>
            </a:r>
            <a:endParaRPr lang="en-US" altLang="zh-CN" sz="40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此阶段过后， 机器人高度不限制。完全进入质检区的字母方块也可以在此阶段搭载在机器人上。</a:t>
            </a:r>
            <a:endParaRPr lang="en-US" sz="40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2947646" y="495337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全力一搏</a:t>
            </a:r>
            <a:endParaRPr lang="zh-CN" altLang="en-US" sz="4000" b="1" dirty="0">
              <a:solidFill>
                <a:schemeClr val="bg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44944" y="6188253"/>
            <a:ext cx="19240500" cy="7292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强化改装阶段结束后，</a:t>
            </a:r>
            <a:r>
              <a:rPr lang="en-US" altLang="zh-CN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90s</a:t>
            </a: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全力一搏阶段开始。 此阶段中机器人机器人得分方式</a:t>
            </a:r>
            <a:r>
              <a:rPr lang="zh-CN" altLang="en-US" sz="4000" b="1" dirty="0">
                <a:solidFill>
                  <a:schemeClr val="bg1">
                    <a:lumMod val="10000"/>
                    <a:lumOff val="90000"/>
                  </a:schemeClr>
                </a:solidFill>
              </a:rPr>
              <a:t>基本与手动阶段相同</a:t>
            </a: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，可以通过以下方式得分：</a:t>
            </a:r>
            <a:endParaRPr lang="en-US" altLang="zh-CN" sz="40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  <a:p>
            <a:pPr marL="685800" indent="-685800">
              <a:lnSpc>
                <a:spcPct val="200000"/>
              </a:lnSpc>
              <a:buAutoNum type="arabicPeriod"/>
            </a:pP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收集黄色道具方块投篮</a:t>
            </a:r>
            <a:endParaRPr lang="en-US" altLang="zh-CN" sz="40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  <a:p>
            <a:pPr marL="685800" indent="-685800">
              <a:lnSpc>
                <a:spcPct val="200000"/>
              </a:lnSpc>
              <a:buAutoNum type="arabicPeriod"/>
            </a:pP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收集黄色道具方块击落球瓶得分</a:t>
            </a:r>
            <a:endParaRPr lang="en-US" altLang="zh-CN" sz="40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  <a:p>
            <a:pPr marL="685800" indent="-685800">
              <a:lnSpc>
                <a:spcPct val="200000"/>
              </a:lnSpc>
              <a:buAutoNum type="arabicPeriod"/>
            </a:pP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将己方字母块悬挂在悬挂区得分</a:t>
            </a:r>
            <a:endParaRPr lang="en-US" altLang="zh-CN" sz="40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  <a:p>
            <a:pPr marL="685800" indent="-685800">
              <a:lnSpc>
                <a:spcPct val="200000"/>
              </a:lnSpc>
              <a:buAutoNum type="arabicPeriod"/>
            </a:pP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将己方字母块堆叠在质检区</a:t>
            </a:r>
            <a:endParaRPr lang="en-US" sz="40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68241" y="1306840"/>
            <a:ext cx="32419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时长：</a:t>
            </a:r>
            <a:r>
              <a:rPr lang="en-US" altLang="zh-CN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60s</a:t>
            </a:r>
            <a:endParaRPr lang="en-US" sz="40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68241" y="5144320"/>
            <a:ext cx="32419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时长：</a:t>
            </a:r>
            <a:r>
              <a:rPr lang="en-US" altLang="zh-CN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90s</a:t>
            </a:r>
            <a:endParaRPr lang="en-US" sz="40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>
            <a:off x="50087" y="11538408"/>
            <a:ext cx="2177592" cy="2177592"/>
          </a:xfrm>
          <a:prstGeom prst="rtTriangle">
            <a:avLst/>
          </a:prstGeom>
          <a:solidFill>
            <a:srgbClr val="F00028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993600" y="0"/>
            <a:ext cx="2438400" cy="2438400"/>
            <a:chOff x="17234" y="-15"/>
            <a:chExt cx="1920" cy="1920"/>
          </a:xfrm>
        </p:grpSpPr>
        <p:sp>
          <p:nvSpPr>
            <p:cNvPr id="4" name="直角三角形 3"/>
            <p:cNvSpPr/>
            <p:nvPr/>
          </p:nvSpPr>
          <p:spPr>
            <a:xfrm rot="5400000" flipV="1">
              <a:off x="17234" y="-15"/>
              <a:ext cx="1920" cy="1920"/>
            </a:xfrm>
            <a:prstGeom prst="rtTriangle">
              <a:avLst/>
            </a:prstGeom>
            <a:solidFill>
              <a:srgbClr val="F00028"/>
            </a:soli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bg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直角三角形 4"/>
            <p:cNvSpPr/>
            <p:nvPr/>
          </p:nvSpPr>
          <p:spPr>
            <a:xfrm rot="5400000" flipV="1">
              <a:off x="18159" y="-15"/>
              <a:ext cx="995" cy="995"/>
            </a:xfrm>
            <a:prstGeom prst="rtTriangle">
              <a:avLst/>
            </a:prstGeom>
            <a:solidFill>
              <a:srgbClr val="CAD0D8"/>
            </a:soli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solidFill>
                  <a:schemeClr val="bg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2140144" y="517252"/>
            <a:ext cx="1421068" cy="0"/>
          </a:xfrm>
          <a:prstGeom prst="line">
            <a:avLst/>
          </a:prstGeom>
          <a:ln w="57150" cap="rnd">
            <a:solidFill>
              <a:srgbClr val="F000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2050" y="267699"/>
            <a:ext cx="2639060" cy="4991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850678" y="7326885"/>
            <a:ext cx="18105484" cy="4979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bg1">
                    <a:lumMod val="10000"/>
                    <a:lumOff val="90000"/>
                  </a:schemeClr>
                </a:solidFill>
              </a:rPr>
              <a:t>全力一搏阶段结束后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（此时计算全场分值）：</a:t>
            </a:r>
            <a:endParaRPr lang="en-US" altLang="zh-CN" sz="36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1.. 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每成功投进一个黄色方块得</a:t>
            </a: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20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分。</a:t>
            </a:r>
            <a:endParaRPr lang="en-US" altLang="zh-CN" sz="36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2. 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在上一项项得分不为</a:t>
            </a: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0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的情况下，每击落对方一个球瓶</a:t>
            </a: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20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分，全部击落额外加</a:t>
            </a: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50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分。</a:t>
            </a:r>
            <a:endParaRPr lang="en-US" altLang="zh-CN" sz="36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3. 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每成功悬挂一个字母方块得</a:t>
            </a: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30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分，由上至下</a:t>
            </a: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MAKEX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顺序正确额外加</a:t>
            </a: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50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分。</a:t>
            </a:r>
            <a:endParaRPr lang="en-US" altLang="zh-CN" sz="36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4.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 在质检去堆叠字母方块，白板需置于最下层，从第二层开始每成功堆叠一个得</a:t>
            </a: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20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分，由上至下六层顺序为</a:t>
            </a: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M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，</a:t>
            </a: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A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，</a:t>
            </a: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K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，</a:t>
            </a: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E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，</a:t>
            </a: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X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，白板，则额外得</a:t>
            </a: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50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分。</a:t>
            </a:r>
            <a:endParaRPr lang="en-US" altLang="zh-CN" sz="36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3157144" y="1074669"/>
            <a:ext cx="26212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计分方法： </a:t>
            </a:r>
            <a:endParaRPr lang="zh-CN" altLang="en-US" sz="3600" b="1" dirty="0">
              <a:solidFill>
                <a:schemeClr val="bg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50679" y="2659816"/>
            <a:ext cx="170489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在自动阶段结束后计算自动阶段分值，在全力一搏阶段结束后计算总分</a:t>
            </a:r>
            <a:endParaRPr lang="en-US" sz="36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50678" y="3725753"/>
            <a:ext cx="18105484" cy="3317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bg1">
                    <a:lumMod val="10000"/>
                    <a:lumOff val="90000"/>
                  </a:schemeClr>
                </a:solidFill>
              </a:rPr>
              <a:t>自动阶段：</a:t>
            </a:r>
            <a:endParaRPr lang="en-US" altLang="zh-CN" sz="3600" b="1" dirty="0">
              <a:solidFill>
                <a:schemeClr val="bg1">
                  <a:lumMod val="10000"/>
                  <a:lumOff val="9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1. 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每分拣一个字母方块到己方场地得</a:t>
            </a: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20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分，白板掉落则得分清零。</a:t>
            </a:r>
            <a:endParaRPr lang="en-US" altLang="zh-CN" sz="36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2. 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每成功投进一个黄色方块得</a:t>
            </a: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10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分。</a:t>
            </a:r>
            <a:endParaRPr lang="en-US" altLang="zh-CN" sz="36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3. 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在上一项得分不为</a:t>
            </a: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0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的情况下，每个</a:t>
            </a: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10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分，全部击落额外加</a:t>
            </a:r>
            <a:r>
              <a:rPr lang="en-US" altLang="zh-CN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50</a:t>
            </a:r>
            <a:r>
              <a:rPr lang="zh-CN" altLang="en-US" sz="3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分。</a:t>
            </a:r>
            <a:endParaRPr lang="en-US" sz="36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" name="成组"/>
          <p:cNvGrpSpPr/>
          <p:nvPr/>
        </p:nvGrpSpPr>
        <p:grpSpPr>
          <a:xfrm>
            <a:off x="2200492" y="2119127"/>
            <a:ext cx="6698917" cy="9723349"/>
            <a:chOff x="0" y="0"/>
            <a:chExt cx="6698915" cy="9723348"/>
          </a:xfrm>
        </p:grpSpPr>
        <p:sp>
          <p:nvSpPr>
            <p:cNvPr id="508" name="MAKEX PREMIER"/>
            <p:cNvSpPr txBox="1"/>
            <p:nvPr/>
          </p:nvSpPr>
          <p:spPr>
            <a:xfrm>
              <a:off x="0" y="-1"/>
              <a:ext cx="6698916" cy="27807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spAutoFit/>
            </a:bodyPr>
            <a:lstStyle>
              <a:lvl1pPr algn="l" defTabSz="457200">
                <a:lnSpc>
                  <a:spcPts val="10800"/>
                </a:lnSpc>
                <a:defRPr sz="7200">
                  <a:solidFill>
                    <a:srgbClr val="DC2F34"/>
                  </a:solidFill>
                  <a:latin typeface="GT America Extended Medium"/>
                  <a:ea typeface="GT America Extended Medium"/>
                  <a:cs typeface="GT America Extended Medium"/>
                  <a:sym typeface="GT America Extended Medium"/>
                </a:defRPr>
              </a:lvl1pPr>
            </a:lstStyle>
            <a:p>
              <a:r>
                <a:t>MAKEX PREMIER</a:t>
              </a:r>
            </a:p>
          </p:txBody>
        </p:sp>
        <p:sp>
          <p:nvSpPr>
            <p:cNvPr id="509" name="Ultimate Warrior"/>
            <p:cNvSpPr txBox="1"/>
            <p:nvPr/>
          </p:nvSpPr>
          <p:spPr>
            <a:xfrm>
              <a:off x="120939" y="3355928"/>
              <a:ext cx="4677433" cy="10604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50800" tIns="50800" rIns="50800" bIns="50800" numCol="1" anchor="ctr">
              <a:spAutoFit/>
            </a:bodyPr>
            <a:lstStyle>
              <a:lvl1pPr algn="l" defTabSz="457200">
                <a:lnSpc>
                  <a:spcPts val="8000"/>
                </a:lnSpc>
                <a:defRPr sz="5000">
                  <a:solidFill>
                    <a:srgbClr val="A9A9A9"/>
                  </a:solidFill>
                  <a:latin typeface="GT America Extended Medium"/>
                  <a:ea typeface="GT America Extended Medium"/>
                  <a:cs typeface="GT America Extended Medium"/>
                  <a:sym typeface="GT America Extended Medium"/>
                </a:defRPr>
              </a:lvl1pPr>
            </a:lstStyle>
            <a:p>
              <a:r>
                <a:t>Ultimate Warrior</a:t>
              </a:r>
            </a:p>
          </p:txBody>
        </p:sp>
        <p:sp>
          <p:nvSpPr>
            <p:cNvPr id="510" name="雷霆营救"/>
            <p:cNvSpPr txBox="1"/>
            <p:nvPr/>
          </p:nvSpPr>
          <p:spPr>
            <a:xfrm>
              <a:off x="145227" y="7747227"/>
              <a:ext cx="5446734" cy="19761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spAutoFit/>
            </a:bodyPr>
            <a:lstStyle>
              <a:lvl1pPr algn="l" defTabSz="457200">
                <a:lnSpc>
                  <a:spcPts val="14200"/>
                </a:lnSpc>
                <a:defRPr sz="10000">
                  <a:solidFill>
                    <a:srgbClr val="FFFFFF"/>
                  </a:solidFill>
                  <a:latin typeface="Source Han Sans SC Normal"/>
                  <a:ea typeface="Source Han Sans SC Normal"/>
                  <a:cs typeface="Source Han Sans SC Normal"/>
                  <a:sym typeface="Source Han Sans SC Normal"/>
                </a:defRPr>
              </a:lvl1pPr>
            </a:lstStyle>
            <a:p>
              <a:r>
                <a:t>雷霆营救</a:t>
              </a:r>
            </a:p>
          </p:txBody>
        </p:sp>
        <p:sp>
          <p:nvSpPr>
            <p:cNvPr id="511" name="矩形"/>
            <p:cNvSpPr/>
            <p:nvPr/>
          </p:nvSpPr>
          <p:spPr>
            <a:xfrm>
              <a:off x="334308" y="5632606"/>
              <a:ext cx="772401" cy="181473"/>
            </a:xfrm>
            <a:prstGeom prst="rect">
              <a:avLst/>
            </a:prstGeom>
            <a:solidFill>
              <a:srgbClr val="DC2F3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</a:p>
          </p:txBody>
        </p:sp>
      </p:grpSp>
      <p:pic>
        <p:nvPicPr>
          <p:cNvPr id="513" name="Premier_01_0001副本.png" descr="Premier_01_0001副本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43739" y="458728"/>
            <a:ext cx="18159113" cy="12798544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6" name="Premier_01_0005_透明底.png" descr="Premier_01_0005_透明底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67966" y="3362942"/>
            <a:ext cx="15440994" cy="868555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17" name="矩形"/>
          <p:cNvSpPr/>
          <p:nvPr/>
        </p:nvSpPr>
        <p:spPr>
          <a:xfrm>
            <a:off x="12008894" y="7020828"/>
            <a:ext cx="3414210" cy="1043331"/>
          </a:xfrm>
          <a:prstGeom prst="rect">
            <a:avLst/>
          </a:prstGeom>
          <a:solidFill>
            <a:srgbClr val="43434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518" name="矩形"/>
          <p:cNvSpPr/>
          <p:nvPr/>
        </p:nvSpPr>
        <p:spPr>
          <a:xfrm>
            <a:off x="12017085" y="6277262"/>
            <a:ext cx="8002324" cy="2856920"/>
          </a:xfrm>
          <a:prstGeom prst="rect">
            <a:avLst/>
          </a:prstGeom>
          <a:ln w="25400">
            <a:solidFill>
              <a:srgbClr val="A9A9A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sp>
        <p:nvSpPr>
          <p:cNvPr id="519" name="矩形"/>
          <p:cNvSpPr/>
          <p:nvPr/>
        </p:nvSpPr>
        <p:spPr>
          <a:xfrm>
            <a:off x="12006750" y="6252517"/>
            <a:ext cx="8022991" cy="753817"/>
          </a:xfrm>
          <a:prstGeom prst="rect">
            <a:avLst/>
          </a:prstGeom>
          <a:solidFill>
            <a:srgbClr val="6C6C6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grpSp>
        <p:nvGrpSpPr>
          <p:cNvPr id="523" name="成组"/>
          <p:cNvGrpSpPr/>
          <p:nvPr/>
        </p:nvGrpSpPr>
        <p:grpSpPr>
          <a:xfrm>
            <a:off x="12006751" y="2946522"/>
            <a:ext cx="8022991" cy="2867169"/>
            <a:chOff x="0" y="-1"/>
            <a:chExt cx="8022990" cy="2867167"/>
          </a:xfrm>
        </p:grpSpPr>
        <p:sp>
          <p:nvSpPr>
            <p:cNvPr id="520" name="矩形"/>
            <p:cNvSpPr/>
            <p:nvPr/>
          </p:nvSpPr>
          <p:spPr>
            <a:xfrm>
              <a:off x="2144" y="753814"/>
              <a:ext cx="8018704" cy="1043331"/>
            </a:xfrm>
            <a:prstGeom prst="rect">
              <a:avLst/>
            </a:prstGeom>
            <a:solidFill>
              <a:srgbClr val="43434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sp>
          <p:nvSpPr>
            <p:cNvPr id="521" name="矩形"/>
            <p:cNvSpPr/>
            <p:nvPr/>
          </p:nvSpPr>
          <p:spPr>
            <a:xfrm>
              <a:off x="10333" y="10246"/>
              <a:ext cx="8002325" cy="2856921"/>
            </a:xfrm>
            <a:prstGeom prst="rect">
              <a:avLst/>
            </a:prstGeom>
            <a:noFill/>
            <a:ln w="25400" cap="flat">
              <a:solidFill>
                <a:srgbClr val="A9A9A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22" name="矩形"/>
            <p:cNvSpPr/>
            <p:nvPr/>
          </p:nvSpPr>
          <p:spPr>
            <a:xfrm>
              <a:off x="0" y="-2"/>
              <a:ext cx="8022992" cy="753817"/>
            </a:xfrm>
            <a:prstGeom prst="rect">
              <a:avLst/>
            </a:prstGeom>
            <a:solidFill>
              <a:srgbClr val="DC2F3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</p:grpSp>
      <p:sp>
        <p:nvSpPr>
          <p:cNvPr id="524" name="矩形"/>
          <p:cNvSpPr/>
          <p:nvPr/>
        </p:nvSpPr>
        <p:spPr>
          <a:xfrm>
            <a:off x="20300452" y="7008456"/>
            <a:ext cx="2674262" cy="1043331"/>
          </a:xfrm>
          <a:prstGeom prst="rect">
            <a:avLst/>
          </a:prstGeom>
          <a:solidFill>
            <a:srgbClr val="43434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525" name="矩形"/>
          <p:cNvSpPr/>
          <p:nvPr/>
        </p:nvSpPr>
        <p:spPr>
          <a:xfrm>
            <a:off x="20306267" y="6264890"/>
            <a:ext cx="5737902" cy="2856919"/>
          </a:xfrm>
          <a:prstGeom prst="rect">
            <a:avLst/>
          </a:prstGeom>
          <a:ln w="25400">
            <a:solidFill>
              <a:srgbClr val="A9A9A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sp>
        <p:nvSpPr>
          <p:cNvPr id="526" name="矩形"/>
          <p:cNvSpPr/>
          <p:nvPr/>
        </p:nvSpPr>
        <p:spPr>
          <a:xfrm>
            <a:off x="20298857" y="6254641"/>
            <a:ext cx="5752720" cy="753817"/>
          </a:xfrm>
          <a:prstGeom prst="rect">
            <a:avLst/>
          </a:prstGeom>
          <a:solidFill>
            <a:srgbClr val="6C6C6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7E79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527" name="线条"/>
          <p:cNvSpPr/>
          <p:nvPr/>
        </p:nvSpPr>
        <p:spPr>
          <a:xfrm flipV="1">
            <a:off x="22975781" y="6989127"/>
            <a:ext cx="2" cy="2147178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28" name="线条"/>
          <p:cNvSpPr/>
          <p:nvPr/>
        </p:nvSpPr>
        <p:spPr>
          <a:xfrm flipV="1">
            <a:off x="15295245" y="7001499"/>
            <a:ext cx="2" cy="2147178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29" name="矩形"/>
          <p:cNvSpPr/>
          <p:nvPr/>
        </p:nvSpPr>
        <p:spPr>
          <a:xfrm>
            <a:off x="20300452" y="3695213"/>
            <a:ext cx="2674262" cy="1043332"/>
          </a:xfrm>
          <a:prstGeom prst="rect">
            <a:avLst/>
          </a:prstGeom>
          <a:solidFill>
            <a:srgbClr val="43434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530" name="矩形"/>
          <p:cNvSpPr/>
          <p:nvPr/>
        </p:nvSpPr>
        <p:spPr>
          <a:xfrm>
            <a:off x="20306267" y="2951646"/>
            <a:ext cx="5737902" cy="2856920"/>
          </a:xfrm>
          <a:prstGeom prst="rect">
            <a:avLst/>
          </a:prstGeom>
          <a:ln w="25400">
            <a:solidFill>
              <a:srgbClr val="A9A9A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sp>
        <p:nvSpPr>
          <p:cNvPr id="531" name="矩形"/>
          <p:cNvSpPr/>
          <p:nvPr/>
        </p:nvSpPr>
        <p:spPr>
          <a:xfrm>
            <a:off x="20298857" y="2941398"/>
            <a:ext cx="5752720" cy="753817"/>
          </a:xfrm>
          <a:prstGeom prst="rect">
            <a:avLst/>
          </a:prstGeom>
          <a:solidFill>
            <a:srgbClr val="FF7E7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DC2F34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532" name="线条"/>
          <p:cNvSpPr/>
          <p:nvPr/>
        </p:nvSpPr>
        <p:spPr>
          <a:xfrm flipV="1">
            <a:off x="22975781" y="3675884"/>
            <a:ext cx="2" cy="2147178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536" name="成组"/>
          <p:cNvGrpSpPr/>
          <p:nvPr/>
        </p:nvGrpSpPr>
        <p:grpSpPr>
          <a:xfrm>
            <a:off x="12006750" y="9556614"/>
            <a:ext cx="14088566" cy="2881666"/>
            <a:chOff x="0" y="-1"/>
            <a:chExt cx="14088564" cy="2881664"/>
          </a:xfrm>
        </p:grpSpPr>
        <p:sp>
          <p:nvSpPr>
            <p:cNvPr id="533" name="矩形"/>
            <p:cNvSpPr/>
            <p:nvPr/>
          </p:nvSpPr>
          <p:spPr>
            <a:xfrm>
              <a:off x="3764" y="768311"/>
              <a:ext cx="14081036" cy="1043331"/>
            </a:xfrm>
            <a:prstGeom prst="rect">
              <a:avLst/>
            </a:prstGeom>
            <a:solidFill>
              <a:srgbClr val="43434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sp>
          <p:nvSpPr>
            <p:cNvPr id="534" name="矩形"/>
            <p:cNvSpPr/>
            <p:nvPr/>
          </p:nvSpPr>
          <p:spPr>
            <a:xfrm>
              <a:off x="18145" y="24743"/>
              <a:ext cx="14052274" cy="2856921"/>
            </a:xfrm>
            <a:prstGeom prst="rect">
              <a:avLst/>
            </a:prstGeom>
            <a:noFill/>
            <a:ln w="25400" cap="flat">
              <a:solidFill>
                <a:srgbClr val="A9A9A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35" name="矩形"/>
            <p:cNvSpPr/>
            <p:nvPr/>
          </p:nvSpPr>
          <p:spPr>
            <a:xfrm>
              <a:off x="-1" y="-2"/>
              <a:ext cx="14088566" cy="753817"/>
            </a:xfrm>
            <a:prstGeom prst="rect">
              <a:avLst/>
            </a:prstGeom>
            <a:solidFill>
              <a:srgbClr val="A9A9A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</p:grpSp>
      <p:sp>
        <p:nvSpPr>
          <p:cNvPr id="537" name="线条"/>
          <p:cNvSpPr/>
          <p:nvPr/>
        </p:nvSpPr>
        <p:spPr>
          <a:xfrm flipV="1">
            <a:off x="15295245" y="10254464"/>
            <a:ext cx="2" cy="2147178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38" name="矩形"/>
          <p:cNvSpPr/>
          <p:nvPr/>
        </p:nvSpPr>
        <p:spPr>
          <a:xfrm>
            <a:off x="2243665" y="889000"/>
            <a:ext cx="414604" cy="1381528"/>
          </a:xfrm>
          <a:prstGeom prst="rect">
            <a:avLst/>
          </a:prstGeom>
          <a:solidFill>
            <a:srgbClr val="DC2F3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DC2F34"/>
                </a:solidFill>
              </a:defRPr>
            </a:pPr>
          </a:p>
        </p:txBody>
      </p:sp>
      <p:sp>
        <p:nvSpPr>
          <p:cNvPr id="539" name="雷 霆 营 救"/>
          <p:cNvSpPr txBox="1"/>
          <p:nvPr/>
        </p:nvSpPr>
        <p:spPr>
          <a:xfrm>
            <a:off x="3000998" y="1454742"/>
            <a:ext cx="4648277" cy="917449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6500"/>
              </a:lnSpc>
              <a:defRPr sz="36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雷 霆 营 救</a:t>
            </a:r>
          </a:p>
        </p:txBody>
      </p:sp>
      <p:sp>
        <p:nvSpPr>
          <p:cNvPr id="540" name="Dual Meet"/>
          <p:cNvSpPr txBox="1"/>
          <p:nvPr/>
        </p:nvSpPr>
        <p:spPr>
          <a:xfrm>
            <a:off x="16085794" y="4082722"/>
            <a:ext cx="1850754" cy="5588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457200">
              <a:defRPr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lvl1pPr>
          </a:lstStyle>
          <a:p>
            <a:r>
              <a:t>Dual Meet</a:t>
            </a:r>
          </a:p>
        </p:txBody>
      </p:sp>
      <p:sp>
        <p:nvSpPr>
          <p:cNvPr id="541" name="Type"/>
          <p:cNvSpPr txBox="1"/>
          <p:nvPr/>
        </p:nvSpPr>
        <p:spPr>
          <a:xfrm>
            <a:off x="13188418" y="3902440"/>
            <a:ext cx="940483" cy="5588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457200">
              <a:defRPr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lvl1pPr>
          </a:lstStyle>
          <a:p>
            <a:r>
              <a:t>Type</a:t>
            </a:r>
          </a:p>
        </p:txBody>
      </p:sp>
      <p:sp>
        <p:nvSpPr>
          <p:cNvPr id="542" name="线条"/>
          <p:cNvSpPr/>
          <p:nvPr/>
        </p:nvSpPr>
        <p:spPr>
          <a:xfrm flipV="1">
            <a:off x="15295244" y="3629788"/>
            <a:ext cx="2" cy="2158143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543" name="赛项类型"/>
          <p:cNvSpPr txBox="1"/>
          <p:nvPr/>
        </p:nvSpPr>
        <p:spPr>
          <a:xfrm>
            <a:off x="12585509" y="4762632"/>
            <a:ext cx="2146301" cy="98552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赛项类型</a:t>
            </a:r>
          </a:p>
        </p:txBody>
      </p:sp>
      <p:sp>
        <p:nvSpPr>
          <p:cNvPr id="544" name="对抗赛"/>
          <p:cNvSpPr txBox="1"/>
          <p:nvPr/>
        </p:nvSpPr>
        <p:spPr>
          <a:xfrm>
            <a:off x="15858684" y="4762632"/>
            <a:ext cx="1638301" cy="98552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对抗赛</a:t>
            </a:r>
          </a:p>
        </p:txBody>
      </p:sp>
      <p:sp>
        <p:nvSpPr>
          <p:cNvPr id="545" name="参赛年龄"/>
          <p:cNvSpPr txBox="1"/>
          <p:nvPr/>
        </p:nvSpPr>
        <p:spPr>
          <a:xfrm>
            <a:off x="20471249" y="8029091"/>
            <a:ext cx="2146301" cy="98552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参赛年龄</a:t>
            </a:r>
          </a:p>
        </p:txBody>
      </p:sp>
      <p:sp>
        <p:nvSpPr>
          <p:cNvPr id="546" name="14-18"/>
          <p:cNvSpPr txBox="1"/>
          <p:nvPr/>
        </p:nvSpPr>
        <p:spPr>
          <a:xfrm>
            <a:off x="23216235" y="7082156"/>
            <a:ext cx="2620646" cy="8636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defRPr sz="5000">
                <a:solidFill>
                  <a:srgbClr val="DC2F34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14-18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547" name="参赛队伍"/>
          <p:cNvSpPr txBox="1"/>
          <p:nvPr/>
        </p:nvSpPr>
        <p:spPr>
          <a:xfrm>
            <a:off x="12466974" y="11369439"/>
            <a:ext cx="2146301" cy="98552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参赛队伍</a:t>
            </a:r>
          </a:p>
        </p:txBody>
      </p:sp>
      <p:sp>
        <p:nvSpPr>
          <p:cNvPr id="548" name="星形"/>
          <p:cNvSpPr/>
          <p:nvPr/>
        </p:nvSpPr>
        <p:spPr>
          <a:xfrm>
            <a:off x="23525247" y="4174609"/>
            <a:ext cx="617452" cy="587231"/>
          </a:xfrm>
          <a:prstGeom prst="star5">
            <a:avLst>
              <a:gd name="adj" fmla="val 28029"/>
              <a:gd name="hf" fmla="val 105146"/>
              <a:gd name="vf" fmla="val 110557"/>
            </a:avLst>
          </a:prstGeom>
          <a:solidFill>
            <a:srgbClr val="DC2F3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sp>
        <p:nvSpPr>
          <p:cNvPr id="549" name="星形"/>
          <p:cNvSpPr/>
          <p:nvPr/>
        </p:nvSpPr>
        <p:spPr>
          <a:xfrm>
            <a:off x="24214601" y="4174609"/>
            <a:ext cx="617451" cy="587231"/>
          </a:xfrm>
          <a:prstGeom prst="star5">
            <a:avLst>
              <a:gd name="adj" fmla="val 28029"/>
              <a:gd name="hf" fmla="val 105146"/>
              <a:gd name="vf" fmla="val 110557"/>
            </a:avLst>
          </a:prstGeom>
          <a:solidFill>
            <a:srgbClr val="DC2F3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sp>
        <p:nvSpPr>
          <p:cNvPr id="550" name="Equipment"/>
          <p:cNvSpPr txBox="1"/>
          <p:nvPr/>
        </p:nvSpPr>
        <p:spPr>
          <a:xfrm>
            <a:off x="12690774" y="7241451"/>
            <a:ext cx="1935771" cy="5588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457200">
              <a:defRPr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lvl1pPr>
          </a:lstStyle>
          <a:p>
            <a:r>
              <a:t>Equipment</a:t>
            </a:r>
          </a:p>
        </p:txBody>
      </p:sp>
      <p:sp>
        <p:nvSpPr>
          <p:cNvPr id="551" name="使用器材"/>
          <p:cNvSpPr txBox="1"/>
          <p:nvPr/>
        </p:nvSpPr>
        <p:spPr>
          <a:xfrm>
            <a:off x="12585509" y="8029091"/>
            <a:ext cx="2146301" cy="98552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使用器材</a:t>
            </a:r>
          </a:p>
        </p:txBody>
      </p:sp>
      <p:sp>
        <p:nvSpPr>
          <p:cNvPr id="552" name="MakeX Premier Kit"/>
          <p:cNvSpPr txBox="1"/>
          <p:nvPr/>
        </p:nvSpPr>
        <p:spPr>
          <a:xfrm>
            <a:off x="15981275" y="7844901"/>
            <a:ext cx="3395961" cy="5588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457200">
              <a:defRPr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lvl1pPr>
          </a:lstStyle>
          <a:p>
            <a:r>
              <a:t>MakeX Premier Kit </a:t>
            </a:r>
          </a:p>
        </p:txBody>
      </p:sp>
      <p:sp>
        <p:nvSpPr>
          <p:cNvPr id="553" name="Age"/>
          <p:cNvSpPr txBox="1"/>
          <p:nvPr/>
        </p:nvSpPr>
        <p:spPr>
          <a:xfrm>
            <a:off x="21148293" y="7241451"/>
            <a:ext cx="792213" cy="5588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457200">
              <a:defRPr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lvl1pPr>
          </a:lstStyle>
          <a:p>
            <a:r>
              <a:t>Age</a:t>
            </a:r>
          </a:p>
        </p:txBody>
      </p:sp>
      <p:sp>
        <p:nvSpPr>
          <p:cNvPr id="554" name="比赛难度"/>
          <p:cNvSpPr txBox="1"/>
          <p:nvPr/>
        </p:nvSpPr>
        <p:spPr>
          <a:xfrm>
            <a:off x="20471249" y="4762632"/>
            <a:ext cx="2146301" cy="98552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比赛难度</a:t>
            </a:r>
          </a:p>
        </p:txBody>
      </p:sp>
      <p:sp>
        <p:nvSpPr>
          <p:cNvPr id="555" name="Difficulty…"/>
          <p:cNvSpPr txBox="1"/>
          <p:nvPr/>
        </p:nvSpPr>
        <p:spPr>
          <a:xfrm>
            <a:off x="20525488" y="3719560"/>
            <a:ext cx="1547144" cy="9245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lnSpc>
                <a:spcPct val="80000"/>
              </a:lnSpc>
              <a:defRPr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pPr>
            <a:r>
              <a:t>Difficulty</a:t>
            </a:r>
          </a:p>
          <a:p>
            <a:pPr algn="l" defTabSz="457200">
              <a:lnSpc>
                <a:spcPct val="80000"/>
              </a:lnSpc>
              <a:defRPr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pPr>
            <a:r>
              <a:t>Level</a:t>
            </a:r>
          </a:p>
        </p:txBody>
      </p:sp>
      <p:sp>
        <p:nvSpPr>
          <p:cNvPr id="556" name="Team"/>
          <p:cNvSpPr txBox="1"/>
          <p:nvPr/>
        </p:nvSpPr>
        <p:spPr>
          <a:xfrm>
            <a:off x="13135678" y="10580461"/>
            <a:ext cx="1045965" cy="5588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457200">
              <a:defRPr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lvl1pPr>
          </a:lstStyle>
          <a:p>
            <a:r>
              <a:t>Team</a:t>
            </a:r>
          </a:p>
        </p:txBody>
      </p:sp>
      <p:sp>
        <p:nvSpPr>
          <p:cNvPr id="557" name="2-8 Students &amp; 1-2 Mentors"/>
          <p:cNvSpPr txBox="1"/>
          <p:nvPr/>
        </p:nvSpPr>
        <p:spPr>
          <a:xfrm>
            <a:off x="16242062" y="10580461"/>
            <a:ext cx="4773366" cy="5588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457200">
              <a:defRPr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lvl1pPr>
          </a:lstStyle>
          <a:p>
            <a:r>
              <a:t>2-8 Students &amp; 1-2 Mentors</a:t>
            </a:r>
          </a:p>
        </p:txBody>
      </p:sp>
      <p:sp>
        <p:nvSpPr>
          <p:cNvPr id="558" name="2-8名学生 &amp; 1-2名教练"/>
          <p:cNvSpPr txBox="1"/>
          <p:nvPr/>
        </p:nvSpPr>
        <p:spPr>
          <a:xfrm>
            <a:off x="15668144" y="11370198"/>
            <a:ext cx="5431029" cy="98552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"/>
              </a:defRPr>
            </a:pPr>
            <a:r>
              <a:t>2-8</a:t>
            </a:r>
            <a:r>
              <a:rPr>
                <a:latin typeface="Source Han Sans SC Normal"/>
                <a:ea typeface="Source Han Sans SC Normal"/>
                <a:cs typeface="Source Han Sans SC Normal"/>
                <a:sym typeface="Source Han Sans SC Normal"/>
              </a:rPr>
              <a:t>名学生</a:t>
            </a:r>
            <a:r>
              <a:t> &amp; 1-2</a:t>
            </a:r>
            <a:r>
              <a:rPr>
                <a:latin typeface="Source Han Sans SC Normal"/>
                <a:ea typeface="Source Han Sans SC Normal"/>
                <a:cs typeface="Source Han Sans SC Normal"/>
                <a:sym typeface="Source Han Sans SC Normal"/>
              </a:rPr>
              <a:t>名教练</a:t>
            </a:r>
            <a:r>
              <a:t> </a:t>
            </a:r>
          </a:p>
        </p:txBody>
      </p:sp>
      <p:sp>
        <p:nvSpPr>
          <p:cNvPr id="559" name="星形"/>
          <p:cNvSpPr/>
          <p:nvPr/>
        </p:nvSpPr>
        <p:spPr>
          <a:xfrm>
            <a:off x="24961152" y="4174609"/>
            <a:ext cx="617452" cy="587231"/>
          </a:xfrm>
          <a:prstGeom prst="star5">
            <a:avLst>
              <a:gd name="adj" fmla="val 28029"/>
              <a:gd name="hf" fmla="val 105146"/>
              <a:gd name="vf" fmla="val 110557"/>
            </a:avLst>
          </a:prstGeom>
          <a:solidFill>
            <a:srgbClr val="DC2F3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sp>
        <p:nvSpPr>
          <p:cNvPr id="560" name="MAKEX PREMIER"/>
          <p:cNvSpPr txBox="1"/>
          <p:nvPr/>
        </p:nvSpPr>
        <p:spPr>
          <a:xfrm>
            <a:off x="3003800" y="659575"/>
            <a:ext cx="6013020" cy="92963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7000"/>
              </a:lnSpc>
              <a:defRPr sz="4000">
                <a:solidFill>
                  <a:srgbClr val="DC2F34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lvl1pPr>
          </a:lstStyle>
          <a:p>
            <a:r>
              <a:t>MAKEX PREMIER</a:t>
            </a:r>
          </a:p>
        </p:txBody>
      </p:sp>
      <p:sp>
        <p:nvSpPr>
          <p:cNvPr id="561" name="Ultimate Warrior"/>
          <p:cNvSpPr txBox="1"/>
          <p:nvPr/>
        </p:nvSpPr>
        <p:spPr>
          <a:xfrm>
            <a:off x="8773032" y="707517"/>
            <a:ext cx="3308494" cy="83374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6200"/>
              </a:lnSpc>
              <a:defRPr sz="3500">
                <a:solidFill>
                  <a:srgbClr val="A9A9A9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lvl1pPr>
          </a:lstStyle>
          <a:p>
            <a:r>
              <a:t>Ultimate Warrior</a:t>
            </a:r>
          </a:p>
        </p:txBody>
      </p:sp>
      <p:pic>
        <p:nvPicPr>
          <p:cNvPr id="56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79497" y="615950"/>
            <a:ext cx="4038602" cy="1257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63" name="星形"/>
          <p:cNvSpPr/>
          <p:nvPr/>
        </p:nvSpPr>
        <p:spPr>
          <a:xfrm>
            <a:off x="23525247" y="4961778"/>
            <a:ext cx="617452" cy="587231"/>
          </a:xfrm>
          <a:prstGeom prst="star5">
            <a:avLst>
              <a:gd name="adj" fmla="val 28029"/>
              <a:gd name="hf" fmla="val 105146"/>
              <a:gd name="vf" fmla="val 110557"/>
            </a:avLst>
          </a:prstGeom>
          <a:solidFill>
            <a:srgbClr val="DC2F3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sp>
        <p:nvSpPr>
          <p:cNvPr id="564" name="星形"/>
          <p:cNvSpPr/>
          <p:nvPr/>
        </p:nvSpPr>
        <p:spPr>
          <a:xfrm>
            <a:off x="24214601" y="4961778"/>
            <a:ext cx="617451" cy="587231"/>
          </a:xfrm>
          <a:prstGeom prst="star5">
            <a:avLst>
              <a:gd name="adj" fmla="val 28029"/>
              <a:gd name="hf" fmla="val 105146"/>
              <a:gd name="vf" fmla="val 110557"/>
            </a:avLst>
          </a:prstGeom>
          <a:solidFill>
            <a:srgbClr val="DC2F3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sp>
        <p:nvSpPr>
          <p:cNvPr id="565" name="&amp;"/>
          <p:cNvSpPr txBox="1"/>
          <p:nvPr/>
        </p:nvSpPr>
        <p:spPr>
          <a:xfrm>
            <a:off x="25197263" y="7098321"/>
            <a:ext cx="639638" cy="8636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defRPr sz="5000">
                <a:solidFill>
                  <a:srgbClr val="DC2F34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&amp;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566" name="14-18"/>
          <p:cNvSpPr txBox="1"/>
          <p:nvPr/>
        </p:nvSpPr>
        <p:spPr>
          <a:xfrm>
            <a:off x="23334016" y="8026551"/>
            <a:ext cx="2620646" cy="9906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defRPr sz="5000">
                <a:solidFill>
                  <a:srgbClr val="DC2F34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高职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Program Highlights"/>
          <p:cNvSpPr txBox="1"/>
          <p:nvPr/>
        </p:nvSpPr>
        <p:spPr>
          <a:xfrm>
            <a:off x="3000124" y="876299"/>
            <a:ext cx="4650025" cy="7366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457200">
              <a:defRPr sz="4200">
                <a:solidFill>
                  <a:srgbClr val="FFFFFF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Program Highlights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569" name="矩形"/>
          <p:cNvSpPr/>
          <p:nvPr/>
        </p:nvSpPr>
        <p:spPr>
          <a:xfrm>
            <a:off x="2243665" y="889000"/>
            <a:ext cx="414604" cy="1381528"/>
          </a:xfrm>
          <a:prstGeom prst="rect">
            <a:avLst/>
          </a:prstGeom>
          <a:solidFill>
            <a:srgbClr val="DC2F3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DC2F34"/>
                </a:solidFill>
              </a:defRPr>
            </a:pPr>
          </a:p>
        </p:txBody>
      </p:sp>
      <p:sp>
        <p:nvSpPr>
          <p:cNvPr id="570" name="赛项亮点"/>
          <p:cNvSpPr txBox="1"/>
          <p:nvPr/>
        </p:nvSpPr>
        <p:spPr>
          <a:xfrm>
            <a:off x="3000998" y="1454742"/>
            <a:ext cx="4648277" cy="917449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6500"/>
              </a:lnSpc>
              <a:defRPr sz="3600">
                <a:solidFill>
                  <a:srgbClr val="A9A9A9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赛项亮点</a:t>
            </a:r>
          </a:p>
        </p:txBody>
      </p:sp>
      <p:sp>
        <p:nvSpPr>
          <p:cNvPr id="571" name="Knock Down…"/>
          <p:cNvSpPr txBox="1"/>
          <p:nvPr/>
        </p:nvSpPr>
        <p:spPr>
          <a:xfrm>
            <a:off x="20711529" y="4571999"/>
            <a:ext cx="7990538" cy="16256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/>
          <a:p>
            <a:pPr algn="l">
              <a:defRPr sz="5000">
                <a:solidFill>
                  <a:srgbClr val="DC2F34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pPr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Knock Down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  <a:p>
            <a:pPr algn="l">
              <a:defRPr sz="5000">
                <a:solidFill>
                  <a:srgbClr val="DC2F34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pPr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Red/Blue Bottles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pic>
        <p:nvPicPr>
          <p:cNvPr id="572" name="图像" descr="图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79497" y="615950"/>
            <a:ext cx="4038602" cy="1257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73" name="Premier-Ani_Pic0001.png" descr="Premier-Ani_Pic00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00" y="2463800"/>
            <a:ext cx="17780000" cy="1000125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74" name="击倒球瓶"/>
          <p:cNvSpPr txBox="1"/>
          <p:nvPr/>
        </p:nvSpPr>
        <p:spPr>
          <a:xfrm>
            <a:off x="20612667" y="1439768"/>
            <a:ext cx="5756395" cy="3639797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14200"/>
              </a:lnSpc>
              <a:defRPr sz="10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击倒球瓶</a:t>
            </a:r>
          </a:p>
        </p:txBody>
      </p:sp>
      <p:pic>
        <p:nvPicPr>
          <p:cNvPr id="575" name="Premier-Ani_Pic0002.png" descr="Premier-Ani_Pic000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500" y="2463800"/>
            <a:ext cx="17780000" cy="1000125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76" name="线条"/>
          <p:cNvSpPr/>
          <p:nvPr/>
        </p:nvSpPr>
        <p:spPr>
          <a:xfrm>
            <a:off x="8984492" y="3935043"/>
            <a:ext cx="4855532" cy="53167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20432" y="15795"/>
                  <a:pt x="17261" y="10484"/>
                  <a:pt x="12550" y="6444"/>
                </a:cubicBezTo>
                <a:cubicBezTo>
                  <a:pt x="9000" y="3399"/>
                  <a:pt x="4693" y="1188"/>
                  <a:pt x="0" y="0"/>
                </a:cubicBezTo>
              </a:path>
            </a:pathLst>
          </a:custGeom>
          <a:ln w="50800">
            <a:solidFill>
              <a:srgbClr val="FAE232"/>
            </a:solidFill>
            <a:custDash>
              <a:ds d="200000" sp="200000"/>
            </a:custDash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AE232"/>
                </a:solidFill>
              </a:defRPr>
            </a:pPr>
          </a:p>
        </p:txBody>
      </p:sp>
      <p:pic>
        <p:nvPicPr>
          <p:cNvPr id="577" name="Premier-Ani_Pic0003.png" descr="Premier-Ani_Pic000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2500" y="2463800"/>
            <a:ext cx="17780000" cy="10001250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9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10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xit" presetSubtype="9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14" dur="1000" fill="hold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5" grpId="1" animBg="1" advAuto="0"/>
      <p:bldP spid="576" grpId="2" animBg="1" advAuto="0"/>
      <p:bldP spid="576" grpId="3" animBg="1" advAuto="0"/>
      <p:bldP spid="577" grpId="4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Program Highlights"/>
          <p:cNvSpPr txBox="1"/>
          <p:nvPr/>
        </p:nvSpPr>
        <p:spPr>
          <a:xfrm>
            <a:off x="3669388" y="923597"/>
            <a:ext cx="4650024" cy="7366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457200">
              <a:defRPr sz="4200">
                <a:solidFill>
                  <a:srgbClr val="FFFFFF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Program Highlights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580" name="矩形"/>
          <p:cNvSpPr/>
          <p:nvPr/>
        </p:nvSpPr>
        <p:spPr>
          <a:xfrm>
            <a:off x="2243665" y="889000"/>
            <a:ext cx="414604" cy="1381528"/>
          </a:xfrm>
          <a:prstGeom prst="rect">
            <a:avLst/>
          </a:prstGeom>
          <a:solidFill>
            <a:srgbClr val="DC2F3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DC2F34"/>
                </a:solidFill>
              </a:defRPr>
            </a:pPr>
          </a:p>
        </p:txBody>
      </p:sp>
      <p:sp>
        <p:nvSpPr>
          <p:cNvPr id="581" name="赛项亮点"/>
          <p:cNvSpPr txBox="1"/>
          <p:nvPr/>
        </p:nvSpPr>
        <p:spPr>
          <a:xfrm>
            <a:off x="3000998" y="1454742"/>
            <a:ext cx="4648277" cy="917449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6500"/>
              </a:lnSpc>
              <a:defRPr sz="3600">
                <a:solidFill>
                  <a:srgbClr val="A9A9A9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赛项亮点</a:t>
            </a:r>
          </a:p>
        </p:txBody>
      </p:sp>
      <p:sp>
        <p:nvSpPr>
          <p:cNvPr id="582" name="Place…"/>
          <p:cNvSpPr txBox="1"/>
          <p:nvPr/>
        </p:nvSpPr>
        <p:spPr>
          <a:xfrm>
            <a:off x="20636230" y="6905307"/>
            <a:ext cx="6800851" cy="16256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defRPr sz="5000">
                <a:solidFill>
                  <a:srgbClr val="DC2F34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Place Alphabet Cubes on Correct Area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pic>
        <p:nvPicPr>
          <p:cNvPr id="583" name="图像" descr="图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79497" y="615950"/>
            <a:ext cx="4038602" cy="1257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84" name="Premier-Ani_Pic0004.png" descr="Premier-Ani_Pic00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00" y="2463800"/>
            <a:ext cx="17780000" cy="1000125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85" name="摆放…"/>
          <p:cNvSpPr txBox="1"/>
          <p:nvPr/>
        </p:nvSpPr>
        <p:spPr>
          <a:xfrm>
            <a:off x="20612667" y="1554068"/>
            <a:ext cx="5756395" cy="5443197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/>
          <a:p>
            <a:pPr algn="l" defTabSz="457200">
              <a:lnSpc>
                <a:spcPts val="14200"/>
              </a:lnSpc>
              <a:defRPr sz="10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pPr>
            <a:r>
              <a:t>摆放</a:t>
            </a:r>
          </a:p>
          <a:p>
            <a:pPr algn="l" defTabSz="457200">
              <a:lnSpc>
                <a:spcPts val="14200"/>
              </a:lnSpc>
              <a:defRPr sz="10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pPr>
            <a:r>
              <a:t>字母方块</a:t>
            </a:r>
          </a:p>
        </p:txBody>
      </p:sp>
      <p:pic>
        <p:nvPicPr>
          <p:cNvPr id="586" name="Premier-Ani_Pic0005.png" descr="Premier-Ani_Pic000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500" y="2463800"/>
            <a:ext cx="17780000" cy="1000125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87" name="Premier-Ani_Pic0006.png" descr="Premier-Ani_Pic000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2499" y="2502042"/>
            <a:ext cx="17780002" cy="10001251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6" grpId="1" animBg="1" advAuto="0"/>
      <p:bldP spid="587" grpId="2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Program Highlights"/>
          <p:cNvSpPr txBox="1"/>
          <p:nvPr/>
        </p:nvSpPr>
        <p:spPr>
          <a:xfrm>
            <a:off x="3669388" y="923597"/>
            <a:ext cx="4650024" cy="7366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457200">
              <a:defRPr sz="4200">
                <a:solidFill>
                  <a:srgbClr val="FFFFFF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Program Highlights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590" name="矩形"/>
          <p:cNvSpPr/>
          <p:nvPr/>
        </p:nvSpPr>
        <p:spPr>
          <a:xfrm>
            <a:off x="2243665" y="889000"/>
            <a:ext cx="414604" cy="1381528"/>
          </a:xfrm>
          <a:prstGeom prst="rect">
            <a:avLst/>
          </a:prstGeom>
          <a:solidFill>
            <a:srgbClr val="DC2F3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DC2F34"/>
                </a:solidFill>
              </a:defRPr>
            </a:pPr>
          </a:p>
        </p:txBody>
      </p:sp>
      <p:sp>
        <p:nvSpPr>
          <p:cNvPr id="591" name="赛项亮点"/>
          <p:cNvSpPr txBox="1"/>
          <p:nvPr/>
        </p:nvSpPr>
        <p:spPr>
          <a:xfrm>
            <a:off x="3000998" y="1454742"/>
            <a:ext cx="4648277" cy="917449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6500"/>
              </a:lnSpc>
              <a:defRPr sz="3600">
                <a:solidFill>
                  <a:srgbClr val="A9A9A9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赛项亮点</a:t>
            </a:r>
          </a:p>
        </p:txBody>
      </p:sp>
      <p:pic>
        <p:nvPicPr>
          <p:cNvPr id="592" name="图像" descr="图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79497" y="615950"/>
            <a:ext cx="4038602" cy="1257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93" name="Light…"/>
          <p:cNvSpPr txBox="1"/>
          <p:nvPr/>
        </p:nvSpPr>
        <p:spPr>
          <a:xfrm>
            <a:off x="20636115" y="7286624"/>
            <a:ext cx="6605842" cy="8636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defRPr sz="5000">
                <a:solidFill>
                  <a:srgbClr val="DC2F34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Light the X Light Box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594" name="点亮灯箱"/>
          <p:cNvSpPr txBox="1"/>
          <p:nvPr/>
        </p:nvSpPr>
        <p:spPr>
          <a:xfrm>
            <a:off x="20612667" y="4738358"/>
            <a:ext cx="5756395" cy="197612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14200"/>
              </a:lnSpc>
              <a:defRPr sz="10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点亮灯箱</a:t>
            </a:r>
          </a:p>
        </p:txBody>
      </p:sp>
      <p:pic>
        <p:nvPicPr>
          <p:cNvPr id="595" name="Premier-Ani_Pic0007.png" descr="Premier-Ani_Pic00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00" y="2501900"/>
            <a:ext cx="17780000" cy="1000125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96" name="Premier-Ani_Pic0008.png" descr="Premier-Ani_Pic00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500" y="2501900"/>
            <a:ext cx="17780000" cy="1000125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97" name="Premier-Ani_Pic0009.png" descr="Premier-Ani_Pic000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2500" y="2501900"/>
            <a:ext cx="17780000" cy="10001250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6" grpId="1" animBg="1" advAuto="0"/>
      <p:bldP spid="597" grpId="2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矩形"/>
          <p:cNvSpPr/>
          <p:nvPr/>
        </p:nvSpPr>
        <p:spPr>
          <a:xfrm>
            <a:off x="10541000" y="3430370"/>
            <a:ext cx="6350000" cy="1270002"/>
          </a:xfrm>
          <a:prstGeom prst="rect">
            <a:avLst/>
          </a:prstGeom>
          <a:solidFill>
            <a:srgbClr val="DC2F3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DC2F34"/>
                </a:solidFill>
              </a:defRPr>
            </a:pPr>
          </a:p>
        </p:txBody>
      </p:sp>
      <p:sp>
        <p:nvSpPr>
          <p:cNvPr id="600" name="矩形"/>
          <p:cNvSpPr/>
          <p:nvPr/>
        </p:nvSpPr>
        <p:spPr>
          <a:xfrm>
            <a:off x="9906000" y="5338445"/>
            <a:ext cx="7620000" cy="1270001"/>
          </a:xfrm>
          <a:prstGeom prst="rect">
            <a:avLst/>
          </a:prstGeom>
          <a:solidFill>
            <a:srgbClr val="DC504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DC2F34"/>
                </a:solidFill>
              </a:defRPr>
            </a:pPr>
          </a:p>
        </p:txBody>
      </p:sp>
      <p:sp>
        <p:nvSpPr>
          <p:cNvPr id="601" name="矩形"/>
          <p:cNvSpPr/>
          <p:nvPr/>
        </p:nvSpPr>
        <p:spPr>
          <a:xfrm>
            <a:off x="9271000" y="7237628"/>
            <a:ext cx="8890000" cy="1270002"/>
          </a:xfrm>
          <a:prstGeom prst="rect">
            <a:avLst/>
          </a:prstGeom>
          <a:solidFill>
            <a:srgbClr val="DC605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DC2F34"/>
                </a:solidFill>
              </a:defRPr>
            </a:pPr>
          </a:p>
        </p:txBody>
      </p:sp>
      <p:sp>
        <p:nvSpPr>
          <p:cNvPr id="602" name="矩形"/>
          <p:cNvSpPr/>
          <p:nvPr/>
        </p:nvSpPr>
        <p:spPr>
          <a:xfrm>
            <a:off x="8636000" y="9015628"/>
            <a:ext cx="10160000" cy="1270002"/>
          </a:xfrm>
          <a:prstGeom prst="rect">
            <a:avLst/>
          </a:prstGeom>
          <a:solidFill>
            <a:srgbClr val="FF7E7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DC2F34"/>
                </a:solidFill>
              </a:defRPr>
            </a:pPr>
          </a:p>
        </p:txBody>
      </p:sp>
      <p:sp>
        <p:nvSpPr>
          <p:cNvPr id="603" name="Program Structure"/>
          <p:cNvSpPr txBox="1"/>
          <p:nvPr/>
        </p:nvSpPr>
        <p:spPr>
          <a:xfrm>
            <a:off x="2948519" y="876300"/>
            <a:ext cx="4471877" cy="7366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457200">
              <a:defRPr sz="4200">
                <a:solidFill>
                  <a:srgbClr val="FFFFFF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Program Structure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604" name="矩形"/>
          <p:cNvSpPr/>
          <p:nvPr/>
        </p:nvSpPr>
        <p:spPr>
          <a:xfrm>
            <a:off x="2243665" y="889000"/>
            <a:ext cx="414604" cy="1381528"/>
          </a:xfrm>
          <a:prstGeom prst="rect">
            <a:avLst/>
          </a:prstGeom>
          <a:solidFill>
            <a:srgbClr val="DC2F3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DC2F34"/>
                </a:solidFill>
              </a:defRPr>
            </a:pPr>
          </a:p>
        </p:txBody>
      </p:sp>
      <p:sp>
        <p:nvSpPr>
          <p:cNvPr id="605" name="赛事体系"/>
          <p:cNvSpPr txBox="1"/>
          <p:nvPr/>
        </p:nvSpPr>
        <p:spPr>
          <a:xfrm>
            <a:off x="3011794" y="1418547"/>
            <a:ext cx="4648276" cy="917449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6500"/>
              </a:lnSpc>
              <a:defRPr sz="3600">
                <a:solidFill>
                  <a:srgbClr val="A9A9A9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赛事体系</a:t>
            </a:r>
          </a:p>
        </p:txBody>
      </p:sp>
      <p:sp>
        <p:nvSpPr>
          <p:cNvPr id="606" name="MAKEX SPARK"/>
          <p:cNvSpPr txBox="1"/>
          <p:nvPr/>
        </p:nvSpPr>
        <p:spPr>
          <a:xfrm>
            <a:off x="9986010" y="9162732"/>
            <a:ext cx="6708140" cy="98552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lvl1pPr>
          </a:lstStyle>
          <a:p>
            <a:r>
              <a:t>MakeX Spark未来之家</a:t>
            </a:r>
          </a:p>
        </p:txBody>
      </p:sp>
      <p:sp>
        <p:nvSpPr>
          <p:cNvPr id="607" name="MAKEX STARTER"/>
          <p:cNvSpPr txBox="1"/>
          <p:nvPr/>
        </p:nvSpPr>
        <p:spPr>
          <a:xfrm>
            <a:off x="10361930" y="7341552"/>
            <a:ext cx="6708140" cy="98552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lvl1pPr>
          </a:lstStyle>
          <a:p>
            <a:r>
              <a:t>MakeX Starter 智慧交通</a:t>
            </a:r>
          </a:p>
        </p:txBody>
      </p:sp>
      <p:sp>
        <p:nvSpPr>
          <p:cNvPr id="608" name="MAKEX CHALLENGE"/>
          <p:cNvSpPr txBox="1"/>
          <p:nvPr/>
        </p:nvSpPr>
        <p:spPr>
          <a:xfrm>
            <a:off x="10401241" y="5420042"/>
            <a:ext cx="6629519" cy="98552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lvl1pPr>
          </a:lstStyle>
          <a:p>
            <a:r>
              <a:t>MakeX Challenge智造大师 </a:t>
            </a:r>
          </a:p>
        </p:txBody>
      </p:sp>
      <p:sp>
        <p:nvSpPr>
          <p:cNvPr id="609" name="MAKEX PREMIER"/>
          <p:cNvSpPr txBox="1"/>
          <p:nvPr/>
        </p:nvSpPr>
        <p:spPr>
          <a:xfrm>
            <a:off x="10777908" y="3572610"/>
            <a:ext cx="5876185" cy="98552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lvl1pPr>
          </a:lstStyle>
          <a:p>
            <a:r>
              <a:t>MakeX Premier 雷霆救援</a:t>
            </a:r>
          </a:p>
        </p:txBody>
      </p:sp>
      <p:sp>
        <p:nvSpPr>
          <p:cNvPr id="610" name="线条"/>
          <p:cNvSpPr/>
          <p:nvPr/>
        </p:nvSpPr>
        <p:spPr>
          <a:xfrm>
            <a:off x="7405785" y="9655010"/>
            <a:ext cx="1223583" cy="2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11" name="6-9"/>
          <p:cNvSpPr txBox="1"/>
          <p:nvPr/>
        </p:nvSpPr>
        <p:spPr>
          <a:xfrm>
            <a:off x="2658110" y="8959215"/>
            <a:ext cx="5052696" cy="7366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solidFill>
                  <a:srgbClr val="FFFFFF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科学与艺术组（6-9岁）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612" name="线条"/>
          <p:cNvSpPr/>
          <p:nvPr/>
        </p:nvSpPr>
        <p:spPr>
          <a:xfrm>
            <a:off x="8032319" y="7877010"/>
            <a:ext cx="1223582" cy="2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13" name="6-13"/>
          <p:cNvSpPr txBox="1"/>
          <p:nvPr/>
        </p:nvSpPr>
        <p:spPr>
          <a:xfrm>
            <a:off x="4197350" y="7504429"/>
            <a:ext cx="4237991" cy="7366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solidFill>
                  <a:srgbClr val="FFFFFF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小学组（6-13岁）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614" name="线条"/>
          <p:cNvSpPr/>
          <p:nvPr/>
        </p:nvSpPr>
        <p:spPr>
          <a:xfrm>
            <a:off x="8636754" y="5973380"/>
            <a:ext cx="1223583" cy="3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15" name="11-18"/>
          <p:cNvSpPr txBox="1"/>
          <p:nvPr/>
        </p:nvSpPr>
        <p:spPr>
          <a:xfrm>
            <a:off x="4563745" y="5570219"/>
            <a:ext cx="4953636" cy="7366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solidFill>
                  <a:srgbClr val="FFFFFF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中学组（11-18岁）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616" name="线条"/>
          <p:cNvSpPr/>
          <p:nvPr/>
        </p:nvSpPr>
        <p:spPr>
          <a:xfrm>
            <a:off x="9288688" y="4107850"/>
            <a:ext cx="1223582" cy="2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17" name="14-18"/>
          <p:cNvSpPr txBox="1"/>
          <p:nvPr/>
        </p:nvSpPr>
        <p:spPr>
          <a:xfrm>
            <a:off x="5083175" y="3418204"/>
            <a:ext cx="4433571" cy="13716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solidFill>
                  <a:srgbClr val="FFFFFF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pPr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大学/中高职组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  <a:p>
            <a:pPr algn="l">
              <a:defRPr sz="3600">
                <a:solidFill>
                  <a:srgbClr val="FFFFFF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pPr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中学组（14-18岁）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pic>
        <p:nvPicPr>
          <p:cNvPr id="618" name="图像" descr="图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79497" y="615950"/>
            <a:ext cx="4038602" cy="1257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619" name="矩形"/>
          <p:cNvSpPr/>
          <p:nvPr/>
        </p:nvSpPr>
        <p:spPr>
          <a:xfrm>
            <a:off x="7851991" y="10793628"/>
            <a:ext cx="11430002" cy="1270002"/>
          </a:xfrm>
          <a:prstGeom prst="rect">
            <a:avLst/>
          </a:prstGeom>
          <a:solidFill>
            <a:srgbClr val="FFA39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DC2F34"/>
                </a:solidFill>
              </a:defRPr>
            </a:pPr>
          </a:p>
        </p:txBody>
      </p:sp>
      <p:sp>
        <p:nvSpPr>
          <p:cNvPr id="620" name="MAKEX INSPIRE"/>
          <p:cNvSpPr txBox="1"/>
          <p:nvPr/>
        </p:nvSpPr>
        <p:spPr>
          <a:xfrm>
            <a:off x="9755338" y="10935652"/>
            <a:ext cx="7169485" cy="98552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lvl1pPr>
          </a:lstStyle>
          <a:p>
            <a:r>
              <a:t>MakeX Inspire  明日视界</a:t>
            </a:r>
          </a:p>
        </p:txBody>
      </p:sp>
      <p:sp>
        <p:nvSpPr>
          <p:cNvPr id="621" name="线条"/>
          <p:cNvSpPr/>
          <p:nvPr/>
        </p:nvSpPr>
        <p:spPr>
          <a:xfrm>
            <a:off x="6574570" y="11428628"/>
            <a:ext cx="1223583" cy="3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22" name="4-7"/>
          <p:cNvSpPr txBox="1"/>
          <p:nvPr/>
        </p:nvSpPr>
        <p:spPr>
          <a:xfrm>
            <a:off x="3062604" y="11060429"/>
            <a:ext cx="3878581" cy="7366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solidFill>
                  <a:srgbClr val="FFFFFF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pPr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幼儿组（4-7岁）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623" name="6-9"/>
          <p:cNvSpPr txBox="1"/>
          <p:nvPr/>
        </p:nvSpPr>
        <p:spPr>
          <a:xfrm>
            <a:off x="2243454" y="9614534"/>
            <a:ext cx="5467351" cy="7366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defRPr sz="3600">
                <a:solidFill>
                  <a:srgbClr val="FFFFFF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人工智能造物组（6-9岁）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624" name="箭头: 上 31"/>
          <p:cNvSpPr/>
          <p:nvPr/>
        </p:nvSpPr>
        <p:spPr>
          <a:xfrm>
            <a:off x="20622260" y="3430270"/>
            <a:ext cx="1534007" cy="8633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322"/>
                </a:moveTo>
                <a:lnTo>
                  <a:pt x="10800" y="0"/>
                </a:lnTo>
                <a:lnTo>
                  <a:pt x="21600" y="2322"/>
                </a:lnTo>
                <a:lnTo>
                  <a:pt x="16200" y="2322"/>
                </a:lnTo>
                <a:lnTo>
                  <a:pt x="16200" y="21600"/>
                </a:lnTo>
                <a:lnTo>
                  <a:pt x="5400" y="21600"/>
                </a:lnTo>
                <a:lnTo>
                  <a:pt x="5400" y="2322"/>
                </a:lnTo>
                <a:close/>
              </a:path>
            </a:pathLst>
          </a:custGeom>
          <a:solidFill>
            <a:srgbClr val="FE6A7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The New Season"/>
          <p:cNvSpPr txBox="1"/>
          <p:nvPr/>
        </p:nvSpPr>
        <p:spPr>
          <a:xfrm>
            <a:off x="7781290" y="5283199"/>
            <a:ext cx="9856342" cy="16256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l">
              <a:defRPr sz="10000">
                <a:solidFill>
                  <a:srgbClr val="DC2F34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The New Season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627" name="is Coming with More New Knowledge"/>
          <p:cNvSpPr txBox="1"/>
          <p:nvPr/>
        </p:nvSpPr>
        <p:spPr>
          <a:xfrm>
            <a:off x="8400256" y="7112000"/>
            <a:ext cx="10631488" cy="8636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457200">
              <a:defRPr sz="5000"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lvl1pPr>
          </a:lstStyle>
          <a:p>
            <a:r>
              <a:t>is Coming with More New Knowledge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4" name="成组"/>
          <p:cNvGrpSpPr/>
          <p:nvPr/>
        </p:nvGrpSpPr>
        <p:grpSpPr>
          <a:xfrm>
            <a:off x="2225892" y="2119127"/>
            <a:ext cx="6698917" cy="9723349"/>
            <a:chOff x="0" y="0"/>
            <a:chExt cx="6698915" cy="9723348"/>
          </a:xfrm>
        </p:grpSpPr>
        <p:sp>
          <p:nvSpPr>
            <p:cNvPr id="420" name="MAKEX CHALLENGE"/>
            <p:cNvSpPr txBox="1"/>
            <p:nvPr/>
          </p:nvSpPr>
          <p:spPr>
            <a:xfrm>
              <a:off x="0" y="-1"/>
              <a:ext cx="6698916" cy="27807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spAutoFit/>
            </a:bodyPr>
            <a:lstStyle>
              <a:lvl1pPr algn="l" defTabSz="457200">
                <a:lnSpc>
                  <a:spcPts val="10800"/>
                </a:lnSpc>
                <a:defRPr sz="7200">
                  <a:solidFill>
                    <a:srgbClr val="DC2F34"/>
                  </a:solidFill>
                  <a:latin typeface="GT America Extended Medium"/>
                  <a:ea typeface="GT America Extended Medium"/>
                  <a:cs typeface="GT America Extended Medium"/>
                  <a:sym typeface="GT America Extended Medium"/>
                </a:defRPr>
              </a:lvl1pPr>
            </a:lstStyle>
            <a:p>
              <a:r>
                <a:t>MAKEX CHALLENGE</a:t>
              </a:r>
            </a:p>
          </p:txBody>
        </p:sp>
        <p:sp>
          <p:nvSpPr>
            <p:cNvPr id="421" name="Intelligent…"/>
            <p:cNvSpPr txBox="1"/>
            <p:nvPr/>
          </p:nvSpPr>
          <p:spPr>
            <a:xfrm>
              <a:off x="120938" y="2847928"/>
              <a:ext cx="2832585" cy="20764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 defTabSz="457200">
                <a:lnSpc>
                  <a:spcPts val="8000"/>
                </a:lnSpc>
                <a:defRPr sz="5000">
                  <a:solidFill>
                    <a:srgbClr val="A9A9A9"/>
                  </a:solidFill>
                  <a:latin typeface="GT America Extended Medium"/>
                  <a:ea typeface="GT America Extended Medium"/>
                  <a:cs typeface="GT America Extended Medium"/>
                  <a:sym typeface="GT America Extended Medium"/>
                </a:defRPr>
              </a:pPr>
              <a:r>
                <a:t>Intelligent</a:t>
              </a:r>
            </a:p>
            <a:p>
              <a:pPr algn="l" defTabSz="457200">
                <a:lnSpc>
                  <a:spcPts val="8000"/>
                </a:lnSpc>
                <a:defRPr sz="5000">
                  <a:solidFill>
                    <a:srgbClr val="A9A9A9"/>
                  </a:solidFill>
                  <a:latin typeface="GT America Extended Medium"/>
                  <a:ea typeface="GT America Extended Medium"/>
                  <a:cs typeface="GT America Extended Medium"/>
                  <a:sym typeface="GT America Extended Medium"/>
                </a:defRPr>
              </a:pPr>
              <a:r>
                <a:t>Innovator</a:t>
              </a:r>
            </a:p>
          </p:txBody>
        </p:sp>
        <p:sp>
          <p:nvSpPr>
            <p:cNvPr id="422" name="智造大师"/>
            <p:cNvSpPr txBox="1"/>
            <p:nvPr/>
          </p:nvSpPr>
          <p:spPr>
            <a:xfrm>
              <a:off x="145227" y="7747227"/>
              <a:ext cx="5446734" cy="19761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spAutoFit/>
            </a:bodyPr>
            <a:lstStyle>
              <a:lvl1pPr algn="l" defTabSz="457200">
                <a:lnSpc>
                  <a:spcPts val="14200"/>
                </a:lnSpc>
                <a:defRPr sz="10000">
                  <a:solidFill>
                    <a:srgbClr val="FFFFFF"/>
                  </a:solidFill>
                  <a:latin typeface="Source Han Sans SC Normal"/>
                  <a:ea typeface="Source Han Sans SC Normal"/>
                  <a:cs typeface="Source Han Sans SC Normal"/>
                  <a:sym typeface="Source Han Sans SC Normal"/>
                </a:defRPr>
              </a:lvl1pPr>
            </a:lstStyle>
            <a:p>
              <a:r>
                <a:t>智造大师</a:t>
              </a:r>
            </a:p>
          </p:txBody>
        </p:sp>
        <p:sp>
          <p:nvSpPr>
            <p:cNvPr id="423" name="矩形"/>
            <p:cNvSpPr/>
            <p:nvPr/>
          </p:nvSpPr>
          <p:spPr>
            <a:xfrm>
              <a:off x="334308" y="5632606"/>
              <a:ext cx="772401" cy="181473"/>
            </a:xfrm>
            <a:prstGeom prst="rect">
              <a:avLst/>
            </a:prstGeom>
            <a:solidFill>
              <a:srgbClr val="DC2F3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</a:p>
          </p:txBody>
        </p:sp>
      </p:grpSp>
      <p:pic>
        <p:nvPicPr>
          <p:cNvPr id="425" name="Challenge_03_0001副本.png" descr="Challenge_03_0001副本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55801" y="-382629"/>
            <a:ext cx="25744454" cy="14481257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Smart Camera"/>
          <p:cNvSpPr txBox="1"/>
          <p:nvPr/>
        </p:nvSpPr>
        <p:spPr>
          <a:xfrm>
            <a:off x="3459948" y="923597"/>
            <a:ext cx="3730377" cy="7366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457200">
              <a:defRPr sz="4200">
                <a:solidFill>
                  <a:srgbClr val="FFFFFF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Smart Camera 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630" name="矩形"/>
          <p:cNvSpPr/>
          <p:nvPr/>
        </p:nvSpPr>
        <p:spPr>
          <a:xfrm>
            <a:off x="2243665" y="889000"/>
            <a:ext cx="414604" cy="1381528"/>
          </a:xfrm>
          <a:prstGeom prst="rect">
            <a:avLst/>
          </a:prstGeom>
          <a:solidFill>
            <a:srgbClr val="DC2F3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DC2F34"/>
                </a:solidFill>
              </a:defRPr>
            </a:pPr>
          </a:p>
        </p:txBody>
      </p:sp>
      <p:sp>
        <p:nvSpPr>
          <p:cNvPr id="631" name="视觉模块"/>
          <p:cNvSpPr txBox="1"/>
          <p:nvPr/>
        </p:nvSpPr>
        <p:spPr>
          <a:xfrm>
            <a:off x="3000998" y="1454742"/>
            <a:ext cx="4648277" cy="917449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6500"/>
              </a:lnSpc>
              <a:defRPr sz="3600">
                <a:solidFill>
                  <a:srgbClr val="A9A9A9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视觉模块</a:t>
            </a:r>
          </a:p>
        </p:txBody>
      </p:sp>
      <p:pic>
        <p:nvPicPr>
          <p:cNvPr id="632" name="IMG_037722 拷贝副本.png" descr="IMG_037722 拷贝副本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029" y="1514400"/>
            <a:ext cx="11238609" cy="1123860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633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79497" y="615950"/>
            <a:ext cx="4038602" cy="1257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634" name="· 识别色块、条形码、巡线三大功能…"/>
          <p:cNvSpPr txBox="1"/>
          <p:nvPr/>
        </p:nvSpPr>
        <p:spPr>
          <a:xfrm>
            <a:off x="13398500" y="4403090"/>
            <a:ext cx="9992147" cy="323342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lnSpc>
                <a:spcPts val="8200"/>
              </a:lnSpc>
              <a:defRPr sz="5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pPr>
            <a:r>
              <a:t>· 识别色块、条形码、巡线三大功能</a:t>
            </a:r>
          </a:p>
          <a:p>
            <a:pPr algn="l" defTabSz="457200">
              <a:lnSpc>
                <a:spcPts val="8200"/>
              </a:lnSpc>
              <a:defRPr sz="5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pPr>
            <a:r>
              <a:t>· 支持慧编程5.0 PixyMon2模块</a:t>
            </a:r>
          </a:p>
          <a:p>
            <a:pPr algn="l" defTabSz="457200">
              <a:lnSpc>
                <a:spcPts val="8200"/>
              </a:lnSpc>
              <a:defRPr sz="5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pPr>
            <a:r>
              <a:t>· 一键学习颜色、条形码识别功能</a:t>
            </a:r>
          </a:p>
        </p:txBody>
      </p:sp>
      <p:sp>
        <p:nvSpPr>
          <p:cNvPr id="635" name="· Three Major Functions: identify color block,…"/>
          <p:cNvSpPr txBox="1"/>
          <p:nvPr/>
        </p:nvSpPr>
        <p:spPr>
          <a:xfrm>
            <a:off x="13373991" y="7980684"/>
            <a:ext cx="14696902" cy="3596632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/>
          <a:p>
            <a:pPr algn="l"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pPr>
            <a:r>
              <a:t>· Three Major Functions</a:t>
            </a:r>
            <a:r>
              <a:rPr>
                <a:latin typeface="+mn-lt"/>
                <a:ea typeface="+mn-ea"/>
                <a:cs typeface="+mn-cs"/>
                <a:sym typeface="Helvetica"/>
              </a:rPr>
              <a:t>:</a:t>
            </a:r>
            <a:r>
              <a:t> identify color block</a:t>
            </a:r>
            <a:r>
              <a:rPr>
                <a:latin typeface="+mn-lt"/>
                <a:ea typeface="+mn-ea"/>
                <a:cs typeface="+mn-cs"/>
                <a:sym typeface="Helvetica"/>
              </a:rPr>
              <a:t>,</a:t>
            </a:r>
            <a:r>
              <a:t> </a:t>
            </a:r>
          </a:p>
          <a:p>
            <a:pPr algn="l"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pPr>
            <a:r>
              <a:t>    barcode recognition</a:t>
            </a:r>
            <a:r>
              <a:rPr>
                <a:latin typeface="+mn-lt"/>
                <a:ea typeface="+mn-ea"/>
                <a:cs typeface="+mn-cs"/>
                <a:sym typeface="Helvetica"/>
              </a:rPr>
              <a:t>,</a:t>
            </a:r>
            <a:r>
              <a:t> line following </a:t>
            </a:r>
          </a:p>
          <a:p>
            <a:pPr algn="l"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pPr>
            <a:r>
              <a:t>· Support</a:t>
            </a:r>
            <a:r>
              <a:rPr>
                <a:latin typeface="+mn-lt"/>
                <a:ea typeface="+mn-ea"/>
                <a:cs typeface="+mn-cs"/>
                <a:sym typeface="Helvetica"/>
              </a:rPr>
              <a:t>: </a:t>
            </a:r>
            <a:r>
              <a:t>mBlock5.0 &amp; PixyMon2</a:t>
            </a:r>
          </a:p>
          <a:p>
            <a:pPr algn="l"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pPr>
            <a:r>
              <a:t>· Color block learning within one button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More Different Competitions All Over the World"/>
          <p:cNvSpPr txBox="1"/>
          <p:nvPr/>
        </p:nvSpPr>
        <p:spPr>
          <a:xfrm>
            <a:off x="4606794" y="923597"/>
            <a:ext cx="11182612" cy="7366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457200">
              <a:defRPr sz="4200">
                <a:solidFill>
                  <a:srgbClr val="FFFFFF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More Different Competitions All Over the World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638" name="矩形"/>
          <p:cNvSpPr/>
          <p:nvPr/>
        </p:nvSpPr>
        <p:spPr>
          <a:xfrm>
            <a:off x="2243665" y="889000"/>
            <a:ext cx="414604" cy="1381528"/>
          </a:xfrm>
          <a:prstGeom prst="rect">
            <a:avLst/>
          </a:prstGeom>
          <a:solidFill>
            <a:srgbClr val="DC2F3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DC2F34"/>
                </a:solidFill>
              </a:defRPr>
            </a:pPr>
          </a:p>
        </p:txBody>
      </p:sp>
      <p:sp>
        <p:nvSpPr>
          <p:cNvPr id="639" name="全球范围内组织越来越多的赛事活动"/>
          <p:cNvSpPr txBox="1"/>
          <p:nvPr/>
        </p:nvSpPr>
        <p:spPr>
          <a:xfrm>
            <a:off x="3000998" y="1556342"/>
            <a:ext cx="7814942" cy="917449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6500"/>
              </a:lnSpc>
              <a:defRPr sz="3600">
                <a:solidFill>
                  <a:srgbClr val="A9A9A9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全球范围内组织越来越多的赛事活动</a:t>
            </a:r>
          </a:p>
        </p:txBody>
      </p:sp>
      <p:sp>
        <p:nvSpPr>
          <p:cNvPr id="640" name="Regular Competition"/>
          <p:cNvSpPr txBox="1"/>
          <p:nvPr/>
        </p:nvSpPr>
        <p:spPr>
          <a:xfrm>
            <a:off x="3803039" y="3810000"/>
            <a:ext cx="5902785" cy="8636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l">
              <a:defRPr sz="5000">
                <a:solidFill>
                  <a:srgbClr val="DC2F34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Regular Competition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641" name="线条"/>
          <p:cNvSpPr/>
          <p:nvPr/>
        </p:nvSpPr>
        <p:spPr>
          <a:xfrm flipV="1">
            <a:off x="13715999" y="3407865"/>
            <a:ext cx="2" cy="8735333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42" name="线条"/>
          <p:cNvSpPr/>
          <p:nvPr/>
        </p:nvSpPr>
        <p:spPr>
          <a:xfrm>
            <a:off x="2521781" y="7775531"/>
            <a:ext cx="22388438" cy="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643" name="选拔赛/积分赛"/>
          <p:cNvSpPr txBox="1"/>
          <p:nvPr/>
        </p:nvSpPr>
        <p:spPr>
          <a:xfrm>
            <a:off x="3817696" y="5118099"/>
            <a:ext cx="7187185" cy="16002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8400">
                <a:solidFill>
                  <a:srgbClr val="FFFFFF"/>
                </a:solidFill>
              </a:defRPr>
            </a:lvl1pPr>
          </a:lstStyle>
          <a:p>
            <a:r>
              <a:t>选拔赛/积分赛 </a:t>
            </a:r>
          </a:p>
        </p:txBody>
      </p:sp>
      <p:sp>
        <p:nvSpPr>
          <p:cNvPr id="644" name="National Competition"/>
          <p:cNvSpPr txBox="1"/>
          <p:nvPr/>
        </p:nvSpPr>
        <p:spPr>
          <a:xfrm>
            <a:off x="15913174" y="3949699"/>
            <a:ext cx="6185248" cy="8636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lvl="1" algn="l">
              <a:defRPr sz="5000">
                <a:solidFill>
                  <a:srgbClr val="DC2F34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pPr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National Competition 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645" name="国家赛"/>
          <p:cNvSpPr txBox="1"/>
          <p:nvPr/>
        </p:nvSpPr>
        <p:spPr>
          <a:xfrm>
            <a:off x="18230521" y="5054599"/>
            <a:ext cx="3314701" cy="16002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8400">
                <a:solidFill>
                  <a:srgbClr val="FFFFFF"/>
                </a:solidFill>
              </a:defRPr>
            </a:lvl1pPr>
          </a:lstStyle>
          <a:p>
            <a:r>
              <a:t>国家赛</a:t>
            </a:r>
          </a:p>
        </p:txBody>
      </p:sp>
      <p:sp>
        <p:nvSpPr>
          <p:cNvPr id="646" name="Continent Championship"/>
          <p:cNvSpPr txBox="1"/>
          <p:nvPr/>
        </p:nvSpPr>
        <p:spPr>
          <a:xfrm>
            <a:off x="2810267" y="8758773"/>
            <a:ext cx="7068296" cy="8636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l">
              <a:defRPr sz="5000">
                <a:solidFill>
                  <a:srgbClr val="DC2F34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Continent Championship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647" name="洲际锦标赛"/>
          <p:cNvSpPr txBox="1"/>
          <p:nvPr/>
        </p:nvSpPr>
        <p:spPr>
          <a:xfrm>
            <a:off x="4619497" y="10061902"/>
            <a:ext cx="5448301" cy="16002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8400">
                <a:solidFill>
                  <a:srgbClr val="FFFFFF"/>
                </a:solidFill>
              </a:defRPr>
            </a:lvl1pPr>
          </a:lstStyle>
          <a:p>
            <a:r>
              <a:t>洲际锦标赛</a:t>
            </a:r>
          </a:p>
        </p:txBody>
      </p:sp>
      <p:sp>
        <p:nvSpPr>
          <p:cNvPr id="648" name="International Tournament"/>
          <p:cNvSpPr txBox="1"/>
          <p:nvPr/>
        </p:nvSpPr>
        <p:spPr>
          <a:xfrm>
            <a:off x="15554973" y="8758773"/>
            <a:ext cx="7304249" cy="8636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l">
              <a:defRPr sz="5000">
                <a:solidFill>
                  <a:srgbClr val="DC2F34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International Tournament 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649" name="国际邀请赛"/>
          <p:cNvSpPr txBox="1"/>
          <p:nvPr/>
        </p:nvSpPr>
        <p:spPr>
          <a:xfrm>
            <a:off x="17364201" y="10061902"/>
            <a:ext cx="5448301" cy="16002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8400">
                <a:solidFill>
                  <a:srgbClr val="FFFFFF"/>
                </a:solidFill>
              </a:defRPr>
            </a:lvl1pPr>
          </a:lstStyle>
          <a:p>
            <a:r>
              <a:t>国际邀请赛</a:t>
            </a:r>
          </a:p>
        </p:txBody>
      </p:sp>
      <p:sp>
        <p:nvSpPr>
          <p:cNvPr id="650" name="正方形"/>
          <p:cNvSpPr/>
          <p:nvPr/>
        </p:nvSpPr>
        <p:spPr>
          <a:xfrm>
            <a:off x="12420600" y="6477000"/>
            <a:ext cx="1270000" cy="1270000"/>
          </a:xfrm>
          <a:prstGeom prst="rect">
            <a:avLst/>
          </a:prstGeom>
          <a:solidFill>
            <a:srgbClr val="FF7E7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sp>
        <p:nvSpPr>
          <p:cNvPr id="651" name="正方形"/>
          <p:cNvSpPr/>
          <p:nvPr/>
        </p:nvSpPr>
        <p:spPr>
          <a:xfrm>
            <a:off x="13741400" y="7778663"/>
            <a:ext cx="1270000" cy="1270002"/>
          </a:xfrm>
          <a:prstGeom prst="rect">
            <a:avLst/>
          </a:prstGeom>
          <a:solidFill>
            <a:srgbClr val="DC2F3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sp>
        <p:nvSpPr>
          <p:cNvPr id="652" name="正方形"/>
          <p:cNvSpPr/>
          <p:nvPr/>
        </p:nvSpPr>
        <p:spPr>
          <a:xfrm>
            <a:off x="13741400" y="6477000"/>
            <a:ext cx="1270000" cy="1270000"/>
          </a:xfrm>
          <a:prstGeom prst="rect">
            <a:avLst/>
          </a:prstGeom>
          <a:solidFill>
            <a:srgbClr val="A9A9A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sp>
        <p:nvSpPr>
          <p:cNvPr id="653" name="正方形"/>
          <p:cNvSpPr/>
          <p:nvPr/>
        </p:nvSpPr>
        <p:spPr>
          <a:xfrm>
            <a:off x="12420600" y="7778663"/>
            <a:ext cx="1270000" cy="1270002"/>
          </a:xfrm>
          <a:prstGeom prst="rect">
            <a:avLst/>
          </a:prstGeom>
          <a:solidFill>
            <a:srgbClr val="6C6C6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sp>
        <p:nvSpPr>
          <p:cNvPr id="654" name="01"/>
          <p:cNvSpPr txBox="1"/>
          <p:nvPr/>
        </p:nvSpPr>
        <p:spPr>
          <a:xfrm>
            <a:off x="12680695" y="6720237"/>
            <a:ext cx="749809" cy="783524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4500" b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01</a:t>
            </a:r>
          </a:p>
        </p:txBody>
      </p:sp>
      <p:sp>
        <p:nvSpPr>
          <p:cNvPr id="655" name="02"/>
          <p:cNvSpPr txBox="1"/>
          <p:nvPr/>
        </p:nvSpPr>
        <p:spPr>
          <a:xfrm>
            <a:off x="14001495" y="6720237"/>
            <a:ext cx="749809" cy="783524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4500" b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02</a:t>
            </a:r>
          </a:p>
        </p:txBody>
      </p:sp>
      <p:sp>
        <p:nvSpPr>
          <p:cNvPr id="656" name="03"/>
          <p:cNvSpPr txBox="1"/>
          <p:nvPr/>
        </p:nvSpPr>
        <p:spPr>
          <a:xfrm>
            <a:off x="12680695" y="8021901"/>
            <a:ext cx="749809" cy="783523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4500" b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03</a:t>
            </a:r>
          </a:p>
        </p:txBody>
      </p:sp>
      <p:sp>
        <p:nvSpPr>
          <p:cNvPr id="657" name="04"/>
          <p:cNvSpPr txBox="1"/>
          <p:nvPr/>
        </p:nvSpPr>
        <p:spPr>
          <a:xfrm>
            <a:off x="14001495" y="8021901"/>
            <a:ext cx="749809" cy="783523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4500" b="1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r>
              <a:t>04</a:t>
            </a:r>
          </a:p>
        </p:txBody>
      </p:sp>
      <p:pic>
        <p:nvPicPr>
          <p:cNvPr id="658" name="图像" descr="图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79497" y="615950"/>
            <a:ext cx="4038602" cy="1257300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图像" descr="图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88019" y="709256"/>
            <a:ext cx="4038602" cy="12573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4" name="2019总决赛开场视频（压缩）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64000" y="-12844"/>
            <a:ext cx="23904000" cy="1374168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MakeX is being…"/>
          <p:cNvSpPr txBox="1"/>
          <p:nvPr/>
        </p:nvSpPr>
        <p:spPr>
          <a:xfrm>
            <a:off x="1063691" y="1867203"/>
            <a:ext cx="14350480" cy="2811026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/>
          <a:p>
            <a:pPr>
              <a:defRPr sz="5000">
                <a:solidFill>
                  <a:srgbClr val="DC2F34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pPr>
            <a:r>
              <a:rPr sz="8800" dirty="0" err="1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MakeX</a:t>
            </a:r>
            <a:r>
              <a:rPr sz="8800" dirty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 is being </a:t>
            </a:r>
            <a:endParaRPr sz="2800" dirty="0">
              <a:latin typeface="GT America Extended Regular"/>
              <a:ea typeface="GT America Extended Regular"/>
              <a:cs typeface="GT America Extended Regular"/>
              <a:sym typeface="GT America Extended Regular"/>
            </a:endParaRPr>
          </a:p>
          <a:p>
            <a:pPr>
              <a:defRPr sz="5000">
                <a:solidFill>
                  <a:srgbClr val="DC2F34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pPr>
            <a:r>
              <a:rPr sz="8800" dirty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The Competition of Excellent</a:t>
            </a:r>
            <a:endParaRPr sz="8800" dirty="0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661" name="用心做更好的比赛"/>
          <p:cNvSpPr txBox="1"/>
          <p:nvPr/>
        </p:nvSpPr>
        <p:spPr>
          <a:xfrm>
            <a:off x="5151421" y="6226553"/>
            <a:ext cx="7594195" cy="101438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rPr sz="7200" dirty="0" err="1"/>
              <a:t>用心做更好的比赛</a:t>
            </a:r>
            <a:endParaRPr sz="7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8" t="27619" r="7147" b="17380"/>
          <a:stretch>
            <a:fillRect/>
          </a:stretch>
        </p:blipFill>
        <p:spPr>
          <a:xfrm>
            <a:off x="16687800" y="170909"/>
            <a:ext cx="10083800" cy="133741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49990" y="9191604"/>
            <a:ext cx="1316418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陈敬轩</a:t>
            </a:r>
            <a:r>
              <a:rPr lang="en-US" altLang="zh-CN" sz="96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----13895604858</a:t>
            </a:r>
            <a:endParaRPr lang="zh-CN" altLang="en-US" sz="9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8" name="Challenge_03_0030_透明底.png" descr="Challenge_03_0030_透明底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90631" y="3755521"/>
            <a:ext cx="15108059" cy="8498284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29" name="矩形"/>
          <p:cNvSpPr/>
          <p:nvPr/>
        </p:nvSpPr>
        <p:spPr>
          <a:xfrm>
            <a:off x="2243665" y="889000"/>
            <a:ext cx="414604" cy="1381528"/>
          </a:xfrm>
          <a:prstGeom prst="rect">
            <a:avLst/>
          </a:prstGeom>
          <a:solidFill>
            <a:srgbClr val="DC2F3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DC2F34"/>
                </a:solidFill>
              </a:defRPr>
            </a:pPr>
          </a:p>
        </p:txBody>
      </p:sp>
      <p:sp>
        <p:nvSpPr>
          <p:cNvPr id="430" name="智 造 大 师"/>
          <p:cNvSpPr txBox="1"/>
          <p:nvPr/>
        </p:nvSpPr>
        <p:spPr>
          <a:xfrm>
            <a:off x="3000998" y="1454742"/>
            <a:ext cx="4648277" cy="917449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6500"/>
              </a:lnSpc>
              <a:defRPr sz="36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智 造 大 师</a:t>
            </a:r>
          </a:p>
        </p:txBody>
      </p:sp>
      <p:sp>
        <p:nvSpPr>
          <p:cNvPr id="431" name="MAKEX CHALLENGE"/>
          <p:cNvSpPr txBox="1"/>
          <p:nvPr/>
        </p:nvSpPr>
        <p:spPr>
          <a:xfrm>
            <a:off x="3003800" y="659575"/>
            <a:ext cx="6013020" cy="92963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7000"/>
              </a:lnSpc>
              <a:defRPr sz="4000">
                <a:solidFill>
                  <a:srgbClr val="DC2F34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lvl1pPr>
          </a:lstStyle>
          <a:p>
            <a:r>
              <a:t>MAKEX CHALLENGE</a:t>
            </a:r>
          </a:p>
        </p:txBody>
      </p:sp>
      <p:sp>
        <p:nvSpPr>
          <p:cNvPr id="432" name="Intelligent Innovator"/>
          <p:cNvSpPr txBox="1"/>
          <p:nvPr/>
        </p:nvSpPr>
        <p:spPr>
          <a:xfrm>
            <a:off x="9077832" y="707517"/>
            <a:ext cx="3993909" cy="83374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6200"/>
              </a:lnSpc>
              <a:defRPr sz="3500">
                <a:solidFill>
                  <a:srgbClr val="A9A9A9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lvl1pPr>
          </a:lstStyle>
          <a:p>
            <a:r>
              <a:t>Intelligent Innovator</a:t>
            </a:r>
          </a:p>
        </p:txBody>
      </p:sp>
      <p:sp>
        <p:nvSpPr>
          <p:cNvPr id="433" name="矩形"/>
          <p:cNvSpPr/>
          <p:nvPr/>
        </p:nvSpPr>
        <p:spPr>
          <a:xfrm>
            <a:off x="12008894" y="7020828"/>
            <a:ext cx="3414210" cy="1043331"/>
          </a:xfrm>
          <a:prstGeom prst="rect">
            <a:avLst/>
          </a:prstGeom>
          <a:solidFill>
            <a:srgbClr val="43434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434" name="矩形"/>
          <p:cNvSpPr/>
          <p:nvPr/>
        </p:nvSpPr>
        <p:spPr>
          <a:xfrm>
            <a:off x="12017085" y="6277262"/>
            <a:ext cx="8002324" cy="2856920"/>
          </a:xfrm>
          <a:prstGeom prst="rect">
            <a:avLst/>
          </a:prstGeom>
          <a:ln w="25400">
            <a:solidFill>
              <a:srgbClr val="A9A9A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sp>
        <p:nvSpPr>
          <p:cNvPr id="435" name="矩形"/>
          <p:cNvSpPr/>
          <p:nvPr/>
        </p:nvSpPr>
        <p:spPr>
          <a:xfrm>
            <a:off x="12006750" y="6252517"/>
            <a:ext cx="8022991" cy="753817"/>
          </a:xfrm>
          <a:prstGeom prst="rect">
            <a:avLst/>
          </a:prstGeom>
          <a:solidFill>
            <a:srgbClr val="6C6C6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grpSp>
        <p:nvGrpSpPr>
          <p:cNvPr id="439" name="成组"/>
          <p:cNvGrpSpPr/>
          <p:nvPr/>
        </p:nvGrpSpPr>
        <p:grpSpPr>
          <a:xfrm>
            <a:off x="12006751" y="2946522"/>
            <a:ext cx="8022991" cy="2867169"/>
            <a:chOff x="0" y="-1"/>
            <a:chExt cx="8022990" cy="2867167"/>
          </a:xfrm>
        </p:grpSpPr>
        <p:sp>
          <p:nvSpPr>
            <p:cNvPr id="436" name="矩形"/>
            <p:cNvSpPr/>
            <p:nvPr/>
          </p:nvSpPr>
          <p:spPr>
            <a:xfrm>
              <a:off x="2144" y="753814"/>
              <a:ext cx="8018704" cy="1043331"/>
            </a:xfrm>
            <a:prstGeom prst="rect">
              <a:avLst/>
            </a:prstGeom>
            <a:solidFill>
              <a:srgbClr val="43434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sp>
          <p:nvSpPr>
            <p:cNvPr id="437" name="矩形"/>
            <p:cNvSpPr/>
            <p:nvPr/>
          </p:nvSpPr>
          <p:spPr>
            <a:xfrm>
              <a:off x="10333" y="10246"/>
              <a:ext cx="8002325" cy="2856921"/>
            </a:xfrm>
            <a:prstGeom prst="rect">
              <a:avLst/>
            </a:prstGeom>
            <a:noFill/>
            <a:ln w="25400" cap="flat">
              <a:solidFill>
                <a:srgbClr val="A9A9A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38" name="矩形"/>
            <p:cNvSpPr/>
            <p:nvPr/>
          </p:nvSpPr>
          <p:spPr>
            <a:xfrm>
              <a:off x="0" y="-2"/>
              <a:ext cx="8022992" cy="753817"/>
            </a:xfrm>
            <a:prstGeom prst="rect">
              <a:avLst/>
            </a:prstGeom>
            <a:solidFill>
              <a:srgbClr val="DC2F3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</p:grpSp>
      <p:sp>
        <p:nvSpPr>
          <p:cNvPr id="440" name="矩形"/>
          <p:cNvSpPr/>
          <p:nvPr/>
        </p:nvSpPr>
        <p:spPr>
          <a:xfrm>
            <a:off x="20300452" y="7008456"/>
            <a:ext cx="2674262" cy="1043331"/>
          </a:xfrm>
          <a:prstGeom prst="rect">
            <a:avLst/>
          </a:prstGeom>
          <a:solidFill>
            <a:srgbClr val="43434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441" name="矩形"/>
          <p:cNvSpPr/>
          <p:nvPr/>
        </p:nvSpPr>
        <p:spPr>
          <a:xfrm>
            <a:off x="20306267" y="6264890"/>
            <a:ext cx="5737902" cy="2856919"/>
          </a:xfrm>
          <a:prstGeom prst="rect">
            <a:avLst/>
          </a:prstGeom>
          <a:ln w="25400">
            <a:solidFill>
              <a:srgbClr val="A9A9A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sp>
        <p:nvSpPr>
          <p:cNvPr id="442" name="矩形"/>
          <p:cNvSpPr/>
          <p:nvPr/>
        </p:nvSpPr>
        <p:spPr>
          <a:xfrm>
            <a:off x="20298857" y="6254641"/>
            <a:ext cx="5752720" cy="753817"/>
          </a:xfrm>
          <a:prstGeom prst="rect">
            <a:avLst/>
          </a:prstGeom>
          <a:solidFill>
            <a:srgbClr val="6C6C6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7E79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443" name="线条"/>
          <p:cNvSpPr/>
          <p:nvPr/>
        </p:nvSpPr>
        <p:spPr>
          <a:xfrm flipV="1">
            <a:off x="22975781" y="6989127"/>
            <a:ext cx="2" cy="2147178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44" name="线条"/>
          <p:cNvSpPr/>
          <p:nvPr/>
        </p:nvSpPr>
        <p:spPr>
          <a:xfrm flipV="1">
            <a:off x="15295245" y="7001499"/>
            <a:ext cx="2" cy="2147178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45" name="矩形"/>
          <p:cNvSpPr/>
          <p:nvPr/>
        </p:nvSpPr>
        <p:spPr>
          <a:xfrm>
            <a:off x="20300452" y="3695213"/>
            <a:ext cx="2674262" cy="1043332"/>
          </a:xfrm>
          <a:prstGeom prst="rect">
            <a:avLst/>
          </a:prstGeom>
          <a:solidFill>
            <a:srgbClr val="43434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446" name="矩形"/>
          <p:cNvSpPr/>
          <p:nvPr/>
        </p:nvSpPr>
        <p:spPr>
          <a:xfrm>
            <a:off x="20306267" y="2951646"/>
            <a:ext cx="5737902" cy="2856920"/>
          </a:xfrm>
          <a:prstGeom prst="rect">
            <a:avLst/>
          </a:prstGeom>
          <a:ln w="25400">
            <a:solidFill>
              <a:srgbClr val="A9A9A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sp>
        <p:nvSpPr>
          <p:cNvPr id="447" name="矩形"/>
          <p:cNvSpPr/>
          <p:nvPr/>
        </p:nvSpPr>
        <p:spPr>
          <a:xfrm>
            <a:off x="20298857" y="2941398"/>
            <a:ext cx="5752720" cy="753817"/>
          </a:xfrm>
          <a:prstGeom prst="rect">
            <a:avLst/>
          </a:prstGeom>
          <a:solidFill>
            <a:srgbClr val="FF7E7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DC2F34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</a:p>
        </p:txBody>
      </p:sp>
      <p:sp>
        <p:nvSpPr>
          <p:cNvPr id="448" name="线条"/>
          <p:cNvSpPr/>
          <p:nvPr/>
        </p:nvSpPr>
        <p:spPr>
          <a:xfrm flipV="1">
            <a:off x="22975781" y="3675884"/>
            <a:ext cx="2" cy="2147178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452" name="成组"/>
          <p:cNvGrpSpPr/>
          <p:nvPr/>
        </p:nvGrpSpPr>
        <p:grpSpPr>
          <a:xfrm>
            <a:off x="12006750" y="9556614"/>
            <a:ext cx="14088566" cy="2881666"/>
            <a:chOff x="0" y="-1"/>
            <a:chExt cx="14088564" cy="2881664"/>
          </a:xfrm>
        </p:grpSpPr>
        <p:sp>
          <p:nvSpPr>
            <p:cNvPr id="449" name="矩形"/>
            <p:cNvSpPr/>
            <p:nvPr/>
          </p:nvSpPr>
          <p:spPr>
            <a:xfrm>
              <a:off x="3764" y="768311"/>
              <a:ext cx="14081036" cy="1043331"/>
            </a:xfrm>
            <a:prstGeom prst="rect">
              <a:avLst/>
            </a:prstGeom>
            <a:solidFill>
              <a:srgbClr val="43434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  <p:sp>
          <p:nvSpPr>
            <p:cNvPr id="450" name="矩形"/>
            <p:cNvSpPr/>
            <p:nvPr/>
          </p:nvSpPr>
          <p:spPr>
            <a:xfrm>
              <a:off x="18145" y="24743"/>
              <a:ext cx="14052274" cy="2856921"/>
            </a:xfrm>
            <a:prstGeom prst="rect">
              <a:avLst/>
            </a:prstGeom>
            <a:noFill/>
            <a:ln w="25400" cap="flat">
              <a:solidFill>
                <a:srgbClr val="A9A9A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1" name="矩形"/>
            <p:cNvSpPr/>
            <p:nvPr/>
          </p:nvSpPr>
          <p:spPr>
            <a:xfrm>
              <a:off x="-1" y="-2"/>
              <a:ext cx="14088566" cy="753817"/>
            </a:xfrm>
            <a:prstGeom prst="rect">
              <a:avLst/>
            </a:prstGeom>
            <a:solidFill>
              <a:srgbClr val="A9A9A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</a:p>
          </p:txBody>
        </p:sp>
      </p:grpSp>
      <p:sp>
        <p:nvSpPr>
          <p:cNvPr id="453" name="线条"/>
          <p:cNvSpPr/>
          <p:nvPr/>
        </p:nvSpPr>
        <p:spPr>
          <a:xfrm flipV="1">
            <a:off x="15295245" y="10254464"/>
            <a:ext cx="2" cy="2147178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54" name="Dual Meet"/>
          <p:cNvSpPr txBox="1"/>
          <p:nvPr/>
        </p:nvSpPr>
        <p:spPr>
          <a:xfrm>
            <a:off x="16085794" y="4082722"/>
            <a:ext cx="1850754" cy="5588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457200">
              <a:defRPr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lvl1pPr>
          </a:lstStyle>
          <a:p>
            <a:r>
              <a:t>Dual Meet</a:t>
            </a:r>
          </a:p>
        </p:txBody>
      </p:sp>
      <p:sp>
        <p:nvSpPr>
          <p:cNvPr id="455" name="Type"/>
          <p:cNvSpPr txBox="1"/>
          <p:nvPr/>
        </p:nvSpPr>
        <p:spPr>
          <a:xfrm>
            <a:off x="13188418" y="3902440"/>
            <a:ext cx="940483" cy="5588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457200">
              <a:defRPr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lvl1pPr>
          </a:lstStyle>
          <a:p>
            <a:r>
              <a:t>Type</a:t>
            </a:r>
          </a:p>
        </p:txBody>
      </p:sp>
      <p:sp>
        <p:nvSpPr>
          <p:cNvPr id="456" name="线条"/>
          <p:cNvSpPr/>
          <p:nvPr/>
        </p:nvSpPr>
        <p:spPr>
          <a:xfrm flipV="1">
            <a:off x="15295244" y="3629788"/>
            <a:ext cx="2" cy="2158143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57" name="赛项类型"/>
          <p:cNvSpPr txBox="1"/>
          <p:nvPr/>
        </p:nvSpPr>
        <p:spPr>
          <a:xfrm>
            <a:off x="12585509" y="4762632"/>
            <a:ext cx="2146301" cy="98552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赛项类型</a:t>
            </a:r>
          </a:p>
        </p:txBody>
      </p:sp>
      <p:sp>
        <p:nvSpPr>
          <p:cNvPr id="458" name="对抗赛"/>
          <p:cNvSpPr txBox="1"/>
          <p:nvPr/>
        </p:nvSpPr>
        <p:spPr>
          <a:xfrm>
            <a:off x="15858684" y="4762632"/>
            <a:ext cx="1638301" cy="98552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对抗赛</a:t>
            </a:r>
          </a:p>
        </p:txBody>
      </p:sp>
      <p:sp>
        <p:nvSpPr>
          <p:cNvPr id="459" name="参赛年龄"/>
          <p:cNvSpPr txBox="1"/>
          <p:nvPr/>
        </p:nvSpPr>
        <p:spPr>
          <a:xfrm>
            <a:off x="20471249" y="8029091"/>
            <a:ext cx="2146301" cy="98552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参赛年龄</a:t>
            </a:r>
          </a:p>
        </p:txBody>
      </p:sp>
      <p:sp>
        <p:nvSpPr>
          <p:cNvPr id="460" name="11-18"/>
          <p:cNvSpPr txBox="1"/>
          <p:nvPr/>
        </p:nvSpPr>
        <p:spPr>
          <a:xfrm>
            <a:off x="22861482" y="7212479"/>
            <a:ext cx="3736864" cy="1610697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/>
          <a:p>
            <a:pPr algn="l">
              <a:defRPr sz="5000">
                <a:solidFill>
                  <a:srgbClr val="DC2F34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pPr>
            <a:r>
              <a:rPr sz="4800" dirty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11-18</a:t>
            </a:r>
            <a:endParaRPr sz="4800" dirty="0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  <a:p>
            <a:pPr algn="l">
              <a:defRPr sz="5000">
                <a:solidFill>
                  <a:srgbClr val="DC2F34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pPr>
            <a:r>
              <a:rPr sz="4800" dirty="0" err="1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中学、中职</a:t>
            </a:r>
            <a:endParaRPr sz="4800" dirty="0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461" name="参赛队伍"/>
          <p:cNvSpPr txBox="1"/>
          <p:nvPr/>
        </p:nvSpPr>
        <p:spPr>
          <a:xfrm>
            <a:off x="12466974" y="11369439"/>
            <a:ext cx="2146301" cy="98552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参赛队伍</a:t>
            </a:r>
          </a:p>
        </p:txBody>
      </p:sp>
      <p:sp>
        <p:nvSpPr>
          <p:cNvPr id="462" name="星形"/>
          <p:cNvSpPr/>
          <p:nvPr/>
        </p:nvSpPr>
        <p:spPr>
          <a:xfrm>
            <a:off x="23525247" y="4174609"/>
            <a:ext cx="617452" cy="587231"/>
          </a:xfrm>
          <a:prstGeom prst="star5">
            <a:avLst>
              <a:gd name="adj" fmla="val 28029"/>
              <a:gd name="hf" fmla="val 105146"/>
              <a:gd name="vf" fmla="val 110557"/>
            </a:avLst>
          </a:prstGeom>
          <a:solidFill>
            <a:srgbClr val="DC2F3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sp>
        <p:nvSpPr>
          <p:cNvPr id="463" name="星形"/>
          <p:cNvSpPr/>
          <p:nvPr/>
        </p:nvSpPr>
        <p:spPr>
          <a:xfrm>
            <a:off x="24214601" y="4174609"/>
            <a:ext cx="617451" cy="587231"/>
          </a:xfrm>
          <a:prstGeom prst="star5">
            <a:avLst>
              <a:gd name="adj" fmla="val 28029"/>
              <a:gd name="hf" fmla="val 105146"/>
              <a:gd name="vf" fmla="val 110557"/>
            </a:avLst>
          </a:prstGeom>
          <a:solidFill>
            <a:srgbClr val="DC2F3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sp>
        <p:nvSpPr>
          <p:cNvPr id="464" name="Equipment"/>
          <p:cNvSpPr txBox="1"/>
          <p:nvPr/>
        </p:nvSpPr>
        <p:spPr>
          <a:xfrm>
            <a:off x="12690774" y="7241451"/>
            <a:ext cx="1935771" cy="5588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457200">
              <a:defRPr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lvl1pPr>
          </a:lstStyle>
          <a:p>
            <a:r>
              <a:t>Equipment</a:t>
            </a:r>
          </a:p>
        </p:txBody>
      </p:sp>
      <p:sp>
        <p:nvSpPr>
          <p:cNvPr id="465" name="使用器材"/>
          <p:cNvSpPr txBox="1"/>
          <p:nvPr/>
        </p:nvSpPr>
        <p:spPr>
          <a:xfrm>
            <a:off x="12585509" y="8029091"/>
            <a:ext cx="2146301" cy="98552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使用器材</a:t>
            </a:r>
          </a:p>
        </p:txBody>
      </p:sp>
      <p:sp>
        <p:nvSpPr>
          <p:cNvPr id="466" name="MakeX…"/>
          <p:cNvSpPr txBox="1"/>
          <p:nvPr/>
        </p:nvSpPr>
        <p:spPr>
          <a:xfrm>
            <a:off x="16488965" y="7616301"/>
            <a:ext cx="2380581" cy="10160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defTabSz="457200">
              <a:defRPr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pPr>
            <a:r>
              <a:t>MakeX</a:t>
            </a:r>
          </a:p>
          <a:p>
            <a:pPr defTabSz="457200">
              <a:defRPr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pPr>
            <a:r>
              <a:t>Challenge Kit</a:t>
            </a:r>
          </a:p>
        </p:txBody>
      </p:sp>
      <p:sp>
        <p:nvSpPr>
          <p:cNvPr id="467" name="Age"/>
          <p:cNvSpPr txBox="1"/>
          <p:nvPr/>
        </p:nvSpPr>
        <p:spPr>
          <a:xfrm>
            <a:off x="21148293" y="7241451"/>
            <a:ext cx="792213" cy="5588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457200">
              <a:defRPr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lvl1pPr>
          </a:lstStyle>
          <a:p>
            <a:r>
              <a:t>Age</a:t>
            </a:r>
          </a:p>
        </p:txBody>
      </p:sp>
      <p:sp>
        <p:nvSpPr>
          <p:cNvPr id="468" name="比赛难度"/>
          <p:cNvSpPr txBox="1"/>
          <p:nvPr/>
        </p:nvSpPr>
        <p:spPr>
          <a:xfrm>
            <a:off x="20471249" y="4762632"/>
            <a:ext cx="2146301" cy="98552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比赛难度</a:t>
            </a:r>
          </a:p>
        </p:txBody>
      </p:sp>
      <p:sp>
        <p:nvSpPr>
          <p:cNvPr id="469" name="Difficulty…"/>
          <p:cNvSpPr txBox="1"/>
          <p:nvPr/>
        </p:nvSpPr>
        <p:spPr>
          <a:xfrm>
            <a:off x="20525488" y="3719560"/>
            <a:ext cx="1547144" cy="9245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lnSpc>
                <a:spcPct val="80000"/>
              </a:lnSpc>
              <a:defRPr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pPr>
            <a:r>
              <a:t>Difficulty</a:t>
            </a:r>
          </a:p>
          <a:p>
            <a:pPr algn="l" defTabSz="457200">
              <a:lnSpc>
                <a:spcPct val="80000"/>
              </a:lnSpc>
              <a:defRPr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pPr>
            <a:r>
              <a:t>Level</a:t>
            </a:r>
          </a:p>
        </p:txBody>
      </p:sp>
      <p:sp>
        <p:nvSpPr>
          <p:cNvPr id="470" name="Team"/>
          <p:cNvSpPr txBox="1"/>
          <p:nvPr/>
        </p:nvSpPr>
        <p:spPr>
          <a:xfrm>
            <a:off x="13135678" y="10580461"/>
            <a:ext cx="1045965" cy="5588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457200">
              <a:defRPr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lvl1pPr>
          </a:lstStyle>
          <a:p>
            <a:r>
              <a:t>Team</a:t>
            </a:r>
          </a:p>
        </p:txBody>
      </p:sp>
      <p:sp>
        <p:nvSpPr>
          <p:cNvPr id="471" name="2-8 Students &amp; 1-2 Mentors"/>
          <p:cNvSpPr txBox="1"/>
          <p:nvPr/>
        </p:nvSpPr>
        <p:spPr>
          <a:xfrm>
            <a:off x="16242062" y="10580461"/>
            <a:ext cx="4773366" cy="5588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457200">
              <a:defRPr>
                <a:solidFill>
                  <a:srgbClr val="FFFFFF"/>
                </a:solidFill>
                <a:latin typeface="GT America Extended Medium"/>
                <a:ea typeface="GT America Extended Medium"/>
                <a:cs typeface="GT America Extended Medium"/>
                <a:sym typeface="GT America Extended Medium"/>
              </a:defRPr>
            </a:lvl1pPr>
          </a:lstStyle>
          <a:p>
            <a:r>
              <a:t>2-8 Students &amp; 1-2 Mentors</a:t>
            </a:r>
          </a:p>
        </p:txBody>
      </p:sp>
      <p:sp>
        <p:nvSpPr>
          <p:cNvPr id="472" name="2-8名学生 &amp; 1-2名教练"/>
          <p:cNvSpPr txBox="1"/>
          <p:nvPr/>
        </p:nvSpPr>
        <p:spPr>
          <a:xfrm>
            <a:off x="15668144" y="11370198"/>
            <a:ext cx="5431029" cy="98552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lnSpc>
                <a:spcPts val="7000"/>
              </a:lnSpc>
              <a:defRPr sz="40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 Neue"/>
              </a:defRPr>
            </a:pPr>
            <a:r>
              <a:t>2-8</a:t>
            </a:r>
            <a:r>
              <a:rPr>
                <a:latin typeface="Source Han Sans SC Normal"/>
                <a:ea typeface="Source Han Sans SC Normal"/>
                <a:cs typeface="Source Han Sans SC Normal"/>
                <a:sym typeface="Source Han Sans SC Normal"/>
              </a:rPr>
              <a:t>名学生</a:t>
            </a:r>
            <a:r>
              <a:t> &amp; 1-2</a:t>
            </a:r>
            <a:r>
              <a:rPr>
                <a:latin typeface="Source Han Sans SC Normal"/>
                <a:ea typeface="Source Han Sans SC Normal"/>
                <a:cs typeface="Source Han Sans SC Normal"/>
                <a:sym typeface="Source Han Sans SC Normal"/>
              </a:rPr>
              <a:t>名教练</a:t>
            </a:r>
            <a:r>
              <a:t> </a:t>
            </a:r>
          </a:p>
        </p:txBody>
      </p:sp>
      <p:sp>
        <p:nvSpPr>
          <p:cNvPr id="473" name="星形"/>
          <p:cNvSpPr/>
          <p:nvPr/>
        </p:nvSpPr>
        <p:spPr>
          <a:xfrm>
            <a:off x="24961152" y="4174609"/>
            <a:ext cx="617452" cy="587231"/>
          </a:xfrm>
          <a:prstGeom prst="star5">
            <a:avLst>
              <a:gd name="adj" fmla="val 28029"/>
              <a:gd name="hf" fmla="val 105146"/>
              <a:gd name="vf" fmla="val 110557"/>
            </a:avLst>
          </a:prstGeom>
          <a:solidFill>
            <a:srgbClr val="DC2F3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sp>
        <p:nvSpPr>
          <p:cNvPr id="474" name="星形"/>
          <p:cNvSpPr/>
          <p:nvPr/>
        </p:nvSpPr>
        <p:spPr>
          <a:xfrm>
            <a:off x="23525247" y="4894872"/>
            <a:ext cx="617452" cy="587231"/>
          </a:xfrm>
          <a:prstGeom prst="star5">
            <a:avLst>
              <a:gd name="adj" fmla="val 28029"/>
              <a:gd name="hf" fmla="val 105146"/>
              <a:gd name="vf" fmla="val 110557"/>
            </a:avLst>
          </a:prstGeom>
          <a:ln w="50800">
            <a:solidFill>
              <a:srgbClr val="DC2F3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pic>
        <p:nvPicPr>
          <p:cNvPr id="475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79497" y="615950"/>
            <a:ext cx="4038602" cy="1257300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>
            <a:off x="0" y="11538408"/>
            <a:ext cx="2177592" cy="2177592"/>
          </a:xfrm>
          <a:prstGeom prst="rtTriangle">
            <a:avLst/>
          </a:prstGeom>
          <a:solidFill>
            <a:srgbClr val="F00028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>
              <a:solidFill>
                <a:schemeClr val="bg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993600" y="0"/>
            <a:ext cx="2438400" cy="2438400"/>
            <a:chOff x="17234" y="-15"/>
            <a:chExt cx="1920" cy="1920"/>
          </a:xfrm>
        </p:grpSpPr>
        <p:sp>
          <p:nvSpPr>
            <p:cNvPr id="4" name="直角三角形 3"/>
            <p:cNvSpPr/>
            <p:nvPr/>
          </p:nvSpPr>
          <p:spPr>
            <a:xfrm rot="5400000" flipV="1">
              <a:off x="17234" y="-15"/>
              <a:ext cx="1920" cy="1920"/>
            </a:xfrm>
            <a:prstGeom prst="rtTriangle">
              <a:avLst/>
            </a:prstGeom>
            <a:solidFill>
              <a:srgbClr val="F00028"/>
            </a:soli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schemeClr val="bg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直角三角形 4"/>
            <p:cNvSpPr/>
            <p:nvPr/>
          </p:nvSpPr>
          <p:spPr>
            <a:xfrm rot="5400000" flipV="1">
              <a:off x="18159" y="-15"/>
              <a:ext cx="995" cy="995"/>
            </a:xfrm>
            <a:prstGeom prst="rtTriangle">
              <a:avLst/>
            </a:prstGeom>
            <a:solidFill>
              <a:srgbClr val="CAD0D8"/>
            </a:soli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schemeClr val="bg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2140144" y="517252"/>
            <a:ext cx="1421068" cy="0"/>
          </a:xfrm>
          <a:prstGeom prst="line">
            <a:avLst/>
          </a:prstGeom>
          <a:ln w="57150" cap="rnd">
            <a:solidFill>
              <a:srgbClr val="F000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6"/>
          <p:cNvSpPr txBox="1"/>
          <p:nvPr/>
        </p:nvSpPr>
        <p:spPr>
          <a:xfrm>
            <a:off x="2480678" y="1074669"/>
            <a:ext cx="325602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600" b="1" dirty="0">
                <a:solidFill>
                  <a:schemeClr val="bg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自动阶段 </a:t>
            </a:r>
            <a:endParaRPr lang="zh-CN" altLang="en-US" sz="5600" b="1" dirty="0">
              <a:solidFill>
                <a:schemeClr val="bg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2050" y="267699"/>
            <a:ext cx="2639060" cy="499110"/>
          </a:xfrm>
          <a:prstGeom prst="rect">
            <a:avLst/>
          </a:prstGeom>
        </p:spPr>
      </p:pic>
      <p:sp>
        <p:nvSpPr>
          <p:cNvPr id="9" name="TextBox 76"/>
          <p:cNvSpPr txBox="1"/>
          <p:nvPr/>
        </p:nvSpPr>
        <p:spPr>
          <a:xfrm>
            <a:off x="2952201" y="3166887"/>
            <a:ext cx="327334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6000" b="1" dirty="0">
              <a:solidFill>
                <a:schemeClr val="bg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4000" b="1" dirty="0">
                <a:solidFill>
                  <a:schemeClr val="bg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4000" b="1" dirty="0">
              <a:solidFill>
                <a:schemeClr val="bg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36239" y="2675768"/>
            <a:ext cx="15710306" cy="2748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1. </a:t>
            </a: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赛场中“</a:t>
            </a:r>
            <a:r>
              <a:rPr lang="en-US" altLang="zh-CN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M</a:t>
            </a: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”“</a:t>
            </a:r>
            <a:r>
              <a:rPr lang="en-US" altLang="zh-CN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A</a:t>
            </a: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”“</a:t>
            </a:r>
            <a:r>
              <a:rPr lang="en-US" altLang="zh-CN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K</a:t>
            </a: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”“</a:t>
            </a:r>
            <a:r>
              <a:rPr lang="en-US" altLang="zh-CN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E</a:t>
            </a: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”“</a:t>
            </a:r>
            <a:r>
              <a:rPr lang="en-US" altLang="zh-CN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X</a:t>
            </a: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”五个字母和一个白板方块。自动阶段分拣字母块到己方阵地，如果白板方块掉落得分清零。</a:t>
            </a:r>
            <a:endParaRPr lang="en-US" altLang="zh-CN" sz="40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40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11174" y="2217310"/>
            <a:ext cx="4749420" cy="1312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时长：</a:t>
            </a:r>
            <a:r>
              <a:rPr lang="en-US" altLang="zh-CN" sz="6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30s</a:t>
            </a:r>
            <a:endParaRPr lang="en-US" altLang="zh-CN" sz="60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4600" y="4958812"/>
            <a:ext cx="12147079" cy="821391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>
            <a:off x="0" y="11538408"/>
            <a:ext cx="2177592" cy="2177592"/>
          </a:xfrm>
          <a:prstGeom prst="rtTriangle">
            <a:avLst/>
          </a:prstGeom>
          <a:solidFill>
            <a:srgbClr val="F00028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>
              <a:solidFill>
                <a:schemeClr val="bg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993600" y="0"/>
            <a:ext cx="2438400" cy="2438400"/>
            <a:chOff x="17234" y="-15"/>
            <a:chExt cx="1920" cy="1920"/>
          </a:xfrm>
        </p:grpSpPr>
        <p:sp>
          <p:nvSpPr>
            <p:cNvPr id="4" name="直角三角形 3"/>
            <p:cNvSpPr/>
            <p:nvPr/>
          </p:nvSpPr>
          <p:spPr>
            <a:xfrm rot="5400000" flipV="1">
              <a:off x="17234" y="-15"/>
              <a:ext cx="1920" cy="1920"/>
            </a:xfrm>
            <a:prstGeom prst="rtTriangle">
              <a:avLst/>
            </a:prstGeom>
            <a:solidFill>
              <a:srgbClr val="F00028"/>
            </a:soli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schemeClr val="bg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直角三角形 4"/>
            <p:cNvSpPr/>
            <p:nvPr/>
          </p:nvSpPr>
          <p:spPr>
            <a:xfrm rot="5400000" flipV="1">
              <a:off x="18159" y="-15"/>
              <a:ext cx="995" cy="995"/>
            </a:xfrm>
            <a:prstGeom prst="rtTriangle">
              <a:avLst/>
            </a:prstGeom>
            <a:solidFill>
              <a:srgbClr val="CAD0D8"/>
            </a:soli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schemeClr val="bg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2140144" y="517252"/>
            <a:ext cx="1421068" cy="0"/>
          </a:xfrm>
          <a:prstGeom prst="line">
            <a:avLst/>
          </a:prstGeom>
          <a:ln w="57150" cap="rnd">
            <a:solidFill>
              <a:srgbClr val="F000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6"/>
          <p:cNvSpPr txBox="1"/>
          <p:nvPr/>
        </p:nvSpPr>
        <p:spPr>
          <a:xfrm>
            <a:off x="2480678" y="1074669"/>
            <a:ext cx="325602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600" b="1" dirty="0">
                <a:solidFill>
                  <a:schemeClr val="bg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自动阶段 </a:t>
            </a:r>
            <a:endParaRPr lang="zh-CN" altLang="en-US" sz="5600" b="1" dirty="0">
              <a:solidFill>
                <a:schemeClr val="bg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2050" y="267699"/>
            <a:ext cx="2639060" cy="499110"/>
          </a:xfrm>
          <a:prstGeom prst="rect">
            <a:avLst/>
          </a:prstGeom>
        </p:spPr>
      </p:pic>
      <p:sp>
        <p:nvSpPr>
          <p:cNvPr id="9" name="TextBox 76"/>
          <p:cNvSpPr txBox="1"/>
          <p:nvPr/>
        </p:nvSpPr>
        <p:spPr>
          <a:xfrm>
            <a:off x="2952201" y="3166887"/>
            <a:ext cx="327334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6000" b="1" dirty="0">
              <a:solidFill>
                <a:schemeClr val="bg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4000" b="1" dirty="0">
                <a:solidFill>
                  <a:schemeClr val="bg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4000" b="1" dirty="0">
              <a:solidFill>
                <a:schemeClr val="bg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36239" y="2675768"/>
            <a:ext cx="15710306" cy="2748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1. </a:t>
            </a: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赛场中“</a:t>
            </a:r>
            <a:r>
              <a:rPr lang="en-US" altLang="zh-CN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M</a:t>
            </a: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”“</a:t>
            </a:r>
            <a:r>
              <a:rPr lang="en-US" altLang="zh-CN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A</a:t>
            </a: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”“</a:t>
            </a:r>
            <a:r>
              <a:rPr lang="en-US" altLang="zh-CN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K</a:t>
            </a: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”“</a:t>
            </a:r>
            <a:r>
              <a:rPr lang="en-US" altLang="zh-CN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E</a:t>
            </a: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”“</a:t>
            </a:r>
            <a:r>
              <a:rPr lang="en-US" altLang="zh-CN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X</a:t>
            </a: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”五个字母和一个白板方块。自动阶段分拣字母块到己方阵地，如果白板方块掉落得分清零。</a:t>
            </a:r>
            <a:endParaRPr lang="en-US" altLang="zh-CN" sz="40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40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239" y="4798102"/>
            <a:ext cx="14996570" cy="849729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77491" y="3393560"/>
            <a:ext cx="4749420" cy="1312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时长：</a:t>
            </a:r>
            <a:r>
              <a:rPr lang="en-US" altLang="zh-CN" sz="6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30s</a:t>
            </a:r>
            <a:endParaRPr lang="en-US" altLang="zh-CN" sz="60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Program Highlights"/>
          <p:cNvSpPr txBox="1"/>
          <p:nvPr/>
        </p:nvSpPr>
        <p:spPr>
          <a:xfrm>
            <a:off x="3669388" y="923597"/>
            <a:ext cx="4650024" cy="7366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457200">
              <a:defRPr sz="4200">
                <a:solidFill>
                  <a:srgbClr val="FFFFFF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Program Highlights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478" name="矩形"/>
          <p:cNvSpPr/>
          <p:nvPr/>
        </p:nvSpPr>
        <p:spPr>
          <a:xfrm>
            <a:off x="2243665" y="889000"/>
            <a:ext cx="414604" cy="1381528"/>
          </a:xfrm>
          <a:prstGeom prst="rect">
            <a:avLst/>
          </a:prstGeom>
          <a:solidFill>
            <a:srgbClr val="DC2F3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DC2F34"/>
                </a:solidFill>
              </a:defRPr>
            </a:pPr>
          </a:p>
        </p:txBody>
      </p:sp>
      <p:sp>
        <p:nvSpPr>
          <p:cNvPr id="479" name="赛项亮点"/>
          <p:cNvSpPr txBox="1"/>
          <p:nvPr/>
        </p:nvSpPr>
        <p:spPr>
          <a:xfrm>
            <a:off x="3000998" y="1454742"/>
            <a:ext cx="4648277" cy="917449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6500"/>
              </a:lnSpc>
              <a:defRPr sz="3600">
                <a:solidFill>
                  <a:srgbClr val="A9A9A9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赛项亮点</a:t>
            </a:r>
          </a:p>
        </p:txBody>
      </p:sp>
      <p:sp>
        <p:nvSpPr>
          <p:cNvPr id="480" name="Sort…"/>
          <p:cNvSpPr txBox="1"/>
          <p:nvPr/>
        </p:nvSpPr>
        <p:spPr>
          <a:xfrm>
            <a:off x="20643854" y="5537199"/>
            <a:ext cx="7520393" cy="8636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defRPr sz="5000">
                <a:solidFill>
                  <a:srgbClr val="DC2F34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Sort Alphabet Cube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481" name="智能分拣"/>
          <p:cNvSpPr txBox="1"/>
          <p:nvPr/>
        </p:nvSpPr>
        <p:spPr>
          <a:xfrm>
            <a:off x="20612667" y="3363806"/>
            <a:ext cx="5756395" cy="197612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14200"/>
              </a:lnSpc>
              <a:defRPr sz="10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智能分拣</a:t>
            </a:r>
          </a:p>
        </p:txBody>
      </p:sp>
      <p:pic>
        <p:nvPicPr>
          <p:cNvPr id="482" name="Challenge-Ani_Pic0001.png" descr="Challenge-Ani_Pic000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0" y="2466975"/>
            <a:ext cx="17780000" cy="1000125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483" name="Challenge-Ani_Pic0002.png" descr="Challenge-Ani_Pic00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00" y="2466975"/>
            <a:ext cx="17780000" cy="1000125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484" name="Challenge-Ani_Pic0003.png" descr="Challenge-Ani_Pic000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500" y="2465922"/>
            <a:ext cx="17780000" cy="1000125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485" name="图像" descr="图像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79497" y="615950"/>
            <a:ext cx="4038602" cy="1257300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3" grpId="1" animBg="1" advAuto="0"/>
      <p:bldP spid="484" grpId="2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>
            <a:off x="0" y="11538408"/>
            <a:ext cx="2177592" cy="2177592"/>
          </a:xfrm>
          <a:prstGeom prst="rtTriangle">
            <a:avLst/>
          </a:prstGeom>
          <a:solidFill>
            <a:srgbClr val="F00028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>
              <a:solidFill>
                <a:schemeClr val="bg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993600" y="0"/>
            <a:ext cx="2438400" cy="2438400"/>
            <a:chOff x="17234" y="-15"/>
            <a:chExt cx="1920" cy="1920"/>
          </a:xfrm>
        </p:grpSpPr>
        <p:sp>
          <p:nvSpPr>
            <p:cNvPr id="4" name="直角三角形 3"/>
            <p:cNvSpPr/>
            <p:nvPr/>
          </p:nvSpPr>
          <p:spPr>
            <a:xfrm rot="5400000" flipV="1">
              <a:off x="17234" y="-15"/>
              <a:ext cx="1920" cy="1920"/>
            </a:xfrm>
            <a:prstGeom prst="rtTriangle">
              <a:avLst/>
            </a:prstGeom>
            <a:solidFill>
              <a:srgbClr val="F00028"/>
            </a:soli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schemeClr val="bg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直角三角形 4"/>
            <p:cNvSpPr/>
            <p:nvPr/>
          </p:nvSpPr>
          <p:spPr>
            <a:xfrm rot="5400000" flipV="1">
              <a:off x="18159" y="-15"/>
              <a:ext cx="995" cy="995"/>
            </a:xfrm>
            <a:prstGeom prst="rtTriangle">
              <a:avLst/>
            </a:prstGeom>
            <a:solidFill>
              <a:srgbClr val="CAD0D8"/>
            </a:soli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>
                <a:solidFill>
                  <a:schemeClr val="bg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2140144" y="517252"/>
            <a:ext cx="1421068" cy="0"/>
          </a:xfrm>
          <a:prstGeom prst="line">
            <a:avLst/>
          </a:prstGeom>
          <a:ln w="57150" cap="rnd">
            <a:solidFill>
              <a:srgbClr val="F000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6"/>
          <p:cNvSpPr txBox="1"/>
          <p:nvPr/>
        </p:nvSpPr>
        <p:spPr>
          <a:xfrm>
            <a:off x="2480678" y="1074669"/>
            <a:ext cx="325602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600" b="1" dirty="0">
                <a:solidFill>
                  <a:schemeClr val="bg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自动阶段 </a:t>
            </a:r>
            <a:endParaRPr lang="zh-CN" altLang="en-US" sz="5600" b="1" dirty="0">
              <a:solidFill>
                <a:schemeClr val="bg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2050" y="267699"/>
            <a:ext cx="2639060" cy="499110"/>
          </a:xfrm>
          <a:prstGeom prst="rect">
            <a:avLst/>
          </a:prstGeom>
        </p:spPr>
      </p:pic>
      <p:sp>
        <p:nvSpPr>
          <p:cNvPr id="9" name="TextBox 76"/>
          <p:cNvSpPr txBox="1"/>
          <p:nvPr/>
        </p:nvSpPr>
        <p:spPr>
          <a:xfrm>
            <a:off x="2952201" y="3166887"/>
            <a:ext cx="327334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6000" b="1" dirty="0">
              <a:solidFill>
                <a:schemeClr val="bg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4000" b="1" dirty="0">
                <a:solidFill>
                  <a:schemeClr val="bg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4000" b="1" dirty="0">
              <a:solidFill>
                <a:schemeClr val="bg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594" y="4584731"/>
            <a:ext cx="14121384" cy="787473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685805" y="3134228"/>
            <a:ext cx="12832530" cy="1231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5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2. </a:t>
            </a:r>
            <a:r>
              <a:rPr lang="zh-CN" altLang="en-US" sz="56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自动阶段用黄色方块投掷篮筐得分。</a:t>
            </a:r>
            <a:endParaRPr lang="en-US" altLang="zh-CN" sz="56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11174" y="2217310"/>
            <a:ext cx="4749420" cy="1312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时长：</a:t>
            </a:r>
            <a:r>
              <a:rPr lang="en-US" altLang="zh-CN" sz="6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30s</a:t>
            </a:r>
            <a:endParaRPr lang="en-US" altLang="zh-CN" sz="60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Program Highlights"/>
          <p:cNvSpPr txBox="1"/>
          <p:nvPr/>
        </p:nvSpPr>
        <p:spPr>
          <a:xfrm>
            <a:off x="3669388" y="923597"/>
            <a:ext cx="4650024" cy="7366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457200">
              <a:defRPr sz="4200">
                <a:solidFill>
                  <a:srgbClr val="FFFFFF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Program Highlights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sp>
        <p:nvSpPr>
          <p:cNvPr id="488" name="矩形"/>
          <p:cNvSpPr/>
          <p:nvPr/>
        </p:nvSpPr>
        <p:spPr>
          <a:xfrm>
            <a:off x="2243665" y="889000"/>
            <a:ext cx="414604" cy="1381528"/>
          </a:xfrm>
          <a:prstGeom prst="rect">
            <a:avLst/>
          </a:prstGeom>
          <a:solidFill>
            <a:srgbClr val="DC2F3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DC2F34"/>
                </a:solidFill>
              </a:defRPr>
            </a:pPr>
          </a:p>
        </p:txBody>
      </p:sp>
      <p:sp>
        <p:nvSpPr>
          <p:cNvPr id="489" name="赛项亮点"/>
          <p:cNvSpPr txBox="1"/>
          <p:nvPr/>
        </p:nvSpPr>
        <p:spPr>
          <a:xfrm>
            <a:off x="3000998" y="1454742"/>
            <a:ext cx="4648277" cy="917449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6500"/>
              </a:lnSpc>
              <a:defRPr sz="3600">
                <a:solidFill>
                  <a:srgbClr val="A9A9A9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赛项亮点</a:t>
            </a:r>
          </a:p>
        </p:txBody>
      </p:sp>
      <p:pic>
        <p:nvPicPr>
          <p:cNvPr id="490" name="Challenge-Ani_Pic0004.png" descr="Challenge-Ani_Pic000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0" y="2463800"/>
            <a:ext cx="17780000" cy="1000125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91" name="投掷进攻"/>
          <p:cNvSpPr txBox="1"/>
          <p:nvPr/>
        </p:nvSpPr>
        <p:spPr>
          <a:xfrm>
            <a:off x="20612667" y="2678006"/>
            <a:ext cx="5756395" cy="197612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14200"/>
              </a:lnSpc>
              <a:defRPr sz="10000">
                <a:solidFill>
                  <a:srgbClr val="FFFFFF"/>
                </a:solidFill>
                <a:latin typeface="Source Han Sans SC Normal"/>
                <a:ea typeface="Source Han Sans SC Normal"/>
                <a:cs typeface="Source Han Sans SC Normal"/>
                <a:sym typeface="Source Han Sans SC Normal"/>
              </a:defRPr>
            </a:lvl1pPr>
          </a:lstStyle>
          <a:p>
            <a:r>
              <a:t>投掷进攻</a:t>
            </a:r>
          </a:p>
        </p:txBody>
      </p:sp>
      <p:sp>
        <p:nvSpPr>
          <p:cNvPr id="492" name="Shot Small Cubes into Basket"/>
          <p:cNvSpPr txBox="1"/>
          <p:nvPr/>
        </p:nvSpPr>
        <p:spPr>
          <a:xfrm>
            <a:off x="20643854" y="5003799"/>
            <a:ext cx="7520393" cy="16256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defRPr sz="5000">
                <a:solidFill>
                  <a:srgbClr val="DC2F34"/>
                </a:solidFill>
                <a:latin typeface="GT America Extended Bold"/>
                <a:ea typeface="GT America Extended Bold"/>
                <a:cs typeface="GT America Extended Bold"/>
                <a:sym typeface="GT America Extended Bold"/>
              </a:defRPr>
            </a:lvl1pPr>
          </a:lstStyle>
          <a:p>
            <a:r>
              <a:rPr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方正清仿宋 简 Bold" panose="02000800000000000000" charset="-122"/>
              </a:rPr>
              <a:t>Shot Small Cubes into Basket </a:t>
            </a:r>
            <a:endParaRPr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方正清仿宋 简 Bold" panose="02000800000000000000" charset="-122"/>
            </a:endParaRPr>
          </a:p>
        </p:txBody>
      </p:sp>
      <p:pic>
        <p:nvPicPr>
          <p:cNvPr id="493" name="Challenge-Ani_Pic0005.png" descr="Challenge-Ani_Pic00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00" y="2463800"/>
            <a:ext cx="17780000" cy="1000125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94" name="线条"/>
          <p:cNvSpPr/>
          <p:nvPr/>
        </p:nvSpPr>
        <p:spPr>
          <a:xfrm>
            <a:off x="3791703" y="3940905"/>
            <a:ext cx="11063031" cy="21716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853" extrusionOk="0">
                <a:moveTo>
                  <a:pt x="21600" y="20853"/>
                </a:moveTo>
                <a:cubicBezTo>
                  <a:pt x="18289" y="6688"/>
                  <a:pt x="14007" y="-747"/>
                  <a:pt x="9622" y="59"/>
                </a:cubicBezTo>
                <a:cubicBezTo>
                  <a:pt x="6143" y="699"/>
                  <a:pt x="2787" y="6539"/>
                  <a:pt x="0" y="16800"/>
                </a:cubicBezTo>
              </a:path>
            </a:pathLst>
          </a:custGeom>
          <a:ln w="50800">
            <a:solidFill>
              <a:srgbClr val="FAE232"/>
            </a:solidFill>
            <a:custDash>
              <a:ds d="200000" sp="200000"/>
            </a:custDash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sp>
        <p:nvSpPr>
          <p:cNvPr id="495" name="线条"/>
          <p:cNvSpPr/>
          <p:nvPr/>
        </p:nvSpPr>
        <p:spPr>
          <a:xfrm>
            <a:off x="3791703" y="3940905"/>
            <a:ext cx="11063031" cy="21716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853" extrusionOk="0">
                <a:moveTo>
                  <a:pt x="21600" y="20853"/>
                </a:moveTo>
                <a:cubicBezTo>
                  <a:pt x="18289" y="6688"/>
                  <a:pt x="14007" y="-747"/>
                  <a:pt x="9622" y="59"/>
                </a:cubicBezTo>
                <a:cubicBezTo>
                  <a:pt x="6143" y="699"/>
                  <a:pt x="2787" y="6539"/>
                  <a:pt x="0" y="16800"/>
                </a:cubicBezTo>
              </a:path>
            </a:pathLst>
          </a:custGeom>
          <a:ln w="50800">
            <a:solidFill>
              <a:srgbClr val="FAE232"/>
            </a:solidFill>
            <a:custDash>
              <a:ds d="200000" sp="200000"/>
            </a:custDash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</a:p>
        </p:txBody>
      </p:sp>
      <p:pic>
        <p:nvPicPr>
          <p:cNvPr id="496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79497" y="615950"/>
            <a:ext cx="4038602" cy="1257300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xit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" dur="1000" fill="hold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xit" presetSubtype="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" dur="1000" fill="hold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indefinite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3" grpId="1" animBg="1" advAuto="0"/>
      <p:bldP spid="494" grpId="2" animBg="1" advAuto="0"/>
      <p:bldP spid="494" grpId="3" animBg="1" advAuto="0"/>
      <p:bldP spid="495" grpId="4" animBg="1" advAuto="0"/>
      <p:bldP spid="495" grpId="5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>
            <a:off x="-80542" y="11538408"/>
            <a:ext cx="2177592" cy="2177592"/>
          </a:xfrm>
          <a:prstGeom prst="rtTriangle">
            <a:avLst/>
          </a:prstGeom>
          <a:solidFill>
            <a:srgbClr val="F00028"/>
          </a:solidFill>
          <a:ln>
            <a:noFill/>
          </a:ln>
          <a:effectLst>
            <a:outerShdw blurRad="190500" dist="127000" dir="18900000" algn="b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bg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993600" y="82734"/>
            <a:ext cx="2438400" cy="2438400"/>
            <a:chOff x="17234" y="-15"/>
            <a:chExt cx="1920" cy="1920"/>
          </a:xfrm>
        </p:grpSpPr>
        <p:sp>
          <p:nvSpPr>
            <p:cNvPr id="4" name="直角三角形 3"/>
            <p:cNvSpPr/>
            <p:nvPr/>
          </p:nvSpPr>
          <p:spPr>
            <a:xfrm rot="5400000" flipV="1">
              <a:off x="17234" y="-15"/>
              <a:ext cx="1920" cy="1920"/>
            </a:xfrm>
            <a:prstGeom prst="rtTriangle">
              <a:avLst/>
            </a:prstGeom>
            <a:solidFill>
              <a:srgbClr val="F00028"/>
            </a:soli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bg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直角三角形 4"/>
            <p:cNvSpPr/>
            <p:nvPr/>
          </p:nvSpPr>
          <p:spPr>
            <a:xfrm rot="5400000" flipV="1">
              <a:off x="18159" y="-15"/>
              <a:ext cx="995" cy="995"/>
            </a:xfrm>
            <a:prstGeom prst="rtTriangle">
              <a:avLst/>
            </a:prstGeom>
            <a:solidFill>
              <a:srgbClr val="CAD0D8"/>
            </a:soli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bg1">
                    <a:lumMod val="10000"/>
                    <a:lumOff val="90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2140144" y="517252"/>
            <a:ext cx="1421068" cy="0"/>
          </a:xfrm>
          <a:prstGeom prst="line">
            <a:avLst/>
          </a:prstGeom>
          <a:ln w="57150" cap="rnd">
            <a:solidFill>
              <a:srgbClr val="F000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76"/>
          <p:cNvSpPr txBox="1"/>
          <p:nvPr/>
        </p:nvSpPr>
        <p:spPr>
          <a:xfrm>
            <a:off x="2642846" y="766809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bg1">
                    <a:lumMod val="10000"/>
                    <a:lumOff val="90000"/>
                  </a:schemeClr>
                </a:solidFill>
                <a:cs typeface="+mn-ea"/>
                <a:sym typeface="+mn-lt"/>
              </a:rPr>
              <a:t>手动阶段</a:t>
            </a:r>
            <a:endParaRPr lang="zh-CN" altLang="en-US" sz="4000" b="1" dirty="0">
              <a:solidFill>
                <a:schemeClr val="bg1">
                  <a:lumMod val="10000"/>
                  <a:lumOff val="9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2050" y="267699"/>
            <a:ext cx="2639060" cy="49911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413916" y="1926928"/>
            <a:ext cx="89658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1. </a:t>
            </a: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手动阶段用黄色方块投掷篮筐得分</a:t>
            </a:r>
            <a:endParaRPr lang="en-US" altLang="zh-CN" sz="40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216" y="2779272"/>
            <a:ext cx="7947460" cy="443186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3083447" y="1813248"/>
            <a:ext cx="8965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2. </a:t>
            </a: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手动阶段用黄色方块击落球瓶得分。</a:t>
            </a:r>
            <a:endParaRPr lang="en-US" altLang="zh-CN" sz="40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8974" y="2718004"/>
            <a:ext cx="7427232" cy="443186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647" y="8420025"/>
            <a:ext cx="7883030" cy="453207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8149" y="8487912"/>
            <a:ext cx="7422514" cy="453375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413916" y="7627166"/>
            <a:ext cx="89658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3. </a:t>
            </a: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手动阶段将己方字母块悬挂在悬挂区</a:t>
            </a:r>
            <a:endParaRPr lang="en-US" altLang="zh-CN" sz="40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416458" y="7529224"/>
            <a:ext cx="89658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4. </a:t>
            </a:r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手动阶段将己方字母块堆叠在质检区</a:t>
            </a:r>
            <a:endParaRPr lang="en-US" altLang="zh-CN" sz="40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45832" y="977536"/>
            <a:ext cx="4749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时长：</a:t>
            </a:r>
            <a:r>
              <a:rPr lang="en-US" altLang="zh-CN" sz="4000" dirty="0">
                <a:solidFill>
                  <a:schemeClr val="bg1">
                    <a:lumMod val="10000"/>
                    <a:lumOff val="90000"/>
                  </a:schemeClr>
                </a:solidFill>
              </a:rPr>
              <a:t>60s</a:t>
            </a:r>
            <a:endParaRPr lang="en-US" altLang="zh-CN" sz="4000" dirty="0">
              <a:solidFill>
                <a:schemeClr val="bg1">
                  <a:lumMod val="10000"/>
                  <a:lumOff val="90000"/>
                </a:schemeClr>
              </a:solidFill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212121"/>
      </a:lt1>
      <a:dk2>
        <a:srgbClr val="A7A7A7"/>
      </a:dk2>
      <a:lt2>
        <a:srgbClr val="535353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2268</Words>
  <Application>WPS 演示</Application>
  <PresentationFormat>自定义</PresentationFormat>
  <Paragraphs>303</Paragraphs>
  <Slides>23</Slides>
  <Notes>0</Notes>
  <HiddenSlides>2</HiddenSlides>
  <MMClips>8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52" baseType="lpstr">
      <vt:lpstr>Arial</vt:lpstr>
      <vt:lpstr>宋体</vt:lpstr>
      <vt:lpstr>Wingdings</vt:lpstr>
      <vt:lpstr>Helvetica Neue Medium</vt:lpstr>
      <vt:lpstr>Helvetica Neue Light</vt:lpstr>
      <vt:lpstr>GT America Extended Bold</vt:lpstr>
      <vt:lpstr>Helvetica Neue</vt:lpstr>
      <vt:lpstr>AMGDT</vt:lpstr>
      <vt:lpstr>Source Han Sans SC Normal</vt:lpstr>
      <vt:lpstr>GT America Extended Medium</vt:lpstr>
      <vt:lpstr>Arial</vt:lpstr>
      <vt:lpstr>微软雅黑</vt:lpstr>
      <vt:lpstr>MS PGothic</vt:lpstr>
      <vt:lpstr>Arial Unicode MS</vt:lpstr>
      <vt:lpstr>GT America Bold</vt:lpstr>
      <vt:lpstr>GT America Extended Regular</vt:lpstr>
      <vt:lpstr>Helvetica Light</vt:lpstr>
      <vt:lpstr>Helvetica</vt:lpstr>
      <vt:lpstr>方正清仿宋 简 Bold</vt:lpstr>
      <vt:lpstr>GT America Extended Medium</vt:lpstr>
      <vt:lpstr>GT America Extended Regular</vt:lpstr>
      <vt:lpstr>Helvetica</vt:lpstr>
      <vt:lpstr>Helvetica Light</vt:lpstr>
      <vt:lpstr>Helvetica Neue</vt:lpstr>
      <vt:lpstr>Helvetica Neue Light</vt:lpstr>
      <vt:lpstr>Helvetica Neue Medium</vt:lpstr>
      <vt:lpstr>Source Han Sans SC Normal</vt:lpstr>
      <vt:lpstr>仿宋</vt:lpstr>
      <vt:lpstr>Black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xuan</dc:creator>
  <cp:lastModifiedBy>大神父</cp:lastModifiedBy>
  <cp:revision>19</cp:revision>
  <dcterms:created xsi:type="dcterms:W3CDTF">2020-05-07T01:52:02Z</dcterms:created>
  <dcterms:modified xsi:type="dcterms:W3CDTF">2020-05-07T01:54:17Z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