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75" r:id="rId5"/>
    <p:sldId id="279" r:id="rId6"/>
    <p:sldId id="266" r:id="rId7"/>
    <p:sldId id="280" r:id="rId8"/>
    <p:sldId id="281" r:id="rId9"/>
    <p:sldId id="309" r:id="rId10"/>
    <p:sldId id="310" r:id="rId11"/>
    <p:sldId id="295" r:id="rId12"/>
    <p:sldId id="268" r:id="rId13"/>
    <p:sldId id="283" r:id="rId14"/>
    <p:sldId id="284" r:id="rId15"/>
    <p:sldId id="286" r:id="rId16"/>
    <p:sldId id="341" r:id="rId17"/>
    <p:sldId id="327" r:id="rId18"/>
    <p:sldId id="287" r:id="rId19"/>
    <p:sldId id="282" r:id="rId20"/>
    <p:sldId id="291" r:id="rId21"/>
    <p:sldId id="311" r:id="rId22"/>
    <p:sldId id="289" r:id="rId23"/>
    <p:sldId id="293" r:id="rId24"/>
    <p:sldId id="326" r:id="rId25"/>
    <p:sldId id="292" r:id="rId26"/>
    <p:sldId id="294" r:id="rId27"/>
    <p:sldId id="296" r:id="rId28"/>
    <p:sldId id="273" r:id="rId29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F16"/>
    <a:srgbClr val="B4E0BF"/>
    <a:srgbClr val="DCDCDC"/>
    <a:srgbClr val="DD1B0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9" autoAdjust="0"/>
  </p:normalViewPr>
  <p:slideViewPr>
    <p:cSldViewPr>
      <p:cViewPr varScale="1">
        <p:scale>
          <a:sx n="82" d="100"/>
          <a:sy n="82" d="100"/>
        </p:scale>
        <p:origin x="1056" y="60"/>
      </p:cViewPr>
      <p:guideLst>
        <p:guide orient="horz" pos="1800"/>
        <p:guide pos="28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41E31-3E50-4177-983A-35774013B5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和大家一起解读一下本次的规则和程序。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/>
              <a:t>无人驾驶汽车是通过车载传感系统感知道路环境，自动规划行车路线并控制车辆到达预定目标的智能汽车。  </a:t>
            </a:r>
            <a:endParaRPr lang="zh-CN" altLang="en-US" sz="1200" dirty="0"/>
          </a:p>
          <a:p>
            <a:r>
              <a:rPr lang="zh-CN" altLang="en-US" sz="1200" dirty="0"/>
              <a:t>    </a:t>
            </a:r>
            <a:endParaRPr lang="en-US" altLang="zh-CN" sz="1200" dirty="0"/>
          </a:p>
          <a:p>
            <a:r>
              <a:rPr lang="zh-CN" altLang="en-US" sz="1200" dirty="0"/>
              <a:t>它是利用车载传感器来感知车辆周围环境，并根据感知所获得的道路、车辆位置和障碍物信息，控制车辆的转向和速度，从而使车辆能够安全、可靠地在道路上行驶。</a:t>
            </a:r>
            <a:endParaRPr lang="zh-CN" altLang="en-US" sz="1200" dirty="0"/>
          </a:p>
          <a:p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zh-CN" altLang="en-US" sz="1200" dirty="0"/>
              <a:t>集自动控制、体系结构、人工智能、视觉计算等众多技术于一体，是计算机科学、模式识别和智能控制技术高度发展的产物，也是衡量一个国家科研实力和工业水平的一个重要标志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下面请大家看一个视频。。。。。。。。。。。。。。。。这个我们宁夏虚拟机器人赛项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52989-CED1-4B43-9A14-D709EA46B4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4873724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IROBOTQ Network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79512" y="5014394"/>
            <a:ext cx="2664296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第二十届全国青少年机器人竞赛（宁夏赛区）教师培训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876256" y="5014394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无人驾驶技能赛</a:t>
            </a:r>
            <a:endParaRPr lang="zh-CN" altLang="en-US" sz="800" dirty="0">
              <a:solidFill>
                <a:srgbClr val="DD1B06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1DDD-EC55-4D34-BA74-EE6A507DEF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50DA-4768-43E8-905D-F747C00678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hyperlink" Target="&#26080;&#20154;&#39550;&#39542;&#20449;&#21495;&#28783;&#29256;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07904" y="1231690"/>
            <a:ext cx="1557058" cy="1557058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851787"/>
            <a:ext cx="914400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届中国青少年机器人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宁夏赛区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)—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虚拟机器人赛项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33564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“无人驾驶技能（信号灯）”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05907"/>
            <a:ext cx="9108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人工智能正以润雨无声的方式改变世界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68651"/>
            <a:ext cx="1557057" cy="15570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82870" y="4632325"/>
            <a:ext cx="3709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----</a:t>
            </a:r>
            <a:r>
              <a:rPr lang="zh-CN" altLang="en-US" sz="2800"/>
              <a:t>张翔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走中间基础算法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走中间算法设计成因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通过分析路面，发现所有赛道两侧都有栏杆，因此可推断出一种算法：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使用检测距离的传感器（距离传感器）：机器人离左边栏杆近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右转；机器人离右边栏杆近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左转；机器人在路中间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直行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41281" y="2644105"/>
            <a:ext cx="7988075" cy="2518000"/>
            <a:chOff x="375684" y="2726300"/>
            <a:chExt cx="8490992" cy="2913330"/>
          </a:xfrm>
        </p:grpSpPr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461960" y="2726300"/>
              <a:ext cx="2404716" cy="2885464"/>
            </a:xfrm>
            <a:prstGeom prst="rect">
              <a:avLst/>
            </a:prstGeom>
          </p:spPr>
        </p:pic>
        <p:pic>
          <p:nvPicPr>
            <p:cNvPr id="82" name="图片 81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845" y="3757920"/>
              <a:ext cx="480748" cy="516828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56048" y="2726300"/>
              <a:ext cx="2404716" cy="2885464"/>
            </a:xfrm>
            <a:prstGeom prst="rect">
              <a:avLst/>
            </a:prstGeom>
          </p:spPr>
        </p:pic>
        <p:pic>
          <p:nvPicPr>
            <p:cNvPr id="84" name="图片 83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71019" y="4004324"/>
              <a:ext cx="480748" cy="516828"/>
            </a:xfrm>
            <a:prstGeom prst="rect">
              <a:avLst/>
            </a:prstGeom>
          </p:spPr>
        </p:pic>
        <p:sp>
          <p:nvSpPr>
            <p:cNvPr id="85" name="上箭头 14"/>
            <p:cNvSpPr/>
            <p:nvPr/>
          </p:nvSpPr>
          <p:spPr>
            <a:xfrm>
              <a:off x="4418031" y="3337220"/>
              <a:ext cx="186723" cy="614792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右弧形箭头 15"/>
            <p:cNvSpPr/>
            <p:nvPr/>
          </p:nvSpPr>
          <p:spPr>
            <a:xfrm rot="10402603" flipH="1">
              <a:off x="7714911" y="2868624"/>
              <a:ext cx="580491" cy="910917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5684" y="2754166"/>
              <a:ext cx="2404716" cy="2885464"/>
            </a:xfrm>
            <a:prstGeom prst="rect">
              <a:avLst/>
            </a:prstGeom>
          </p:spPr>
        </p:pic>
        <p:pic>
          <p:nvPicPr>
            <p:cNvPr id="88" name="图片 87" descr="未标题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75" y="3817822"/>
              <a:ext cx="480748" cy="516828"/>
            </a:xfrm>
            <a:prstGeom prst="rect">
              <a:avLst/>
            </a:prstGeom>
          </p:spPr>
        </p:pic>
        <p:sp>
          <p:nvSpPr>
            <p:cNvPr id="89" name="右弧形箭头 18"/>
            <p:cNvSpPr/>
            <p:nvPr/>
          </p:nvSpPr>
          <p:spPr>
            <a:xfrm rot="12117023">
              <a:off x="629344" y="3048142"/>
              <a:ext cx="671061" cy="1030777"/>
            </a:xfrm>
            <a:prstGeom prst="curved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3485" y="2108835"/>
            <a:ext cx="3432810" cy="2700020"/>
          </a:xfrm>
          <a:prstGeom prst="round2Diag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走中间机器人设计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传感器安装注意事项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7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距离传感器斜向前的目的是提前发现前方弯道，提前转向，避免速度较快机器人惯性较大时出现来不及转弯的情况。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25" idx="3"/>
          </p:cNvCxnSpPr>
          <p:nvPr/>
        </p:nvCxnSpPr>
        <p:spPr>
          <a:xfrm flipV="1">
            <a:off x="4664090" y="3339592"/>
            <a:ext cx="800127" cy="3454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682212" y="3339593"/>
            <a:ext cx="1981878" cy="690939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两个距离传感器实现走中间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805774" y="3262309"/>
            <a:ext cx="573123" cy="499745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1" y="2224496"/>
            <a:ext cx="2108083" cy="2692939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5353448" y="2833470"/>
            <a:ext cx="573123" cy="506123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走中间算法设计技巧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0" y="1112514"/>
            <a:ext cx="2792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*可以参照样例方案理解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3023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机器人在道路正中间时，左右距离传感器返回值相等，假如都为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A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当机器人往右偏离中线一个安装单位，左右距离差值为（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A+10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）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（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A-10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）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=20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两个安装单位时差值为：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40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；依此类推。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i="1" u="sng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注：整个机器人的宽度估算大约在</a:t>
            </a:r>
            <a:r>
              <a:rPr lang="en-US" altLang="zh-CN" i="1" u="sng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10</a:t>
            </a:r>
            <a:r>
              <a:rPr lang="zh-CN" altLang="en-US" i="1" u="sng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个安装单位左右</a:t>
            </a:r>
            <a:endParaRPr lang="zh-CN" altLang="en-US" i="1" u="sng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当左右距离传感器差值为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100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时，说明机器人偏离赛道中间半个车身（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个安装单位），我们可以认为此时偏离的幅度较大；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当左右距离传感器差值为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50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时，说明机器人偏离赛道中间四分之一个车身，我们可以认为是偏离的幅度较小。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走中间算法样例说明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0" y="1112514"/>
            <a:ext cx="5168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分级别判断机器人偏离道路中间的位置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405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重点理解：偏离小，转向幅度小；偏离大，转向幅度大，三种状态：</a:t>
            </a:r>
            <a:endParaRPr lang="en-US" altLang="zh-CN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：左边距离传感器返回值如果比右边的大，说明机器人离左边栏杆较远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左转，电机参数同为正向左慢右快，根据偏离幅度，调整电机参数。如偏离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右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；如偏离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右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：右边距离传感器返回值如果比左边的大，说明机器人离右边栏杆较远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右转，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电机参数同为正向左快右慢，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根据偏离幅度，调整电机参数。如偏离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右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；如偏离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，左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右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C: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两边距离传感器的返回值如果在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之内，说明机器人在两边栏杆之中（路中间）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直行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左右电机参数同为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注：</a:t>
            </a: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左右电机速度参数差值越大，机器人转向半径越小</a:t>
            </a:r>
            <a:endParaRPr lang="zh-CN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8459470" y="-11430"/>
            <a:ext cx="615315" cy="57378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3810" y="-11430"/>
            <a:ext cx="615315" cy="57378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90595" y="3893185"/>
            <a:ext cx="1296035" cy="165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0" y="471805"/>
            <a:ext cx="3294380" cy="1771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3536950"/>
            <a:ext cx="3293745" cy="1725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050" y="3416300"/>
            <a:ext cx="3293745" cy="1845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" y="471805"/>
            <a:ext cx="3294380" cy="177101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05830" y="657860"/>
            <a:ext cx="3044825" cy="407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椭圆 21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动作按钮: 后退或前一项 2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610235"/>
            <a:ext cx="5862955" cy="3832860"/>
          </a:xfrm>
          <a:prstGeom prst="round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飞车算法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飞车算法分析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308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竞赛场景中飞车路段，机器人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在较快速度通过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时会凌空而起，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从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而完成飞车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获取飞车技能得分。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仔细观察</a:t>
            </a:r>
            <a:r>
              <a:rPr lang="zh-CN" altLang="en-US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飞车路段</a:t>
            </a:r>
            <a:r>
              <a:rPr lang="zh-CN" altLang="zh-CN" sz="1600" b="1" i="1" u="sng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路面，会发现飞车路面的颜色明显较深</a:t>
            </a:r>
            <a:endParaRPr lang="en-US" altLang="zh-CN" sz="1600" b="1" i="1" u="sng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因此，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可以用检测颜色变化的灰度传感器来区分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飞车路段。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其次我们怎么知道路面有凸起呢？离凸起路面多远才加速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呢？因此我们可以采用</a:t>
            </a:r>
            <a:r>
              <a:rPr lang="zh-CN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sym typeface="Arial" panose="020B0604020202020204" pitchFamily="34" charset="0"/>
              </a:rPr>
              <a:t>距离传感器和灰度传感器同时检测</a:t>
            </a:r>
            <a:endParaRPr lang="zh-CN" altLang="zh-CN" sz="1600" b="1" dirty="0">
              <a:solidFill>
                <a:schemeClr val="tx1">
                  <a:lumMod val="85000"/>
                  <a:lumOff val="15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为是否飞车的判断依据，然后</a:t>
            </a:r>
            <a:r>
              <a:rPr lang="zh-CN" altLang="zh-CN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利用海拔高度传感器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来让机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器人完成飞车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图片 53"/>
          <p:cNvPicPr/>
          <p:nvPr/>
        </p:nvPicPr>
        <p:blipFill rotWithShape="1">
          <a:blip r:embed="rId1"/>
          <a:srcRect b="15098"/>
          <a:stretch>
            <a:fillRect/>
          </a:stretch>
        </p:blipFill>
        <p:spPr>
          <a:xfrm>
            <a:off x="5779135" y="2653665"/>
            <a:ext cx="3036570" cy="12731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26894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飞车算法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飞车算法设计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设置条件：</a:t>
            </a:r>
            <a:r>
              <a:rPr lang="en-US" altLang="zh-CN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if</a:t>
            </a:r>
            <a:r>
              <a:rPr lang="zh-CN" altLang="en-US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（海拔高度</a:t>
            </a:r>
            <a:r>
              <a:rPr lang="en-US" altLang="zh-CN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=27 </a:t>
            </a:r>
            <a:r>
              <a:rPr lang="zh-CN" altLang="en-US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且 中间距离传感器 </a:t>
            </a:r>
            <a:r>
              <a:rPr lang="en-US" altLang="zh-CN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&lt; 500</a:t>
            </a:r>
            <a:r>
              <a:rPr lang="zh-CN" altLang="en-US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 且 灰度传感器 </a:t>
            </a:r>
            <a:r>
              <a:rPr lang="en-US" altLang="zh-CN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= 48</a:t>
            </a:r>
            <a:r>
              <a:rPr lang="zh-CN" altLang="en-US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机器人可以开始加速了。条件中的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距离值可以根据机器人速度进行修改，海拔值根据机器人高度进行修改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灰度值为唯一的，不可修改。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051675" y="2934970"/>
            <a:ext cx="1048385" cy="71247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飞车的条件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6485255" y="2969895"/>
            <a:ext cx="567055" cy="1136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65455" y="3898265"/>
            <a:ext cx="2340000" cy="57600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利用海拔高度判断，让机器人落地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V="1">
            <a:off x="2987675" y="4055110"/>
            <a:ext cx="378460" cy="9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59740" y="3083560"/>
            <a:ext cx="2340000" cy="57600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利用海拔高度判断，先让机器人爬上坡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2966720" y="3238500"/>
            <a:ext cx="344805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359" t="-441" r="932" b="583"/>
          <a:stretch>
            <a:fillRect/>
          </a:stretch>
        </p:blipFill>
        <p:spPr>
          <a:xfrm>
            <a:off x="3482975" y="2512060"/>
            <a:ext cx="2988310" cy="2592070"/>
          </a:xfrm>
          <a:prstGeom prst="round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359" t="-441" r="932" b="583"/>
          <a:stretch>
            <a:fillRect/>
          </a:stretch>
        </p:blipFill>
        <p:spPr>
          <a:xfrm>
            <a:off x="1508125" y="46355"/>
            <a:ext cx="6480810" cy="5621655"/>
          </a:xfrm>
          <a:prstGeom prst="round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5" t="17409" r="48611" b="8011"/>
          <a:stretch>
            <a:fillRect/>
          </a:stretch>
        </p:blipFill>
        <p:spPr bwMode="auto">
          <a:xfrm>
            <a:off x="4804230" y="-1"/>
            <a:ext cx="4339771" cy="571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1" t="10984" r="50000" b="8819"/>
          <a:stretch>
            <a:fillRect/>
          </a:stretch>
        </p:blipFill>
        <p:spPr bwMode="auto">
          <a:xfrm>
            <a:off x="5384801" y="-1"/>
            <a:ext cx="37592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28184" y="2166248"/>
            <a:ext cx="110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规则解读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411977"/>
            <a:ext cx="28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解决方案分析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2756391"/>
            <a:ext cx="28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竞赛平台简介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1633364"/>
            <a:ext cx="158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8184" y="3936678"/>
            <a:ext cx="28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训练流程（智慧云校附件）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666972" y="2002696"/>
            <a:ext cx="2918987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585176" y="2612441"/>
            <a:ext cx="3000783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609253" y="3222186"/>
            <a:ext cx="2976706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743743" y="3831931"/>
            <a:ext cx="2842216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5993409" y="4441676"/>
            <a:ext cx="2592550" cy="0"/>
          </a:xfrm>
          <a:prstGeom prst="line">
            <a:avLst/>
          </a:prstGeom>
          <a:ln w="15875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8613" y="481236"/>
            <a:ext cx="15384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绽放每个孩子的创造力</a:t>
            </a:r>
            <a:endParaRPr lang="zh-CN" alt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7"/>
          <a:stretch>
            <a:fillRect/>
          </a:stretch>
        </p:blipFill>
        <p:spPr bwMode="auto">
          <a:xfrm>
            <a:off x="0" y="3063275"/>
            <a:ext cx="1153615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3103" y="3419612"/>
            <a:ext cx="4209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</a:rPr>
              <a:t>C</a:t>
            </a: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ontent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64650" y="4653050"/>
            <a:ext cx="362035" cy="362035"/>
          </a:xfrm>
          <a:prstGeom prst="ellipse">
            <a:avLst/>
          </a:prstGeom>
          <a:solidFill>
            <a:srgbClr val="B4E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10410" y="5076263"/>
            <a:ext cx="234119" cy="234119"/>
          </a:xfrm>
          <a:prstGeom prst="ellipse">
            <a:avLst/>
          </a:prstGeom>
          <a:solidFill>
            <a:srgbClr val="B4E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29431" y="5285553"/>
            <a:ext cx="175490" cy="175490"/>
          </a:xfrm>
          <a:prstGeom prst="ellipse">
            <a:avLst/>
          </a:prstGeom>
          <a:solidFill>
            <a:srgbClr val="B4E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95536" y="5411620"/>
            <a:ext cx="110176" cy="110176"/>
          </a:xfrm>
          <a:prstGeom prst="ellipse">
            <a:avLst/>
          </a:prstGeom>
          <a:solidFill>
            <a:srgbClr val="B4E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8"/>
          <p:cNvSpPr txBox="1"/>
          <p:nvPr/>
        </p:nvSpPr>
        <p:spPr>
          <a:xfrm>
            <a:off x="35496" y="245467"/>
            <a:ext cx="183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正年少 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使劲造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8805" y="1924050"/>
            <a:ext cx="3059430" cy="2406650"/>
          </a:xfrm>
          <a:prstGeom prst="round2Diag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飞车机器人设计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设计要点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7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灰度传感器不要装在正中间，避免测到路中间的黄线，达不到飞车条件，而导致不会飞车。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26135" y="4391025"/>
            <a:ext cx="7538085" cy="492760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中间距离传感器、底下灰度传感器（二选一）、海拔高度传感器实现飞车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3940810" y="3521075"/>
            <a:ext cx="394970" cy="40513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649980" y="2774950"/>
            <a:ext cx="394970" cy="40513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108876" y="2294562"/>
            <a:ext cx="395210" cy="40513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1970405"/>
            <a:ext cx="2494280" cy="1962150"/>
          </a:xfrm>
          <a:prstGeom prst="round2Diag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红灯停算法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算法设计分析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红灯会发射可见光，因此可以利用光线传感器来检测，并设计红灯停算法。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1327071" y="4143434"/>
            <a:ext cx="2916678" cy="617091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添加两个光线传感器</a:t>
            </a:r>
            <a:endParaRPr lang="zh-CN" altLang="en-US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返回值越大离红灯越近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40625" y="4143434"/>
            <a:ext cx="2520189" cy="667673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检测到红灯</a:t>
            </a:r>
            <a:endParaRPr lang="zh-CN" altLang="en-US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机器人停下避让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6804248" y="3115265"/>
            <a:ext cx="0" cy="5317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1743075" y="2820670"/>
            <a:ext cx="394970" cy="40513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016760" y="3115310"/>
            <a:ext cx="394970" cy="405130"/>
          </a:xfrm>
          <a:prstGeom prst="ellipse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55" y="1896110"/>
            <a:ext cx="2105660" cy="20967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215" y="53340"/>
            <a:ext cx="6609715" cy="56076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8310" y="2484120"/>
            <a:ext cx="2934335" cy="2308225"/>
          </a:xfrm>
          <a:prstGeom prst="round2Diag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地面干扰物处理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设计要点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875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利用合理的物理结构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处理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路面障碍物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，最大限度避免干扰正常的运行状态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……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注意结构的高低，太高达不到目的；太低有可能轮子不着地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29691" y="3353184"/>
            <a:ext cx="2033763" cy="653965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辅助结构，清理地面干扰物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3059832" y="3780656"/>
            <a:ext cx="1376777" cy="138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197970" y="2703883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完整算法流程，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easy !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2746" y="1138493"/>
            <a:ext cx="1921988" cy="3707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矩形 16"/>
          <p:cNvSpPr/>
          <p:nvPr/>
        </p:nvSpPr>
        <p:spPr>
          <a:xfrm>
            <a:off x="4067944" y="2724089"/>
            <a:ext cx="2044694" cy="513609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走中间子程序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2946185" y="3119061"/>
            <a:ext cx="100811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067944" y="3384445"/>
            <a:ext cx="2044694" cy="513609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红灯停子程序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2946185" y="3726284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070201" y="4136495"/>
            <a:ext cx="2044694" cy="513609"/>
          </a:xfrm>
          <a:prstGeom prst="rect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飞车子程序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2946185" y="4374356"/>
            <a:ext cx="936104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845" y="346710"/>
            <a:ext cx="923925" cy="48120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弦形 7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>
            <a:off x="8815673" y="2699195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动作按钮: 后退或前一项 31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动作按钮: 第一张 32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5"/>
          <p:cNvSpPr txBox="1"/>
          <p:nvPr/>
        </p:nvSpPr>
        <p:spPr>
          <a:xfrm>
            <a:off x="179512" y="26749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训练流程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智慧云校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19"/>
          <p:cNvSpPr txBox="1"/>
          <p:nvPr/>
        </p:nvSpPr>
        <p:spPr>
          <a:xfrm>
            <a:off x="483210" y="1112514"/>
            <a:ext cx="5240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智慧云校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老师的好帮手，详细操作说明见附件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1028"/>
          <p:cNvSpPr txBox="1"/>
          <p:nvPr/>
        </p:nvSpPr>
        <p:spPr>
          <a:xfrm>
            <a:off x="503126" y="1472554"/>
            <a:ext cx="8173330" cy="730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IROBOTQ 3D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机器人系统活动提供了基础公共服务，参赛学校可通过“智慧云校”系统（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http://g.irobotq.com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）实现训练管理和数据的查询等服务。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sym typeface="Arial" panose="020B0604020202020204" pitchFamily="34" charset="0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16650" r="3549" b="10172"/>
          <a:stretch>
            <a:fillRect/>
          </a:stretch>
        </p:blipFill>
        <p:spPr bwMode="auto">
          <a:xfrm>
            <a:off x="1771231" y="2259811"/>
            <a:ext cx="6281638" cy="27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852" y="32175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为创造而生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31585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感谢聆听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9829" y="4360376"/>
            <a:ext cx="220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人人  时时 处处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37406" y="1591730"/>
            <a:ext cx="1557058" cy="1557058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407" y="1539319"/>
            <a:ext cx="1557057" cy="15570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/>
        </p:nvPicPr>
        <p:blipFill rotWithShape="1">
          <a:blip r:embed="rId1"/>
          <a:srcRect l="1276" t="1742"/>
          <a:stretch>
            <a:fillRect/>
          </a:stretch>
        </p:blipFill>
        <p:spPr>
          <a:xfrm>
            <a:off x="4935749" y="748499"/>
            <a:ext cx="3560179" cy="51951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45101" y="40513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无人驾驶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342033" y="863342"/>
            <a:ext cx="4156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年代开始，美国、英国、德国等发达国家开始进行无人驾驶汽车的研究，在可行性和实用化方面都取得了突破性的进展。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世界上最先进的无人驾驶汽车已经测试行驶近五十万公里，其中最后八万公里是在没有任何人为安全干预措施下完成的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9" name="矩形 1038"/>
          <p:cNvSpPr/>
          <p:nvPr/>
        </p:nvSpPr>
        <p:spPr>
          <a:xfrm>
            <a:off x="297466" y="2477259"/>
            <a:ext cx="4245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无人驾驶技术一项改变未来人类生活方式的革命性技术，是人工智能机器人技术高度发展的载体呈现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1" name="弦形 1040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燕尾形 1041"/>
          <p:cNvSpPr/>
          <p:nvPr/>
        </p:nvSpPr>
        <p:spPr>
          <a:xfrm>
            <a:off x="5953633" y="1465061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3" name="椭圆 1042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动作按钮: 后退或前一项 104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动作按钮: 第一张 1044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1" name="直接连接符 100"/>
          <p:cNvCxnSpPr/>
          <p:nvPr/>
        </p:nvCxnSpPr>
        <p:spPr>
          <a:xfrm>
            <a:off x="371241" y="789579"/>
            <a:ext cx="398059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3766" r="7725" b="6395"/>
          <a:stretch>
            <a:fillRect/>
          </a:stretch>
        </p:blipFill>
        <p:spPr bwMode="auto">
          <a:xfrm>
            <a:off x="0" y="488489"/>
            <a:ext cx="9144000" cy="480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29" grpId="0"/>
      <p:bldP spid="10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1" name="弦形 1040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燕尾形 1041"/>
          <p:cNvSpPr/>
          <p:nvPr/>
        </p:nvSpPr>
        <p:spPr>
          <a:xfrm>
            <a:off x="8815673" y="2893779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3" name="椭圆 1042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动作按钮: 后退或前一项 104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动作按钮: 第一张 1044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向天歌PPT(WWW.TopPPT.CN)">
            <a:hlinkClick r:id="rId1" action="ppaction://hlinkfile"/>
          </p:cNvPr>
          <p:cNvSpPr/>
          <p:nvPr/>
        </p:nvSpPr>
        <p:spPr>
          <a:xfrm>
            <a:off x="3310435" y="1212220"/>
            <a:ext cx="2486212" cy="24862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956982" y="2395357"/>
            <a:ext cx="3230033" cy="600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latin typeface="等线 Light" panose="02010600030101010101" pitchFamily="2" charset="-122"/>
                <a:ea typeface="等线 Light" panose="02010600030101010101" pitchFamily="2" charset="-122"/>
              </a:rPr>
              <a:t>无人</a:t>
            </a:r>
            <a:r>
              <a:rPr lang="zh-CN" altLang="en-US" sz="1600" dirty="0" smtClean="0">
                <a:latin typeface="等线 Light" panose="02010600030101010101" pitchFamily="2" charset="-122"/>
                <a:ea typeface="等线 Light" panose="02010600030101010101" pitchFamily="2" charset="-122"/>
              </a:rPr>
              <a:t>驾驶（信号灯版）</a:t>
            </a:r>
            <a:endParaRPr lang="zh-CN" altLang="en-US" sz="1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92" name="向天歌PPT(WWW.TopPPT.CN)">
            <a:hlinkClick r:id="rId1" action="ppaction://hlinkfile"/>
          </p:cNvPr>
          <p:cNvSpPr/>
          <p:nvPr/>
        </p:nvSpPr>
        <p:spPr bwMode="auto">
          <a:xfrm>
            <a:off x="4164094" y="1894987"/>
            <a:ext cx="815812" cy="509883"/>
          </a:xfrm>
          <a:custGeom>
            <a:avLst/>
            <a:gdLst>
              <a:gd name="T0" fmla="*/ 207 w 287"/>
              <a:gd name="T1" fmla="*/ 51 h 180"/>
              <a:gd name="T2" fmla="*/ 207 w 287"/>
              <a:gd name="T3" fmla="*/ 15 h 180"/>
              <a:gd name="T4" fmla="*/ 191 w 287"/>
              <a:gd name="T5" fmla="*/ 0 h 180"/>
              <a:gd name="T6" fmla="*/ 16 w 287"/>
              <a:gd name="T7" fmla="*/ 0 h 180"/>
              <a:gd name="T8" fmla="*/ 0 w 287"/>
              <a:gd name="T9" fmla="*/ 15 h 180"/>
              <a:gd name="T10" fmla="*/ 0 w 287"/>
              <a:gd name="T11" fmla="*/ 164 h 180"/>
              <a:gd name="T12" fmla="*/ 16 w 287"/>
              <a:gd name="T13" fmla="*/ 180 h 180"/>
              <a:gd name="T14" fmla="*/ 191 w 287"/>
              <a:gd name="T15" fmla="*/ 180 h 180"/>
              <a:gd name="T16" fmla="*/ 207 w 287"/>
              <a:gd name="T17" fmla="*/ 164 h 180"/>
              <a:gd name="T18" fmla="*/ 207 w 287"/>
              <a:gd name="T19" fmla="*/ 129 h 180"/>
              <a:gd name="T20" fmla="*/ 207 w 287"/>
              <a:gd name="T21" fmla="*/ 129 h 180"/>
              <a:gd name="T22" fmla="*/ 287 w 287"/>
              <a:gd name="T23" fmla="*/ 167 h 180"/>
              <a:gd name="T24" fmla="*/ 287 w 287"/>
              <a:gd name="T25" fmla="*/ 13 h 180"/>
              <a:gd name="T26" fmla="*/ 207 w 287"/>
              <a:gd name="T27" fmla="*/ 5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7" h="180">
                <a:moveTo>
                  <a:pt x="207" y="51"/>
                </a:moveTo>
                <a:cubicBezTo>
                  <a:pt x="207" y="15"/>
                  <a:pt x="207" y="15"/>
                  <a:pt x="207" y="15"/>
                </a:cubicBezTo>
                <a:cubicBezTo>
                  <a:pt x="207" y="7"/>
                  <a:pt x="200" y="0"/>
                  <a:pt x="19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3"/>
                  <a:pt x="7" y="180"/>
                  <a:pt x="16" y="180"/>
                </a:cubicBezTo>
                <a:cubicBezTo>
                  <a:pt x="191" y="180"/>
                  <a:pt x="191" y="180"/>
                  <a:pt x="191" y="180"/>
                </a:cubicBezTo>
                <a:cubicBezTo>
                  <a:pt x="200" y="180"/>
                  <a:pt x="207" y="173"/>
                  <a:pt x="207" y="164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07" y="129"/>
                  <a:pt x="207" y="129"/>
                  <a:pt x="207" y="129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3"/>
                  <a:pt x="287" y="13"/>
                  <a:pt x="287" y="13"/>
                </a:cubicBezTo>
                <a:lnTo>
                  <a:pt x="207" y="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规则解读（详情看规则文本）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211" y="111251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句话解读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9" name="TextBox 1028"/>
          <p:cNvSpPr txBox="1"/>
          <p:nvPr/>
        </p:nvSpPr>
        <p:spPr>
          <a:xfrm>
            <a:off x="503126" y="1472554"/>
            <a:ext cx="7669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在一个模拟城市情境中，设计一个无人驾驶机器，从起点到终点</a:t>
            </a:r>
            <a:endParaRPr lang="zh-CN" altLang="en-US" sz="2000" dirty="0"/>
          </a:p>
        </p:txBody>
      </p:sp>
      <p:sp>
        <p:nvSpPr>
          <p:cNvPr id="1041" name="弦形 1040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燕尾形 1041"/>
          <p:cNvSpPr/>
          <p:nvPr/>
        </p:nvSpPr>
        <p:spPr>
          <a:xfrm>
            <a:off x="8815673" y="2893779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3" name="椭圆 1042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动作按钮: 后退或前一项 104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动作按钮: 第一张 1044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>
            <a:off x="608117" y="1445163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9"/>
          <p:cNvSpPr txBox="1"/>
          <p:nvPr/>
        </p:nvSpPr>
        <p:spPr>
          <a:xfrm>
            <a:off x="483211" y="21589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个关键点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028"/>
          <p:cNvSpPr txBox="1"/>
          <p:nvPr/>
        </p:nvSpPr>
        <p:spPr>
          <a:xfrm>
            <a:off x="487549" y="2631069"/>
            <a:ext cx="756531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一、道路有各种交通元素，如十字路口、车辆、信号灯、拱形坡路、路面干扰物、路口隔离栏杆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endParaRPr lang="zh-CN" altLang="en-US" dirty="0"/>
          </a:p>
        </p:txBody>
      </p:sp>
      <p:cxnSp>
        <p:nvCxnSpPr>
          <p:cNvPr id="88" name="直接连接符 87"/>
          <p:cNvCxnSpPr/>
          <p:nvPr/>
        </p:nvCxnSpPr>
        <p:spPr>
          <a:xfrm>
            <a:off x="608117" y="2550047"/>
            <a:ext cx="42314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028"/>
          <p:cNvSpPr txBox="1"/>
          <p:nvPr/>
        </p:nvSpPr>
        <p:spPr>
          <a:xfrm>
            <a:off x="499378" y="3314516"/>
            <a:ext cx="7673021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二、部分交通元素可能产生变化。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如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起点终点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车辆数量和位置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信号灯的位置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拱形坡路数量和位置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三、开放性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可自由规划路线、自由选择拓展任务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……     </a:t>
            </a:r>
            <a:endParaRPr lang="zh-CN" alt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2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29" grpId="0"/>
      <p:bldP spid="86" grpId="0"/>
      <p:bldP spid="87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规则解读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计分方法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1" name="弦形 1040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燕尾形 1041"/>
          <p:cNvSpPr/>
          <p:nvPr/>
        </p:nvSpPr>
        <p:spPr>
          <a:xfrm>
            <a:off x="8815673" y="2893779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3" name="椭圆 1042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动作按钮: 后退或前一项 104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动作按钮: 第一张 1044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687" y="985292"/>
          <a:ext cx="9124625" cy="394659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02243"/>
                <a:gridCol w="907407"/>
                <a:gridCol w="1250279"/>
                <a:gridCol w="6264696"/>
              </a:tblGrid>
              <a:tr h="34336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得分项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分值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得分说明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3369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基础分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100</a:t>
                      </a:r>
                      <a:r>
                        <a:rPr lang="zh-CN" altLang="en-US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机器人在任务限时内到达终点</a:t>
                      </a:r>
                      <a:endParaRPr lang="zh-CN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9406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附</a:t>
                      </a:r>
                      <a:endParaRPr lang="en-US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加</a:t>
                      </a:r>
                      <a:endParaRPr lang="en-US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endParaRPr lang="zh-CN" altLang="en-US" sz="1200" b="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交通信号灯</a:t>
                      </a:r>
                      <a:endParaRPr lang="zh-CN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20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/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处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>
                          <a:effectLst/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在部分道路交叉路口，可能会建有路口信号指示灯， 机器人在计划通过此类路口前，须判别当前路口信号灯状态，如遇指示为红灯则不得进入路口区域，等待红灯熄灭后可再行通过路口，每 正确通过一个信号灯控制路口可获得本任务附加分，再次通过此路口时不再得分。注：红灯会发射可见光，可用光线传感器检测。</a:t>
                      </a:r>
                      <a:endParaRPr lang="zh-CN" altLang="zh-CN" sz="1200" kern="1200" dirty="0"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23741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安全会车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5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/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处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kern="1200" dirty="0">
                          <a:effectLst/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在道路上会出现正在道路上行驶或临时停靠的车辆，机器人通过该路段时未接触到该车辆并安全交会后，可获安全会车得分。</a:t>
                      </a:r>
                      <a:endParaRPr lang="zh-CN" altLang="zh-CN" sz="1200" kern="1200" dirty="0">
                        <a:solidFill>
                          <a:schemeClr val="dk1"/>
                        </a:solidFill>
                        <a:effectLst/>
                        <a:latin typeface="等线 Light" panose="02010600030101010101" pitchFamily="2" charset="-122"/>
                        <a:ea typeface="等线 Light" panose="02010600030101010101" pitchFamily="2" charset="-122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6459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飞车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10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/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处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200" kern="1200" dirty="0">
                          <a:effectLst/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在道路中有明显标记的带坡路段，机器人经过此路段时，能整体腾飞并在空中滑行超过</a:t>
                      </a:r>
                      <a:r>
                        <a:rPr lang="en-US" altLang="zh-CN" sz="1200" kern="1200" dirty="0">
                          <a:effectLst/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2</a:t>
                      </a:r>
                      <a:r>
                        <a:rPr lang="zh-CN" altLang="zh-CN" sz="1200" kern="1200" dirty="0">
                          <a:effectLst/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米并驶出此路段后，可获得飞车得分。飞车距离从机器人整体离开路面时为起点，机器人任何一部分再次接触路面时为终点进行计算。</a:t>
                      </a:r>
                      <a:endParaRPr lang="en-US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50254">
                <a:tc gridSpan="2">
                  <a:txBody>
                    <a:bodyPr/>
                    <a:lstStyle/>
                    <a:p>
                      <a:pPr algn="ctr"/>
                      <a:endParaRPr lang="en-US" altLang="zh-CN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时间奖励分</a:t>
                      </a:r>
                      <a:endParaRPr lang="zh-CN" altLang="en-US" sz="1200" b="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（任务限时 – 任务耗时）（单位秒）×</a:t>
                      </a:r>
                      <a:r>
                        <a:rPr lang="en-US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1</a:t>
                      </a:r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分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1200" dirty="0">
                          <a:latin typeface="等线 Light" panose="02010600030101010101" pitchFamily="2" charset="-122"/>
                          <a:ea typeface="等线 Light" panose="02010600030101010101" pitchFamily="2" charset="-122"/>
                        </a:rPr>
                        <a:t>机器人在任务限时内到达终点时可获得时间奖励分</a:t>
                      </a:r>
                      <a:endParaRPr lang="zh-CN" altLang="en-US" sz="1200" dirty="0">
                        <a:latin typeface="等线 Light" panose="02010600030101010101" pitchFamily="2" charset="-122"/>
                        <a:ea typeface="等线 Light" panose="02010600030101010101" pitchFamily="2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-13970" y="14605"/>
            <a:ext cx="8878570" cy="5323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41020" indent="-541020"/>
            <a:endParaRPr lang="zh-CN" sz="2000" b="0">
              <a:solidFill>
                <a:srgbClr val="000000"/>
              </a:solidFill>
              <a:ea typeface="仿宋" panose="02010609060101010101" charset="-122"/>
            </a:endParaRPr>
          </a:p>
          <a:p>
            <a:pPr marL="541020" indent="-541020"/>
            <a:endParaRPr lang="zh-CN" sz="2000" b="0">
              <a:solidFill>
                <a:srgbClr val="000000"/>
              </a:solidFill>
              <a:ea typeface="仿宋" panose="02010609060101010101" charset="-122"/>
            </a:endParaRPr>
          </a:p>
          <a:p>
            <a:pPr marL="541020" indent="-541020"/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         (一)</a:t>
            </a:r>
            <a:r>
              <a:rPr lang="en-US" sz="2000" b="0">
                <a:solidFill>
                  <a:srgbClr val="000000"/>
                </a:solidFill>
                <a:latin typeface="仿宋" panose="02010609060101010101" charset="-122"/>
              </a:rPr>
              <a:t> </a:t>
            </a:r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任务中止任务完成过程中发生以下情况，将导致当次任务的终止：1.超过任务限时；2.机器人脱离道路；3.机器人闯红灯；4.任务过程中机器人尺寸超出限制；5.选手手动结束任务；任务中止后，选手可选择是否提交当次任务的成绩。(二)</a:t>
            </a:r>
            <a:r>
              <a:rPr lang="en-US" sz="2000" b="0">
                <a:solidFill>
                  <a:srgbClr val="000000"/>
                </a:solidFill>
                <a:latin typeface="仿宋" panose="02010609060101010101" charset="-122"/>
              </a:rPr>
              <a:t> </a:t>
            </a:r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任务相关时间1.时长：指活动的整个过程的时长，选手需在此时长内完成搭建机器人、编写程序及完成任务等所有操作。本次各组别活动时长为120分钟。2.任务限时：指机器人从起点出发到达终点可用的最长时间，各组别的任务限时分别如下：小学组：160秒；初中组：140秒；高中组：120秒。3.任务耗时：指机器人从起点出发到达终点实际所用的时间。</a:t>
            </a:r>
            <a:endParaRPr lang="zh-CN" altLang="en-US" sz="200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04165" y="75565"/>
            <a:ext cx="875855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6350" indent="-6350"/>
            <a:endParaRPr lang="zh-CN" sz="2000" b="0">
              <a:solidFill>
                <a:srgbClr val="000000"/>
              </a:solidFill>
              <a:ea typeface="仿宋" panose="02010609060101010101" charset="-122"/>
            </a:endParaRPr>
          </a:p>
          <a:p>
            <a:pPr marL="6350" indent="-6350"/>
            <a:endParaRPr lang="zh-CN" sz="2000" b="0">
              <a:solidFill>
                <a:srgbClr val="000000"/>
              </a:solidFill>
              <a:ea typeface="仿宋" panose="02010609060101010101" charset="-122"/>
            </a:endParaRPr>
          </a:p>
          <a:p>
            <a:pPr marL="6350" indent="-6350"/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三、成绩(一)</a:t>
            </a:r>
            <a:r>
              <a:rPr lang="en-US" sz="2000" b="0">
                <a:solidFill>
                  <a:srgbClr val="000000"/>
                </a:solidFill>
                <a:latin typeface="仿宋" panose="02010609060101010101" charset="-122"/>
              </a:rPr>
              <a:t> </a:t>
            </a:r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成绩提交次数各组别选手的成绩提交次数为5次，任务完成或任务中止后均可提交成绩。(二)</a:t>
            </a:r>
            <a:r>
              <a:rPr lang="en-US" sz="2000" b="0">
                <a:solidFill>
                  <a:srgbClr val="000000"/>
                </a:solidFill>
                <a:latin typeface="仿宋" panose="02010609060101010101" charset="-122"/>
              </a:rPr>
              <a:t> </a:t>
            </a:r>
            <a:r>
              <a:rPr lang="zh-CN" sz="2000" b="0">
                <a:solidFill>
                  <a:srgbClr val="000000"/>
                </a:solidFill>
                <a:ea typeface="仿宋" panose="02010609060101010101" charset="-122"/>
              </a:rPr>
              <a:t>成绩与排名选手的成绩是所有提交的成绩中的最好成绩。排名以最好成绩为依据，当2个以上选手的最好成绩相同时，比较第2高的成绩，第2 高的成绩更好的选手排名靠前，依此类推。当5次成绩都相同时，通过抽签决定最终名次。四、注意事项如计算机及活动平台中途出现故障（网络中断或死机等），选手可重新启动计算机或更换电脑后继续比赛，之前的信息（机器人、控制程序和已提交过的成绩）将做一定时间内的保留，如果裁判认定某一队故意利用本规则获利，该队将受到警告，严重者将取消其资格。机器人在完成任务的运行过程中，不得以任何方式人工介入辅助运行，违规将取消成绩。</a:t>
            </a:r>
            <a:endParaRPr lang="zh-CN" altLang="en-US" sz="200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305772"/>
            <a:ext cx="9144000" cy="409228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26749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竞赛平台简介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1" name="弦形 1040"/>
          <p:cNvSpPr/>
          <p:nvPr/>
        </p:nvSpPr>
        <p:spPr>
          <a:xfrm rot="1316491">
            <a:off x="8493150" y="2250721"/>
            <a:ext cx="1213559" cy="1213559"/>
          </a:xfrm>
          <a:prstGeom prst="chord">
            <a:avLst>
              <a:gd name="adj1" fmla="val 3786602"/>
              <a:gd name="adj2" fmla="val 15171629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2" name="燕尾形 1041"/>
          <p:cNvSpPr/>
          <p:nvPr/>
        </p:nvSpPr>
        <p:spPr>
          <a:xfrm>
            <a:off x="8815673" y="2893779"/>
            <a:ext cx="172629" cy="288032"/>
          </a:xfrm>
          <a:prstGeom prst="chevron">
            <a:avLst>
              <a:gd name="adj" fmla="val 759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43" name="椭圆 1042"/>
          <p:cNvSpPr/>
          <p:nvPr/>
        </p:nvSpPr>
        <p:spPr>
          <a:xfrm>
            <a:off x="7619542" y="347017"/>
            <a:ext cx="310890" cy="3108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052869" y="347017"/>
            <a:ext cx="310890" cy="310890"/>
          </a:xfrm>
          <a:prstGeom prst="ellips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4" name="动作按钮: 后退或前一项 1043">
            <a:hlinkClick r:id="" action="ppaction://hlinkshowjump?jump=previousslide" highlightClick="1"/>
          </p:cNvPr>
          <p:cNvSpPr/>
          <p:nvPr/>
        </p:nvSpPr>
        <p:spPr>
          <a:xfrm>
            <a:off x="7664318" y="420372"/>
            <a:ext cx="163682" cy="163682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动作按钮: 第一张 1044">
            <a:hlinkClick r:id="" action="ppaction://hlinkshowjump?jump=firstslide" highlightClick="1"/>
          </p:cNvPr>
          <p:cNvSpPr/>
          <p:nvPr/>
        </p:nvSpPr>
        <p:spPr>
          <a:xfrm>
            <a:off x="8100302" y="394450"/>
            <a:ext cx="216024" cy="216024"/>
          </a:xfrm>
          <a:prstGeom prst="actionButtonHome">
            <a:avLst/>
          </a:prstGeom>
          <a:solidFill>
            <a:srgbClr val="FC9F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1" y="1004886"/>
            <a:ext cx="7553541" cy="40256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45" y="1103349"/>
            <a:ext cx="7396713" cy="3936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74" y="1187725"/>
            <a:ext cx="6678654" cy="391597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63" y="1325536"/>
            <a:ext cx="5032771" cy="37674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30" y="1479558"/>
            <a:ext cx="4847082" cy="36353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521" y="1562569"/>
            <a:ext cx="5018170" cy="374025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57" y="1618837"/>
            <a:ext cx="4998261" cy="37034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8347" r="28912" b="18404"/>
          <a:stretch>
            <a:fillRect/>
          </a:stretch>
        </p:blipFill>
        <p:spPr>
          <a:xfrm>
            <a:off x="3235600" y="1585817"/>
            <a:ext cx="5215998" cy="37034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3ca73bf2-d757-4760-a8f9-ec7e5b534c3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3042</Words>
  <Application>WPS 演示</Application>
  <PresentationFormat>全屏显示(16:10)</PresentationFormat>
  <Paragraphs>246</Paragraphs>
  <Slides>26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微软雅黑 Light</vt:lpstr>
      <vt:lpstr>微软雅黑</vt:lpstr>
      <vt:lpstr>等线 Light</vt:lpstr>
      <vt:lpstr>仿宋</vt:lpstr>
      <vt:lpstr>Calibri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大神父</cp:lastModifiedBy>
  <cp:revision>183</cp:revision>
  <dcterms:created xsi:type="dcterms:W3CDTF">2013-12-06T04:45:00Z</dcterms:created>
  <dcterms:modified xsi:type="dcterms:W3CDTF">2020-03-26T00:55:18Z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