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02" r:id="rId3"/>
    <p:sldId id="369" r:id="rId4"/>
    <p:sldId id="370" r:id="rId6"/>
    <p:sldId id="371" r:id="rId7"/>
    <p:sldId id="372" r:id="rId8"/>
    <p:sldId id="373" r:id="rId9"/>
    <p:sldId id="374" r:id="rId10"/>
    <p:sldId id="375" r:id="rId11"/>
    <p:sldId id="379"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3" r:id="rId45"/>
    <p:sldId id="367" r:id="rId46"/>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79A2"/>
    <a:srgbClr val="87A5C3"/>
    <a:srgbClr val="82A2C0"/>
    <a:srgbClr val="7E9FBF"/>
    <a:srgbClr val="231815"/>
    <a:srgbClr val="016AC5"/>
    <a:srgbClr val="9CC7E4"/>
    <a:srgbClr val="6AAAD6"/>
    <a:srgbClr val="64A8D7"/>
    <a:srgbClr val="0170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29" autoAdjust="0"/>
    <p:restoredTop sz="94660"/>
  </p:normalViewPr>
  <p:slideViewPr>
    <p:cSldViewPr snapToGrid="0" showGuides="1">
      <p:cViewPr>
        <p:scale>
          <a:sx n="76" d="100"/>
          <a:sy n="76" d="100"/>
        </p:scale>
        <p:origin x="1608" y="624"/>
      </p:cViewPr>
      <p:guideLst>
        <p:guide orient="horz" pos="1640"/>
        <p:guide pos="287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jpe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jpe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jpe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jpe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805" b="-1"/>
          <a:stretch>
            <a:fillRect/>
          </a:stretch>
        </p:blipFill>
        <p:spPr>
          <a:xfrm>
            <a:off x="0" y="2418735"/>
            <a:ext cx="9144000" cy="280039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3F54F5DE-E5C8-4E35-A4E4-1CFE5761562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14071E1-99E4-4FD3-9CEB-76F45AACF14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3F54F5DE-E5C8-4E35-A4E4-1CFE5761562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14071E1-99E4-4FD3-9CEB-76F45AACF14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3F54F5DE-E5C8-4E35-A4E4-1CFE5761562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14071E1-99E4-4FD3-9CEB-76F45AACF14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7" name="Picture Placeholder 7"/>
          <p:cNvSpPr>
            <a:spLocks noGrp="1"/>
          </p:cNvSpPr>
          <p:nvPr>
            <p:ph type="pic" sz="quarter" idx="15"/>
          </p:nvPr>
        </p:nvSpPr>
        <p:spPr>
          <a:xfrm>
            <a:off x="34504" y="1324468"/>
            <a:ext cx="2918531" cy="1574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8" name="Picture Placeholder 7"/>
          <p:cNvSpPr>
            <a:spLocks noGrp="1"/>
          </p:cNvSpPr>
          <p:nvPr>
            <p:ph type="pic" sz="quarter" idx="16"/>
          </p:nvPr>
        </p:nvSpPr>
        <p:spPr>
          <a:xfrm>
            <a:off x="3104107" y="1324468"/>
            <a:ext cx="2918531" cy="1574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9" name="Picture Placeholder 7"/>
          <p:cNvSpPr>
            <a:spLocks noGrp="1"/>
          </p:cNvSpPr>
          <p:nvPr>
            <p:ph type="pic" sz="quarter" idx="17"/>
          </p:nvPr>
        </p:nvSpPr>
        <p:spPr>
          <a:xfrm>
            <a:off x="6173710" y="1324468"/>
            <a:ext cx="2918531" cy="1574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0" name="矩形 9"/>
          <p:cNvSpPr/>
          <p:nvPr userDrawn="1"/>
        </p:nvSpPr>
        <p:spPr>
          <a:xfrm>
            <a:off x="34504" y="2984740"/>
            <a:ext cx="2918531" cy="1802920"/>
          </a:xfrm>
          <a:prstGeom prst="rect">
            <a:avLst/>
          </a:prstGeom>
          <a:gradFill>
            <a:gsLst>
              <a:gs pos="2000">
                <a:srgbClr val="016AC5"/>
              </a:gs>
              <a:gs pos="100000">
                <a:srgbClr val="6AAAD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3104107" y="2984740"/>
            <a:ext cx="2918531" cy="1802920"/>
          </a:xfrm>
          <a:prstGeom prst="rect">
            <a:avLst/>
          </a:prstGeom>
          <a:gradFill>
            <a:gsLst>
              <a:gs pos="2000">
                <a:srgbClr val="016AC5"/>
              </a:gs>
              <a:gs pos="100000">
                <a:srgbClr val="6AAAD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6173710" y="2984740"/>
            <a:ext cx="2918531" cy="1802920"/>
          </a:xfrm>
          <a:prstGeom prst="rect">
            <a:avLst/>
          </a:prstGeom>
          <a:gradFill>
            <a:gsLst>
              <a:gs pos="2000">
                <a:srgbClr val="016AC5"/>
              </a:gs>
              <a:gs pos="100000">
                <a:srgbClr val="6AAAD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3F54F5DE-E5C8-4E35-A4E4-1CFE5761562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14071E1-99E4-4FD3-9CEB-76F45AACF14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3F54F5DE-E5C8-4E35-A4E4-1CFE5761562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14071E1-99E4-4FD3-9CEB-76F45AACF14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3F54F5DE-E5C8-4E35-A4E4-1CFE57615629}"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14071E1-99E4-4FD3-9CEB-76F45AACF14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F54F5DE-E5C8-4E35-A4E4-1CFE57615629}"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14071E1-99E4-4FD3-9CEB-76F45AACF14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4F5DE-E5C8-4E35-A4E4-1CFE57615629}"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14071E1-99E4-4FD3-9CEB-76F45AACF14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3F54F5DE-E5C8-4E35-A4E4-1CFE5761562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14071E1-99E4-4FD3-9CEB-76F45AACF14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079A2"/>
            </a:gs>
            <a:gs pos="70000">
              <a:srgbClr val="7E9FBF"/>
            </a:gs>
            <a:gs pos="12000">
              <a:srgbClr val="87A5C3"/>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F54F5DE-E5C8-4E35-A4E4-1CFE57615629}"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14071E1-99E4-4FD3-9CEB-76F45AACF14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image" Target="../media/image12.jpe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vmlDrawing" Target="../drawings/vmlDrawing1.vml"/><Relationship Id="rId4" Type="http://schemas.openxmlformats.org/officeDocument/2006/relationships/slideLayout" Target="../slideLayouts/slideLayout8.xml"/><Relationship Id="rId3" Type="http://schemas.openxmlformats.org/officeDocument/2006/relationships/oleObject" Target="../embeddings/oleObject2.bin"/><Relationship Id="rId2" Type="http://schemas.openxmlformats.org/officeDocument/2006/relationships/image" Target="../media/image12.jpeg"/><Relationship Id="rId1"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vmlDrawing" Target="../drawings/vmlDrawing2.vml"/><Relationship Id="rId4" Type="http://schemas.openxmlformats.org/officeDocument/2006/relationships/slideLayout" Target="../slideLayouts/slideLayout8.xml"/><Relationship Id="rId3" Type="http://schemas.openxmlformats.org/officeDocument/2006/relationships/oleObject" Target="../embeddings/oleObject4.bin"/><Relationship Id="rId2" Type="http://schemas.openxmlformats.org/officeDocument/2006/relationships/image" Target="../media/image12.jpeg"/><Relationship Id="rId1"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vmlDrawing" Target="../drawings/vmlDrawing3.vml"/><Relationship Id="rId3" Type="http://schemas.openxmlformats.org/officeDocument/2006/relationships/slideLayout" Target="../slideLayouts/slideLayout8.xml"/><Relationship Id="rId2" Type="http://schemas.openxmlformats.org/officeDocument/2006/relationships/oleObject" Target="../embeddings/oleObject5.bin"/><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vmlDrawing" Target="../drawings/vmlDrawing4.vml"/><Relationship Id="rId3" Type="http://schemas.openxmlformats.org/officeDocument/2006/relationships/slideLayout" Target="../slideLayouts/slideLayout8.xml"/><Relationship Id="rId2" Type="http://schemas.openxmlformats.org/officeDocument/2006/relationships/oleObject" Target="../embeddings/oleObject6.bin"/><Relationship Id="rId1" Type="http://schemas.openxmlformats.org/officeDocument/2006/relationships/image" Target="../media/image1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8.xml"/><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8.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8.xml"/><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8.xml"/><Relationship Id="rId2" Type="http://schemas.openxmlformats.org/officeDocument/2006/relationships/image" Target="../media/image11.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735455" y="641985"/>
            <a:ext cx="5321300" cy="891540"/>
          </a:xfrm>
          <a:prstGeom prst="rect">
            <a:avLst/>
          </a:prstGeom>
          <a:noFill/>
        </p:spPr>
        <p:txBody>
          <a:bodyPr wrap="square" rtlCol="0">
            <a:spAutoFit/>
          </a:bodyPr>
          <a:lstStyle/>
          <a:p>
            <a:pPr algn="ctr"/>
            <a:r>
              <a:rPr lang="zh-CN" altLang="en-US" sz="2800" b="1" dirty="0">
                <a:solidFill>
                  <a:schemeClr val="tx1"/>
                </a:solidFill>
                <a:latin typeface="微软雅黑" panose="020B0503020204020204" pitchFamily="34" charset="-122"/>
                <a:ea typeface="微软雅黑" panose="020B0503020204020204" pitchFamily="34" charset="-122"/>
              </a:rPr>
              <a:t>第二十届中国青少年机器人竞赛</a:t>
            </a:r>
            <a:endParaRPr lang="en-US" altLang="zh-CN" sz="6000" b="1" dirty="0">
              <a:solidFill>
                <a:schemeClr val="tx1"/>
              </a:solidFill>
              <a:latin typeface="微软雅黑" panose="020B0503020204020204" pitchFamily="34" charset="-122"/>
              <a:ea typeface="微软雅黑" panose="020B0503020204020204" pitchFamily="34" charset="-122"/>
            </a:endParaRPr>
          </a:p>
          <a:p>
            <a:pPr algn="ct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683622" y="2787992"/>
            <a:ext cx="2808312" cy="460375"/>
          </a:xfrm>
          <a:prstGeom prst="rect">
            <a:avLst/>
          </a:prstGeom>
          <a:noFill/>
        </p:spPr>
        <p:txBody>
          <a:bodyPr wrap="square" rtlCol="0">
            <a:spAutoFit/>
          </a:bodyPr>
          <a:lstStyle/>
          <a:p>
            <a:pPr algn="ctr"/>
            <a:r>
              <a:rPr lang="zh-CN" altLang="en-US" sz="2400" b="1" dirty="0">
                <a:latin typeface="黑体" panose="02010609060101010101" pitchFamily="49" charset="-122"/>
                <a:ea typeface="黑体" panose="02010609060101010101" pitchFamily="49" charset="-122"/>
              </a:rPr>
              <a:t>主讲人：胥文俊</a:t>
            </a:r>
            <a:endParaRPr lang="zh-CN" altLang="en-US" sz="2400" b="1" dirty="0">
              <a:latin typeface="黑体" panose="02010609060101010101" pitchFamily="49" charset="-122"/>
              <a:ea typeface="黑体" panose="02010609060101010101" pitchFamily="49" charset="-122"/>
            </a:endParaRPr>
          </a:p>
        </p:txBody>
      </p:sp>
      <p:pic>
        <p:nvPicPr>
          <p:cNvPr id="4" name="图片 3" descr="goodgoodstudy"/>
          <p:cNvPicPr>
            <a:picLocks noChangeAspect="1"/>
          </p:cNvPicPr>
          <p:nvPr/>
        </p:nvPicPr>
        <p:blipFill>
          <a:blip r:embed="rId1"/>
          <a:stretch>
            <a:fillRect/>
          </a:stretch>
        </p:blipFill>
        <p:spPr>
          <a:xfrm>
            <a:off x="67310" y="4408805"/>
            <a:ext cx="1031240" cy="774065"/>
          </a:xfrm>
          <a:prstGeom prst="rect">
            <a:avLst/>
          </a:prstGeom>
        </p:spPr>
      </p:pic>
      <p:sp>
        <p:nvSpPr>
          <p:cNvPr id="5" name="文本框 4"/>
          <p:cNvSpPr txBox="1"/>
          <p:nvPr/>
        </p:nvSpPr>
        <p:spPr>
          <a:xfrm>
            <a:off x="289560" y="1708785"/>
            <a:ext cx="8564880" cy="768350"/>
          </a:xfrm>
          <a:prstGeom prst="rect">
            <a:avLst/>
          </a:prstGeom>
          <a:noFill/>
        </p:spPr>
        <p:txBody>
          <a:bodyPr wrap="none" rtlCol="0" anchor="t">
            <a:spAutoFit/>
          </a:bodyPr>
          <a:p>
            <a:r>
              <a:rPr lang="zh-CN" altLang="en-US" sz="4400" b="1" dirty="0">
                <a:latin typeface="微软雅黑" panose="020B0503020204020204" pitchFamily="34" charset="-122"/>
                <a:ea typeface="微软雅黑" panose="020B0503020204020204" pitchFamily="34" charset="-122"/>
                <a:sym typeface="+mn-ea"/>
              </a:rPr>
              <a:t>综合技能机器人挑战赛主题与规则</a:t>
            </a:r>
            <a:endParaRPr lang="zh-CN" altLang="en-US" sz="4400" b="1" dirty="0">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0" name="组合 49"/>
          <p:cNvGrpSpPr/>
          <p:nvPr/>
        </p:nvGrpSpPr>
        <p:grpSpPr>
          <a:xfrm>
            <a:off x="290344" y="224517"/>
            <a:ext cx="9094727" cy="4947558"/>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52" name="文本框 51"/>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zh-CN" altLang="en-US" sz="2400" dirty="0">
                  <a:solidFill>
                    <a:schemeClr val="accent1"/>
                  </a:solidFill>
                  <a:latin typeface="Agency FB" panose="020B0503020202020204" pitchFamily="34" charset="0"/>
                </a:rPr>
                <a:t>二</a:t>
              </a:r>
              <a:endParaRPr lang="zh-CN" altLang="en-US" sz="2400" dirty="0">
                <a:solidFill>
                  <a:schemeClr val="accent1"/>
                </a:solidFill>
                <a:latin typeface="Agency FB" panose="020B0503020202020204" pitchFamily="34" charset="0"/>
              </a:endParaRPr>
            </a:p>
          </p:txBody>
        </p:sp>
        <p:sp>
          <p:nvSpPr>
            <p:cNvPr id="57" name="文本框 56"/>
            <p:cNvSpPr txBox="1"/>
            <p:nvPr/>
          </p:nvSpPr>
          <p:spPr>
            <a:xfrm>
              <a:off x="1869915" y="469447"/>
              <a:ext cx="4198105" cy="552027"/>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竞赛常见问题及措施</a:t>
              </a:r>
              <a:endParaRPr lang="zh-CN" altLang="en-US" sz="2100" b="1" dirty="0">
                <a:solidFill>
                  <a:schemeClr val="tx1">
                    <a:lumMod val="75000"/>
                    <a:lumOff val="25000"/>
                  </a:schemeClr>
                </a:solidFill>
                <a:latin typeface="Century Gothic" panose="020B0502020202020204" pitchFamily="34" charset="0"/>
              </a:endParaRP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24" name="Rectangle 3"/>
          <p:cNvSpPr txBox="1">
            <a:spLocks noChangeArrowheads="1"/>
          </p:cNvSpPr>
          <p:nvPr/>
        </p:nvSpPr>
        <p:spPr>
          <a:xfrm>
            <a:off x="105990" y="1075745"/>
            <a:ext cx="8932017" cy="3490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00000"/>
              </a:lnSpc>
              <a:buNone/>
            </a:pPr>
            <a:r>
              <a:rPr lang="en-US" altLang="zh-CN" sz="2025" dirty="0">
                <a:latin typeface="华文楷体" panose="02010600040101010101" pitchFamily="2" charset="-122"/>
                <a:ea typeface="华文楷体" panose="02010600040101010101" pitchFamily="2" charset="-122"/>
              </a:rPr>
              <a:t>1.</a:t>
            </a:r>
            <a:r>
              <a:rPr lang="zh-CN" altLang="en-US" sz="2025" dirty="0">
                <a:latin typeface="华文楷体" panose="02010600040101010101" pitchFamily="2" charset="-122"/>
                <a:ea typeface="华文楷体" panose="02010600040101010101" pitchFamily="2" charset="-122"/>
              </a:rPr>
              <a:t>参赛队在进入赛场前，机器人并没有完全按要求拆开机器人，在一定</a:t>
            </a:r>
            <a:r>
              <a:rPr lang="zh-CN" altLang="en-US" sz="2025" dirty="0" smtClean="0">
                <a:latin typeface="华文楷体" panose="02010600040101010101" pitchFamily="2" charset="-122"/>
                <a:ea typeface="华文楷体" panose="02010600040101010101" pitchFamily="2" charset="-122"/>
              </a:rPr>
              <a:t>程度上</a:t>
            </a:r>
            <a:r>
              <a:rPr lang="zh-CN" altLang="en-US" sz="2025" dirty="0">
                <a:latin typeface="华文楷体" panose="02010600040101010101" pitchFamily="2" charset="-122"/>
                <a:ea typeface="华文楷体" panose="02010600040101010101" pitchFamily="2" charset="-122"/>
              </a:rPr>
              <a:t>占用了比赛时间</a:t>
            </a:r>
            <a:r>
              <a:rPr lang="zh-CN" altLang="en-US" sz="2025" dirty="0" smtClean="0">
                <a:latin typeface="华文楷体" panose="02010600040101010101" pitchFamily="2" charset="-122"/>
                <a:ea typeface="华文楷体" panose="02010600040101010101" pitchFamily="2" charset="-122"/>
              </a:rPr>
              <a:t>。</a:t>
            </a:r>
            <a:endParaRPr lang="en-US" altLang="zh-CN" sz="2025" dirty="0" smtClean="0">
              <a:latin typeface="华文楷体" panose="02010600040101010101" pitchFamily="2" charset="-122"/>
              <a:ea typeface="华文楷体" panose="02010600040101010101" pitchFamily="2" charset="-122"/>
            </a:endParaRPr>
          </a:p>
          <a:p>
            <a:pPr marL="0" indent="0" algn="just" fontAlgn="auto">
              <a:lnSpc>
                <a:spcPct val="100000"/>
              </a:lnSpc>
              <a:buNone/>
            </a:pPr>
            <a:r>
              <a:rPr lang="zh-CN" altLang="en-US" sz="2025" dirty="0" smtClean="0">
                <a:latin typeface="华文楷体" panose="02010600040101010101" pitchFamily="2" charset="-122"/>
                <a:ea typeface="华文楷体" panose="02010600040101010101" pitchFamily="2" charset="-122"/>
              </a:rPr>
              <a:t>措施：作为教练员应在平时的训练中锻炼队员的组装能力，提前</a:t>
            </a:r>
            <a:r>
              <a:rPr lang="zh-CN" altLang="en-US" sz="2025" dirty="0">
                <a:latin typeface="华文楷体" panose="02010600040101010101" pitchFamily="2" charset="-122"/>
                <a:ea typeface="华文楷体" panose="02010600040101010101" pitchFamily="2" charset="-122"/>
              </a:rPr>
              <a:t>在场外提示队员拆散机器人</a:t>
            </a:r>
            <a:r>
              <a:rPr lang="zh-CN" altLang="en-US" sz="2025" dirty="0" smtClean="0">
                <a:latin typeface="华文楷体" panose="02010600040101010101" pitchFamily="2" charset="-122"/>
                <a:ea typeface="华文楷体" panose="02010600040101010101" pitchFamily="2" charset="-122"/>
              </a:rPr>
              <a:t>。</a:t>
            </a:r>
            <a:endParaRPr lang="en-US" altLang="zh-CN" sz="2025" dirty="0" smtClean="0">
              <a:latin typeface="华文楷体" panose="02010600040101010101" pitchFamily="2" charset="-122"/>
              <a:ea typeface="华文楷体" panose="02010600040101010101" pitchFamily="2" charset="-122"/>
            </a:endParaRPr>
          </a:p>
          <a:p>
            <a:pPr marL="0" indent="0" algn="just" fontAlgn="auto">
              <a:lnSpc>
                <a:spcPct val="100000"/>
              </a:lnSpc>
              <a:buNone/>
            </a:pPr>
            <a:r>
              <a:rPr lang="en-US" altLang="zh-CN" sz="2025" dirty="0" smtClean="0">
                <a:latin typeface="华文楷体" panose="02010600040101010101" pitchFamily="2" charset="-122"/>
                <a:ea typeface="华文楷体" panose="02010600040101010101" pitchFamily="2" charset="-122"/>
              </a:rPr>
              <a:t>2</a:t>
            </a:r>
            <a:r>
              <a:rPr lang="en-US" altLang="zh-CN" sz="2025" dirty="0">
                <a:latin typeface="华文楷体" panose="02010600040101010101" pitchFamily="2" charset="-122"/>
                <a:ea typeface="华文楷体" panose="02010600040101010101" pitchFamily="2" charset="-122"/>
              </a:rPr>
              <a:t>.</a:t>
            </a:r>
            <a:r>
              <a:rPr lang="zh-CN" altLang="en-US" sz="2025" dirty="0">
                <a:latin typeface="华文楷体" panose="02010600040101010101" pitchFamily="2" charset="-122"/>
                <a:ea typeface="华文楷体" panose="02010600040101010101" pitchFamily="2" charset="-122"/>
              </a:rPr>
              <a:t>学生竞赛中软件程序出现问题，尤其是小学生，软件版本不配套，耽误比赛时间，增大了裁判员的工作量</a:t>
            </a:r>
            <a:r>
              <a:rPr lang="zh-CN" altLang="en-US" sz="2025" dirty="0" smtClean="0">
                <a:latin typeface="华文楷体" panose="02010600040101010101" pitchFamily="2" charset="-122"/>
                <a:ea typeface="华文楷体" panose="02010600040101010101" pitchFamily="2" charset="-122"/>
              </a:rPr>
              <a:t>。</a:t>
            </a:r>
            <a:endParaRPr lang="en-US" altLang="zh-CN" sz="2025" dirty="0">
              <a:latin typeface="华文楷体" panose="02010600040101010101" pitchFamily="2" charset="-122"/>
              <a:ea typeface="华文楷体" panose="02010600040101010101" pitchFamily="2" charset="-122"/>
            </a:endParaRPr>
          </a:p>
          <a:p>
            <a:pPr marL="0" indent="0" algn="just" fontAlgn="auto">
              <a:lnSpc>
                <a:spcPct val="100000"/>
              </a:lnSpc>
              <a:buNone/>
            </a:pPr>
            <a:r>
              <a:rPr lang="zh-CN" altLang="en-US" sz="2025" dirty="0" smtClean="0">
                <a:latin typeface="华文楷体" panose="02010600040101010101" pitchFamily="2" charset="-122"/>
                <a:ea typeface="华文楷体" panose="02010600040101010101" pitchFamily="2" charset="-122"/>
              </a:rPr>
              <a:t>措施：训练队员</a:t>
            </a:r>
            <a:r>
              <a:rPr lang="zh-CN" altLang="en-US" sz="2025" dirty="0">
                <a:latin typeface="华文楷体" panose="02010600040101010101" pitchFamily="2" charset="-122"/>
                <a:ea typeface="华文楷体" panose="02010600040101010101" pitchFamily="2" charset="-122"/>
              </a:rPr>
              <a:t>自己安装软件及驱动</a:t>
            </a:r>
            <a:r>
              <a:rPr lang="zh-CN" altLang="en-US" sz="2025" dirty="0" smtClean="0">
                <a:latin typeface="华文楷体" panose="02010600040101010101" pitchFamily="2" charset="-122"/>
                <a:ea typeface="华文楷体" panose="02010600040101010101" pitchFamily="2" charset="-122"/>
              </a:rPr>
              <a:t>，训练队员</a:t>
            </a:r>
            <a:r>
              <a:rPr lang="zh-CN" altLang="en-US" sz="2025" dirty="0">
                <a:latin typeface="华文楷体" panose="02010600040101010101" pitchFamily="2" charset="-122"/>
                <a:ea typeface="华文楷体" panose="02010600040101010101" pitchFamily="2" charset="-122"/>
              </a:rPr>
              <a:t>安装完软件后要下载简单程序进行测试，检查是否安装</a:t>
            </a:r>
            <a:r>
              <a:rPr lang="zh-CN" altLang="en-US" sz="2025" dirty="0" smtClean="0">
                <a:latin typeface="华文楷体" panose="02010600040101010101" pitchFamily="2" charset="-122"/>
                <a:ea typeface="华文楷体" panose="02010600040101010101" pitchFamily="2" charset="-122"/>
              </a:rPr>
              <a:t>正确。</a:t>
            </a:r>
            <a:endParaRPr lang="en-US" altLang="zh-CN" sz="2025" dirty="0">
              <a:latin typeface="华文楷体" panose="02010600040101010101" pitchFamily="2" charset="-122"/>
              <a:ea typeface="华文楷体" panose="02010600040101010101" pitchFamily="2" charset="-122"/>
            </a:endParaRPr>
          </a:p>
          <a:p>
            <a:pPr marL="0" indent="0" algn="just" fontAlgn="auto">
              <a:lnSpc>
                <a:spcPct val="100000"/>
              </a:lnSpc>
              <a:buNone/>
            </a:pPr>
            <a:br>
              <a:rPr lang="zh-CN" altLang="en-US" sz="2025" dirty="0">
                <a:latin typeface="华文楷体" panose="02010600040101010101" pitchFamily="2" charset="-122"/>
                <a:ea typeface="华文楷体" panose="02010600040101010101" pitchFamily="2" charset="-122"/>
              </a:rPr>
            </a:br>
            <a:endParaRPr lang="zh-CN" altLang="en-US" sz="2025" dirty="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0" name="组合 49"/>
          <p:cNvGrpSpPr/>
          <p:nvPr/>
        </p:nvGrpSpPr>
        <p:grpSpPr>
          <a:xfrm>
            <a:off x="290344" y="224517"/>
            <a:ext cx="9094727" cy="4947558"/>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52" name="文本框 51"/>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zh-CN" altLang="en-US" sz="2400" dirty="0">
                  <a:solidFill>
                    <a:schemeClr val="accent1"/>
                  </a:solidFill>
                  <a:latin typeface="Agency FB" panose="020B0503020202020204" pitchFamily="34" charset="0"/>
                </a:rPr>
                <a:t>二</a:t>
              </a:r>
              <a:endParaRPr lang="zh-CN" altLang="en-US" sz="2400" dirty="0">
                <a:solidFill>
                  <a:schemeClr val="accent1"/>
                </a:solidFill>
                <a:latin typeface="Agency FB" panose="020B0503020202020204" pitchFamily="34" charset="0"/>
              </a:endParaRPr>
            </a:p>
          </p:txBody>
        </p:sp>
        <p:sp>
          <p:nvSpPr>
            <p:cNvPr id="57" name="文本框 56"/>
            <p:cNvSpPr txBox="1"/>
            <p:nvPr/>
          </p:nvSpPr>
          <p:spPr>
            <a:xfrm>
              <a:off x="1869915" y="469447"/>
              <a:ext cx="4198105" cy="552027"/>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竞赛常见问题及措施</a:t>
              </a:r>
              <a:endParaRPr lang="zh-CN" altLang="en-US" sz="2100" b="1" dirty="0">
                <a:solidFill>
                  <a:schemeClr val="tx1">
                    <a:lumMod val="75000"/>
                    <a:lumOff val="25000"/>
                  </a:schemeClr>
                </a:solidFill>
                <a:latin typeface="Century Gothic" panose="020B0502020202020204" pitchFamily="34" charset="0"/>
              </a:endParaRP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24" name="Rectangle 3"/>
          <p:cNvSpPr txBox="1">
            <a:spLocks noChangeArrowheads="1"/>
          </p:cNvSpPr>
          <p:nvPr/>
        </p:nvSpPr>
        <p:spPr>
          <a:xfrm>
            <a:off x="145308" y="1113266"/>
            <a:ext cx="8932017" cy="3490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00000"/>
              </a:lnSpc>
              <a:buNone/>
            </a:pPr>
            <a:r>
              <a:rPr lang="en-US" altLang="zh-CN" sz="2025" dirty="0">
                <a:latin typeface="华文楷体" panose="02010600040101010101" pitchFamily="2" charset="-122"/>
                <a:ea typeface="华文楷体" panose="02010600040101010101" pitchFamily="2" charset="-122"/>
              </a:rPr>
              <a:t>3.</a:t>
            </a:r>
            <a:r>
              <a:rPr lang="zh-CN" altLang="en-US" sz="2025" dirty="0">
                <a:latin typeface="华文楷体" panose="02010600040101010101" pitchFamily="2" charset="-122"/>
                <a:ea typeface="华文楷体" panose="02010600040101010101" pitchFamily="2" charset="-122"/>
              </a:rPr>
              <a:t>学生在竞赛过程中忘带元器件以及</a:t>
            </a:r>
            <a:r>
              <a:rPr lang="zh-CN" altLang="en-US" sz="2025" dirty="0" smtClean="0">
                <a:latin typeface="华文楷体" panose="02010600040101010101" pitchFamily="2" charset="-122"/>
                <a:ea typeface="华文楷体" panose="02010600040101010101" pitchFamily="2" charset="-122"/>
              </a:rPr>
              <a:t>其他部件。</a:t>
            </a:r>
            <a:endParaRPr lang="en-US" altLang="zh-CN" sz="2025" dirty="0" smtClean="0">
              <a:latin typeface="华文楷体" panose="02010600040101010101" pitchFamily="2" charset="-122"/>
              <a:ea typeface="华文楷体" panose="02010600040101010101" pitchFamily="2" charset="-122"/>
            </a:endParaRPr>
          </a:p>
          <a:p>
            <a:pPr marL="0" indent="0" algn="just" fontAlgn="auto">
              <a:lnSpc>
                <a:spcPct val="100000"/>
              </a:lnSpc>
              <a:buNone/>
            </a:pPr>
            <a:r>
              <a:rPr lang="zh-CN" altLang="en-US" sz="2025" dirty="0" smtClean="0">
                <a:latin typeface="华文楷体" panose="02010600040101010101" pitchFamily="2" charset="-122"/>
                <a:ea typeface="华文楷体" panose="02010600040101010101" pitchFamily="2" charset="-122"/>
              </a:rPr>
              <a:t>措施：教练员应该</a:t>
            </a:r>
            <a:r>
              <a:rPr lang="zh-CN" altLang="en-US" sz="2025" dirty="0">
                <a:latin typeface="华文楷体" panose="02010600040101010101" pitchFamily="2" charset="-122"/>
                <a:ea typeface="华文楷体" panose="02010600040101010101" pitchFamily="2" charset="-122"/>
              </a:rPr>
              <a:t>注重培养学生自我检查器件的能力</a:t>
            </a:r>
            <a:r>
              <a:rPr lang="zh-CN" altLang="en-US" sz="2025" dirty="0" smtClean="0">
                <a:latin typeface="华文楷体" panose="02010600040101010101" pitchFamily="2" charset="-122"/>
                <a:ea typeface="华文楷体" panose="02010600040101010101" pitchFamily="2" charset="-122"/>
              </a:rPr>
              <a:t>，如</a:t>
            </a:r>
            <a:r>
              <a:rPr lang="zh-CN" altLang="en-US" sz="2025" dirty="0">
                <a:latin typeface="华文楷体" panose="02010600040101010101" pitchFamily="2" charset="-122"/>
                <a:ea typeface="华文楷体" panose="02010600040101010101" pitchFamily="2" charset="-122"/>
              </a:rPr>
              <a:t>电池、下载线</a:t>
            </a:r>
            <a:r>
              <a:rPr lang="zh-CN" altLang="en-US" sz="2025" dirty="0" smtClean="0">
                <a:latin typeface="华文楷体" panose="02010600040101010101" pitchFamily="2" charset="-122"/>
                <a:ea typeface="华文楷体" panose="02010600040101010101" pitchFamily="2" charset="-122"/>
              </a:rPr>
              <a:t>等。</a:t>
            </a:r>
            <a:endParaRPr lang="en-US" altLang="zh-CN" sz="2025" dirty="0" smtClean="0">
              <a:latin typeface="华文楷体" panose="02010600040101010101" pitchFamily="2" charset="-122"/>
              <a:ea typeface="华文楷体" panose="02010600040101010101" pitchFamily="2" charset="-122"/>
            </a:endParaRPr>
          </a:p>
          <a:p>
            <a:pPr marL="0" indent="0" algn="just" fontAlgn="auto">
              <a:lnSpc>
                <a:spcPct val="100000"/>
              </a:lnSpc>
              <a:buNone/>
            </a:pPr>
            <a:r>
              <a:rPr lang="en-US" altLang="zh-CN" sz="2025" dirty="0">
                <a:latin typeface="华文楷体" panose="02010600040101010101" pitchFamily="2" charset="-122"/>
                <a:ea typeface="华文楷体" panose="02010600040101010101" pitchFamily="2" charset="-122"/>
              </a:rPr>
              <a:t>4.</a:t>
            </a:r>
            <a:r>
              <a:rPr lang="zh-CN" altLang="en-US" sz="2025" dirty="0">
                <a:latin typeface="华文楷体" panose="02010600040101010101" pitchFamily="2" charset="-122"/>
                <a:ea typeface="华文楷体" panose="02010600040101010101" pitchFamily="2" charset="-122"/>
              </a:rPr>
              <a:t>参赛队不没有仔细分析任务路线，只看场地图，所写程序往往不符合要求</a:t>
            </a:r>
            <a:r>
              <a:rPr lang="zh-CN" altLang="en-US" sz="2025" dirty="0" smtClean="0">
                <a:latin typeface="华文楷体" panose="02010600040101010101" pitchFamily="2" charset="-122"/>
                <a:ea typeface="华文楷体" panose="02010600040101010101" pitchFamily="2" charset="-122"/>
              </a:rPr>
              <a:t>。</a:t>
            </a:r>
            <a:endParaRPr lang="en-US" altLang="zh-CN" sz="2025" dirty="0" smtClean="0">
              <a:latin typeface="华文楷体" panose="02010600040101010101" pitchFamily="2" charset="-122"/>
              <a:ea typeface="华文楷体" panose="02010600040101010101" pitchFamily="2" charset="-122"/>
            </a:endParaRPr>
          </a:p>
          <a:p>
            <a:pPr marL="0" indent="0" algn="just" fontAlgn="auto">
              <a:lnSpc>
                <a:spcPct val="100000"/>
              </a:lnSpc>
              <a:buNone/>
            </a:pPr>
            <a:r>
              <a:rPr lang="zh-CN" altLang="en-US" sz="2025" dirty="0" smtClean="0">
                <a:latin typeface="华文楷体" panose="02010600040101010101" pitchFamily="2" charset="-122"/>
                <a:ea typeface="华文楷体" panose="02010600040101010101" pitchFamily="2" charset="-122"/>
              </a:rPr>
              <a:t>措施：训练参赛队员阅读试题的能力，提示队员比赛时一定</a:t>
            </a:r>
            <a:r>
              <a:rPr lang="zh-CN" altLang="en-US" sz="2025" dirty="0">
                <a:latin typeface="华文楷体" panose="02010600040101010101" pitchFamily="2" charset="-122"/>
                <a:ea typeface="华文楷体" panose="02010600040101010101" pitchFamily="2" charset="-122"/>
              </a:rPr>
              <a:t>要认真阅读</a:t>
            </a:r>
            <a:r>
              <a:rPr lang="zh-CN" altLang="en-US" sz="2025" dirty="0" smtClean="0">
                <a:latin typeface="华文楷体" panose="02010600040101010101" pitchFamily="2" charset="-122"/>
                <a:ea typeface="华文楷体" panose="02010600040101010101" pitchFamily="2" charset="-122"/>
              </a:rPr>
              <a:t>试题。</a:t>
            </a:r>
            <a:endParaRPr lang="en-US" altLang="zh-CN" sz="2025" dirty="0" smtClean="0">
              <a:latin typeface="华文楷体" panose="02010600040101010101" pitchFamily="2" charset="-122"/>
              <a:ea typeface="华文楷体" panose="02010600040101010101" pitchFamily="2" charset="-122"/>
            </a:endParaRPr>
          </a:p>
          <a:p>
            <a:pPr marL="0" indent="0" algn="just" fontAlgn="auto">
              <a:lnSpc>
                <a:spcPct val="100000"/>
              </a:lnSpc>
              <a:buNone/>
            </a:pPr>
            <a:br>
              <a:rPr lang="zh-CN" altLang="en-US" sz="2025" dirty="0">
                <a:latin typeface="华文楷体" panose="02010600040101010101" pitchFamily="2" charset="-122"/>
                <a:ea typeface="华文楷体" panose="02010600040101010101" pitchFamily="2" charset="-122"/>
              </a:rPr>
            </a:br>
            <a:endParaRPr lang="zh-CN" altLang="en-US" sz="2025" dirty="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5400000">
            <a:off x="4001153" y="-2990850"/>
            <a:ext cx="1142999"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endParaRPr>
          </a:p>
        </p:txBody>
      </p:sp>
      <p:sp>
        <p:nvSpPr>
          <p:cNvPr id="18" name="菱形 17"/>
          <p:cNvSpPr/>
          <p:nvPr/>
        </p:nvSpPr>
        <p:spPr>
          <a:xfrm>
            <a:off x="8904237" y="4691241"/>
            <a:ext cx="480834" cy="480834"/>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菱形 18"/>
          <p:cNvSpPr/>
          <p:nvPr/>
        </p:nvSpPr>
        <p:spPr>
          <a:xfrm>
            <a:off x="8679654" y="4763151"/>
            <a:ext cx="337014" cy="337014"/>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 name="矩形 2"/>
          <p:cNvSpPr/>
          <p:nvPr/>
        </p:nvSpPr>
        <p:spPr>
          <a:xfrm>
            <a:off x="1687286" y="2818160"/>
            <a:ext cx="6803572" cy="953741"/>
          </a:xfrm>
          <a:prstGeom prst="rect">
            <a:avLst/>
          </a:prstGeom>
        </p:spPr>
        <p:txBody>
          <a:bodyPr/>
          <a:lstStyle/>
          <a:p>
            <a:pPr defTabSz="914400">
              <a:lnSpc>
                <a:spcPct val="150000"/>
              </a:lnSpc>
              <a:spcBef>
                <a:spcPts val="1000"/>
              </a:spcBef>
            </a:pPr>
            <a:r>
              <a:rPr lang="zh-CN" altLang="en-US" sz="3600" dirty="0">
                <a:latin typeface="+mj-ea"/>
              </a:rPr>
              <a:t>第二十届综合技能竞赛规则</a:t>
            </a:r>
            <a:r>
              <a:rPr lang="zh-CN" altLang="en-US" sz="3600" dirty="0" smtClean="0">
                <a:latin typeface="+mj-ea"/>
              </a:rPr>
              <a:t>变化</a:t>
            </a:r>
            <a:endParaRPr lang="zh-CN" altLang="en-US" sz="3600" dirty="0">
              <a:latin typeface="+mj-ea"/>
            </a:endParaRPr>
          </a:p>
        </p:txBody>
      </p:sp>
      <p:sp>
        <p:nvSpPr>
          <p:cNvPr id="7" name="Oval 8"/>
          <p:cNvSpPr>
            <a:spLocks noChangeArrowheads="1"/>
          </p:cNvSpPr>
          <p:nvPr/>
        </p:nvSpPr>
        <p:spPr bwMode="auto">
          <a:xfrm>
            <a:off x="3852920" y="872677"/>
            <a:ext cx="1418572" cy="1416945"/>
          </a:xfrm>
          <a:prstGeom prst="ellipse">
            <a:avLst/>
          </a:prstGeom>
          <a:noFill/>
          <a:ln w="57150">
            <a:solidFill>
              <a:schemeClr val="accent2"/>
            </a:solidFill>
            <a:round/>
          </a:ln>
        </p:spPr>
        <p:txBody>
          <a:bodyPr vert="horz" wrap="square" lIns="68580" tIns="34290" rIns="68580" bIns="34290" numCol="1" anchor="ctr" anchorCtr="0" compatLnSpc="1"/>
          <a:lstStyle/>
          <a:p>
            <a:pPr algn="ctr"/>
            <a:r>
              <a:rPr lang="zh-CN" altLang="en-US" sz="6000" spc="-300" dirty="0">
                <a:solidFill>
                  <a:schemeClr val="accent2"/>
                </a:solidFill>
                <a:latin typeface="+mj-ea"/>
                <a:ea typeface="+mj-ea"/>
              </a:rPr>
              <a:t>三</a:t>
            </a:r>
            <a:endParaRPr lang="zh-CN" altLang="en-US" sz="6000" spc="-300" dirty="0">
              <a:solidFill>
                <a:schemeClr val="accent2"/>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0" name="组合 49"/>
          <p:cNvGrpSpPr/>
          <p:nvPr/>
        </p:nvGrpSpPr>
        <p:grpSpPr>
          <a:xfrm>
            <a:off x="290344" y="224517"/>
            <a:ext cx="9094727" cy="4947558"/>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52" name="文本框 51"/>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zh-CN" altLang="en-US" sz="2400" dirty="0" smtClean="0">
                  <a:solidFill>
                    <a:schemeClr val="accent1"/>
                  </a:solidFill>
                  <a:latin typeface="Agency FB" panose="020B0503020202020204" pitchFamily="34" charset="0"/>
                </a:rPr>
                <a:t>四 </a:t>
              </a:r>
              <a:endParaRPr lang="zh-CN" altLang="en-US" sz="2400" dirty="0">
                <a:solidFill>
                  <a:schemeClr val="accent1"/>
                </a:solidFill>
                <a:latin typeface="Agency FB" panose="020B0503020202020204" pitchFamily="34" charset="0"/>
              </a:endParaRPr>
            </a:p>
          </p:txBody>
        </p:sp>
        <p:sp>
          <p:nvSpPr>
            <p:cNvPr id="57" name="文本框 56"/>
            <p:cNvSpPr txBox="1"/>
            <p:nvPr/>
          </p:nvSpPr>
          <p:spPr>
            <a:xfrm>
              <a:off x="1869915" y="469447"/>
              <a:ext cx="5217843" cy="982980"/>
            </a:xfrm>
            <a:prstGeom prst="rect">
              <a:avLst/>
            </a:prstGeom>
            <a:noFill/>
          </p:spPr>
          <p:txBody>
            <a:bodyPr wrap="square" rtlCol="0">
              <a:spAutoFit/>
              <a:scene3d>
                <a:camera prst="orthographicFront"/>
                <a:lightRig rig="threePt" dir="t"/>
              </a:scene3d>
              <a:sp3d contourW="12700"/>
            </a:bodyPr>
            <a:lstStyle/>
            <a:p>
              <a:r>
                <a:rPr lang="zh-CN" altLang="en-US" sz="2100" b="1" dirty="0">
                  <a:solidFill>
                    <a:schemeClr val="tx1">
                      <a:lumMod val="75000"/>
                      <a:lumOff val="25000"/>
                    </a:schemeClr>
                  </a:solidFill>
                  <a:latin typeface="Century Gothic" panose="020B0502020202020204" pitchFamily="34" charset="0"/>
                </a:rPr>
                <a:t>第二十届综合技能竞赛规则</a:t>
              </a:r>
              <a:r>
                <a:rPr lang="zh-CN" altLang="en-US" sz="2100" b="1" dirty="0" smtClean="0">
                  <a:solidFill>
                    <a:schemeClr val="tx1">
                      <a:lumMod val="75000"/>
                      <a:lumOff val="25000"/>
                    </a:schemeClr>
                  </a:solidFill>
                  <a:latin typeface="Century Gothic" panose="020B0502020202020204" pitchFamily="34" charset="0"/>
                </a:rPr>
                <a:t>变化</a:t>
              </a:r>
              <a:endParaRPr lang="zh-CN" altLang="en-US" sz="2100" b="1" dirty="0">
                <a:solidFill>
                  <a:schemeClr val="tx1">
                    <a:lumMod val="75000"/>
                    <a:lumOff val="25000"/>
                  </a:schemeClr>
                </a:solidFill>
                <a:latin typeface="Century Gothic" panose="020B0502020202020204" pitchFamily="34" charset="0"/>
              </a:endParaRP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18" name="Rectangle 3"/>
          <p:cNvSpPr txBox="1">
            <a:spLocks noChangeArrowheads="1"/>
          </p:cNvSpPr>
          <p:nvPr/>
        </p:nvSpPr>
        <p:spPr>
          <a:xfrm>
            <a:off x="1747127" y="1061538"/>
            <a:ext cx="5696006" cy="3490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2025" dirty="0">
                <a:latin typeface="华文楷体" panose="02010600040101010101" pitchFamily="2" charset="-122"/>
                <a:ea typeface="华文楷体" panose="02010600040101010101" pitchFamily="2" charset="-122"/>
              </a:rPr>
              <a:t>1</a:t>
            </a:r>
            <a:r>
              <a:rPr lang="zh-CN" altLang="en-US" sz="2025" dirty="0">
                <a:latin typeface="华文楷体" panose="02010600040101010101" pitchFamily="2" charset="-122"/>
                <a:ea typeface="华文楷体" panose="02010600040101010101" pitchFamily="2" charset="-122"/>
              </a:rPr>
              <a:t>、增大神秘任务权重，增加到</a:t>
            </a:r>
            <a:r>
              <a:rPr lang="en-US" altLang="zh-CN" sz="2025" dirty="0">
                <a:latin typeface="华文楷体" panose="02010600040101010101" pitchFamily="2" charset="-122"/>
                <a:ea typeface="华文楷体" panose="02010600040101010101" pitchFamily="2" charset="-122"/>
              </a:rPr>
              <a:t>200</a:t>
            </a:r>
            <a:r>
              <a:rPr lang="zh-CN" altLang="en-US" sz="2025" dirty="0">
                <a:latin typeface="华文楷体" panose="02010600040101010101" pitchFamily="2" charset="-122"/>
                <a:ea typeface="华文楷体" panose="02010600040101010101" pitchFamily="2" charset="-122"/>
              </a:rPr>
              <a:t>分。</a:t>
            </a:r>
            <a:endParaRPr lang="en-US" altLang="zh-CN" sz="2025" dirty="0">
              <a:latin typeface="华文楷体" panose="02010600040101010101" pitchFamily="2" charset="-122"/>
              <a:ea typeface="华文楷体" panose="02010600040101010101" pitchFamily="2" charset="-122"/>
            </a:endParaRPr>
          </a:p>
          <a:p>
            <a:pPr marL="0" indent="0">
              <a:lnSpc>
                <a:spcPct val="150000"/>
              </a:lnSpc>
              <a:buNone/>
            </a:pPr>
            <a:r>
              <a:rPr lang="en-US" altLang="zh-CN" sz="2025" dirty="0">
                <a:latin typeface="华文楷体" panose="02010600040101010101" pitchFamily="2" charset="-122"/>
                <a:ea typeface="华文楷体" panose="02010600040101010101" pitchFamily="2" charset="-122"/>
              </a:rPr>
              <a:t>2</a:t>
            </a:r>
            <a:r>
              <a:rPr lang="zh-CN" altLang="en-US" sz="2025" dirty="0">
                <a:latin typeface="华文楷体" panose="02010600040101010101" pitchFamily="2" charset="-122"/>
                <a:ea typeface="华文楷体" panose="02010600040101010101" pitchFamily="2" charset="-122"/>
              </a:rPr>
              <a:t>、神秘任务只提示了机器人具备的功能。如巡线、抓取、放置、声光指示、颜色识别等。</a:t>
            </a:r>
            <a:endParaRPr lang="en-US" altLang="zh-CN" sz="2025" dirty="0">
              <a:latin typeface="华文楷体" panose="02010600040101010101" pitchFamily="2" charset="-122"/>
              <a:ea typeface="华文楷体" panose="02010600040101010101" pitchFamily="2" charset="-122"/>
            </a:endParaRPr>
          </a:p>
          <a:p>
            <a:pPr marL="0" indent="0">
              <a:lnSpc>
                <a:spcPct val="150000"/>
              </a:lnSpc>
              <a:buNone/>
            </a:pPr>
            <a:r>
              <a:rPr lang="en-US" altLang="zh-CN" sz="2025" dirty="0">
                <a:latin typeface="华文楷体" panose="02010600040101010101" pitchFamily="2" charset="-122"/>
                <a:ea typeface="华文楷体" panose="02010600040101010101" pitchFamily="2" charset="-122"/>
              </a:rPr>
              <a:t>3</a:t>
            </a:r>
            <a:r>
              <a:rPr lang="zh-CN" altLang="en-US" sz="2025" dirty="0">
                <a:latin typeface="华文楷体" panose="02010600040101010101" pitchFamily="2" charset="-122"/>
                <a:ea typeface="华文楷体" panose="02010600040101010101" pitchFamily="2" charset="-122"/>
              </a:rPr>
              <a:t>、场地未知因素增多，</a:t>
            </a:r>
            <a:r>
              <a:rPr lang="zh-CN" altLang="zh-CN" sz="2025" dirty="0">
                <a:latin typeface="华文楷体" panose="02010600040101010101" pitchFamily="2" charset="-122"/>
                <a:ea typeface="华文楷体" panose="02010600040101010101" pitchFamily="2" charset="-122"/>
              </a:rPr>
              <a:t>垃圾分拣</a:t>
            </a:r>
            <a:r>
              <a:rPr lang="en-US" altLang="zh-CN" sz="2025" dirty="0">
                <a:latin typeface="华文楷体" panose="02010600040101010101" pitchFamily="2" charset="-122"/>
                <a:ea typeface="华文楷体" panose="02010600040101010101" pitchFamily="2" charset="-122"/>
              </a:rPr>
              <a:t>(2) </a:t>
            </a:r>
            <a:r>
              <a:rPr lang="zh-CN" altLang="en-US" sz="2025" dirty="0">
                <a:latin typeface="华文楷体" panose="02010600040101010101" pitchFamily="2" charset="-122"/>
                <a:ea typeface="华文楷体" panose="02010600040101010101" pitchFamily="2" charset="-122"/>
              </a:rPr>
              <a:t>中</a:t>
            </a:r>
            <a:r>
              <a:rPr lang="en-US" altLang="zh-CN" sz="2025" dirty="0">
                <a:latin typeface="华文楷体" panose="02010600040101010101" pitchFamily="2" charset="-122"/>
                <a:ea typeface="华文楷体" panose="02010600040101010101" pitchFamily="2" charset="-122"/>
              </a:rPr>
              <a:t>4-8</a:t>
            </a:r>
            <a:r>
              <a:rPr lang="zh-CN" altLang="zh-CN" sz="2025" dirty="0">
                <a:latin typeface="华文楷体" panose="02010600040101010101" pitchFamily="2" charset="-122"/>
                <a:ea typeface="华文楷体" panose="02010600040101010101" pitchFamily="2" charset="-122"/>
              </a:rPr>
              <a:t>个 </a:t>
            </a:r>
            <a:r>
              <a:rPr lang="en-US" altLang="zh-CN" sz="2025" dirty="0">
                <a:latin typeface="华文楷体" panose="02010600040101010101" pitchFamily="2" charset="-122"/>
                <a:ea typeface="华文楷体" panose="02010600040101010101" pitchFamily="2" charset="-122"/>
              </a:rPr>
              <a:t>“</a:t>
            </a:r>
            <a:r>
              <a:rPr lang="zh-CN" altLang="zh-CN" sz="2025" dirty="0">
                <a:latin typeface="华文楷体" panose="02010600040101010101" pitchFamily="2" charset="-122"/>
                <a:ea typeface="华文楷体" panose="02010600040101010101" pitchFamily="2" charset="-122"/>
              </a:rPr>
              <a:t>垃圾</a:t>
            </a:r>
            <a:r>
              <a:rPr lang="en-US" altLang="zh-CN" sz="2025" dirty="0">
                <a:latin typeface="华文楷体" panose="02010600040101010101" pitchFamily="2" charset="-122"/>
                <a:ea typeface="华文楷体" panose="02010600040101010101" pitchFamily="2" charset="-122"/>
              </a:rPr>
              <a:t>”</a:t>
            </a:r>
            <a:r>
              <a:rPr lang="zh-CN" altLang="zh-CN" sz="2025" dirty="0">
                <a:latin typeface="华文楷体" panose="02010600040101010101" pitchFamily="2" charset="-122"/>
                <a:ea typeface="华文楷体" panose="02010600040101010101" pitchFamily="2" charset="-122"/>
              </a:rPr>
              <a:t>，不同颜色立方体的位置和摆放方式随机</a:t>
            </a:r>
            <a:r>
              <a:rPr lang="zh-CN" altLang="en-US" sz="2025" dirty="0">
                <a:latin typeface="华文楷体" panose="02010600040101010101" pitchFamily="2" charset="-122"/>
                <a:ea typeface="华文楷体" panose="02010600040101010101" pitchFamily="2" charset="-122"/>
              </a:rPr>
              <a:t>。</a:t>
            </a:r>
            <a:endParaRPr lang="zh-CN" altLang="en-US" sz="2025" dirty="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5400000">
            <a:off x="4001153" y="-2990850"/>
            <a:ext cx="1142999"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endParaRPr>
          </a:p>
        </p:txBody>
      </p:sp>
      <p:sp>
        <p:nvSpPr>
          <p:cNvPr id="18" name="菱形 17"/>
          <p:cNvSpPr/>
          <p:nvPr/>
        </p:nvSpPr>
        <p:spPr>
          <a:xfrm>
            <a:off x="8904237" y="4691241"/>
            <a:ext cx="480834" cy="480834"/>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菱形 18"/>
          <p:cNvSpPr/>
          <p:nvPr/>
        </p:nvSpPr>
        <p:spPr>
          <a:xfrm>
            <a:off x="8679654" y="4763151"/>
            <a:ext cx="337014" cy="337014"/>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 name="矩形 2"/>
          <p:cNvSpPr/>
          <p:nvPr/>
        </p:nvSpPr>
        <p:spPr>
          <a:xfrm>
            <a:off x="3053088" y="2818160"/>
            <a:ext cx="3039128" cy="953741"/>
          </a:xfrm>
          <a:prstGeom prst="rect">
            <a:avLst/>
          </a:prstGeom>
        </p:spPr>
        <p:txBody>
          <a:bodyPr/>
          <a:lstStyle/>
          <a:p>
            <a:pPr defTabSz="914400">
              <a:lnSpc>
                <a:spcPct val="150000"/>
              </a:lnSpc>
              <a:spcBef>
                <a:spcPts val="1000"/>
              </a:spcBef>
            </a:pPr>
            <a:r>
              <a:rPr lang="zh-CN" altLang="en-US" sz="3600" dirty="0">
                <a:latin typeface="+mj-ea"/>
              </a:rPr>
              <a:t>未来发展方向</a:t>
            </a:r>
            <a:endParaRPr lang="zh-CN" altLang="en-US" sz="3600" dirty="0">
              <a:latin typeface="+mj-ea"/>
            </a:endParaRPr>
          </a:p>
        </p:txBody>
      </p:sp>
      <p:sp>
        <p:nvSpPr>
          <p:cNvPr id="7" name="Oval 8"/>
          <p:cNvSpPr>
            <a:spLocks noChangeArrowheads="1"/>
          </p:cNvSpPr>
          <p:nvPr/>
        </p:nvSpPr>
        <p:spPr bwMode="auto">
          <a:xfrm>
            <a:off x="3852920" y="872677"/>
            <a:ext cx="1418572" cy="1416945"/>
          </a:xfrm>
          <a:prstGeom prst="ellipse">
            <a:avLst/>
          </a:prstGeom>
          <a:noFill/>
          <a:ln w="57150">
            <a:solidFill>
              <a:schemeClr val="accent2"/>
            </a:solidFill>
            <a:round/>
          </a:ln>
        </p:spPr>
        <p:txBody>
          <a:bodyPr vert="horz" wrap="square" lIns="68580" tIns="34290" rIns="68580" bIns="34290" numCol="1" anchor="ctr" anchorCtr="0" compatLnSpc="1"/>
          <a:lstStyle/>
          <a:p>
            <a:pPr algn="ctr"/>
            <a:r>
              <a:rPr lang="zh-CN" altLang="en-US" sz="6000" spc="-300" dirty="0">
                <a:solidFill>
                  <a:schemeClr val="accent2"/>
                </a:solidFill>
                <a:latin typeface="+mj-ea"/>
                <a:ea typeface="+mj-ea"/>
              </a:rPr>
              <a:t>四</a:t>
            </a:r>
            <a:endParaRPr lang="zh-CN" altLang="en-US" sz="6000" spc="-300" dirty="0">
              <a:solidFill>
                <a:schemeClr val="accent2"/>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0" name="组合 49"/>
          <p:cNvGrpSpPr/>
          <p:nvPr/>
        </p:nvGrpSpPr>
        <p:grpSpPr>
          <a:xfrm>
            <a:off x="290344" y="224517"/>
            <a:ext cx="9094727" cy="4947558"/>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52" name="文本框 51"/>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zh-CN" altLang="en-US" sz="2400" dirty="0">
                  <a:solidFill>
                    <a:schemeClr val="accent1"/>
                  </a:solidFill>
                  <a:latin typeface="Agency FB" panose="020B0503020202020204" pitchFamily="34" charset="0"/>
                </a:rPr>
                <a:t>四</a:t>
              </a:r>
              <a:endParaRPr lang="zh-CN" altLang="en-US" sz="2400" dirty="0">
                <a:solidFill>
                  <a:schemeClr val="accent1"/>
                </a:solidFill>
                <a:latin typeface="Agency FB" panose="020B0503020202020204" pitchFamily="34" charset="0"/>
              </a:endParaRPr>
            </a:p>
          </p:txBody>
        </p:sp>
        <p:sp>
          <p:nvSpPr>
            <p:cNvPr id="57" name="文本框 56"/>
            <p:cNvSpPr txBox="1"/>
            <p:nvPr/>
          </p:nvSpPr>
          <p:spPr>
            <a:xfrm>
              <a:off x="1869915" y="469447"/>
              <a:ext cx="4198105" cy="552027"/>
            </a:xfrm>
            <a:prstGeom prst="rect">
              <a:avLst/>
            </a:prstGeom>
            <a:noFill/>
          </p:spPr>
          <p:txBody>
            <a:bodyPr wrap="square" rtlCol="0">
              <a:spAutoFit/>
              <a:scene3d>
                <a:camera prst="orthographicFront"/>
                <a:lightRig rig="threePt" dir="t"/>
              </a:scene3d>
              <a:sp3d contourW="12700"/>
            </a:bodyPr>
            <a:lstStyle/>
            <a:p>
              <a:r>
                <a:rPr lang="zh-CN" altLang="en-US" sz="2100" b="1" dirty="0">
                  <a:solidFill>
                    <a:schemeClr val="tx1">
                      <a:lumMod val="75000"/>
                      <a:lumOff val="25000"/>
                    </a:schemeClr>
                  </a:solidFill>
                  <a:latin typeface="Century Gothic" panose="020B0502020202020204" pitchFamily="34" charset="0"/>
                </a:rPr>
                <a:t>综合技能竞赛的</a:t>
              </a:r>
              <a:r>
                <a:rPr lang="zh-CN" altLang="en-US" sz="2100" b="1" dirty="0" smtClean="0">
                  <a:solidFill>
                    <a:schemeClr val="tx1">
                      <a:lumMod val="75000"/>
                      <a:lumOff val="25000"/>
                    </a:schemeClr>
                  </a:solidFill>
                  <a:latin typeface="Century Gothic" panose="020B0502020202020204" pitchFamily="34" charset="0"/>
                </a:rPr>
                <a:t>发展方向</a:t>
              </a:r>
              <a:endParaRPr lang="zh-CN" altLang="en-US" sz="2100" b="1" dirty="0">
                <a:solidFill>
                  <a:schemeClr val="tx1">
                    <a:lumMod val="75000"/>
                    <a:lumOff val="25000"/>
                  </a:schemeClr>
                </a:solidFill>
                <a:latin typeface="Century Gothic" panose="020B0502020202020204" pitchFamily="34" charset="0"/>
              </a:endParaRP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18" name="Rectangle 3"/>
          <p:cNvSpPr txBox="1">
            <a:spLocks noChangeArrowheads="1"/>
          </p:cNvSpPr>
          <p:nvPr/>
        </p:nvSpPr>
        <p:spPr>
          <a:xfrm>
            <a:off x="2407760" y="1272239"/>
            <a:ext cx="4998192" cy="3490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2250" dirty="0" smtClean="0">
                <a:solidFill>
                  <a:srgbClr val="FF0000"/>
                </a:solidFill>
                <a:latin typeface="华文楷体" panose="02010600040101010101" pitchFamily="2" charset="-122"/>
                <a:ea typeface="华文楷体" panose="02010600040101010101" pitchFamily="2" charset="-122"/>
              </a:rPr>
              <a:t>      </a:t>
            </a:r>
            <a:r>
              <a:rPr lang="en-US" altLang="zh-CN" sz="2250" dirty="0" smtClean="0">
                <a:solidFill>
                  <a:srgbClr val="FF0000"/>
                </a:solidFill>
                <a:latin typeface="华文楷体" panose="02010600040101010101" pitchFamily="2" charset="-122"/>
                <a:ea typeface="华文楷体" panose="02010600040101010101" pitchFamily="2" charset="-122"/>
              </a:rPr>
              <a:t>1</a:t>
            </a:r>
            <a:r>
              <a:rPr lang="zh-CN" altLang="en-US" sz="2250" dirty="0" smtClean="0">
                <a:solidFill>
                  <a:srgbClr val="FF0000"/>
                </a:solidFill>
                <a:latin typeface="华文楷体" panose="02010600040101010101" pitchFamily="2" charset="-122"/>
                <a:ea typeface="华文楷体" panose="02010600040101010101" pitchFamily="2" charset="-122"/>
              </a:rPr>
              <a:t>、任务随机变化增加</a:t>
            </a:r>
            <a:endParaRPr lang="en-US" altLang="zh-CN" sz="2250" dirty="0" smtClean="0">
              <a:solidFill>
                <a:srgbClr val="FF0000"/>
              </a:solidFill>
              <a:latin typeface="华文楷体" panose="02010600040101010101" pitchFamily="2" charset="-122"/>
              <a:ea typeface="华文楷体" panose="02010600040101010101" pitchFamily="2" charset="-122"/>
            </a:endParaRPr>
          </a:p>
          <a:p>
            <a:pPr marL="0" indent="0">
              <a:lnSpc>
                <a:spcPct val="150000"/>
              </a:lnSpc>
              <a:buNone/>
            </a:pPr>
            <a:r>
              <a:rPr lang="en-US" altLang="zh-CN" sz="2250" dirty="0" smtClean="0">
                <a:solidFill>
                  <a:srgbClr val="FF0000"/>
                </a:solidFill>
                <a:latin typeface="华文楷体" panose="02010600040101010101" pitchFamily="2" charset="-122"/>
                <a:ea typeface="华文楷体" panose="02010600040101010101" pitchFamily="2" charset="-122"/>
              </a:rPr>
              <a:t>      2</a:t>
            </a:r>
            <a:r>
              <a:rPr lang="zh-CN" altLang="en-US" sz="2250" dirty="0" smtClean="0">
                <a:solidFill>
                  <a:srgbClr val="FF0000"/>
                </a:solidFill>
                <a:latin typeface="华文楷体" panose="02010600040101010101" pitchFamily="2" charset="-122"/>
                <a:ea typeface="华文楷体" panose="02010600040101010101" pitchFamily="2" charset="-122"/>
              </a:rPr>
              <a:t>、场地未知因素增多</a:t>
            </a:r>
            <a:endParaRPr lang="en-US" altLang="zh-CN" sz="2250" dirty="0" smtClean="0">
              <a:solidFill>
                <a:srgbClr val="FF0000"/>
              </a:solidFill>
              <a:latin typeface="华文楷体" panose="02010600040101010101" pitchFamily="2" charset="-122"/>
              <a:ea typeface="华文楷体" panose="02010600040101010101" pitchFamily="2" charset="-122"/>
            </a:endParaRPr>
          </a:p>
          <a:p>
            <a:pPr marL="0" indent="0">
              <a:lnSpc>
                <a:spcPct val="150000"/>
              </a:lnSpc>
              <a:buNone/>
            </a:pPr>
            <a:r>
              <a:rPr lang="en-US" altLang="zh-CN" sz="2250" dirty="0">
                <a:solidFill>
                  <a:srgbClr val="FF0000"/>
                </a:solidFill>
                <a:latin typeface="华文楷体" panose="02010600040101010101" pitchFamily="2" charset="-122"/>
                <a:ea typeface="华文楷体" panose="02010600040101010101" pitchFamily="2" charset="-122"/>
              </a:rPr>
              <a:t> </a:t>
            </a:r>
            <a:r>
              <a:rPr lang="en-US" altLang="zh-CN" sz="2250" dirty="0" smtClean="0">
                <a:solidFill>
                  <a:srgbClr val="FF0000"/>
                </a:solidFill>
                <a:latin typeface="华文楷体" panose="02010600040101010101" pitchFamily="2" charset="-122"/>
                <a:ea typeface="华文楷体" panose="02010600040101010101" pitchFamily="2" charset="-122"/>
              </a:rPr>
              <a:t>     3</a:t>
            </a:r>
            <a:r>
              <a:rPr lang="zh-CN" altLang="en-US" sz="2250" dirty="0" smtClean="0">
                <a:solidFill>
                  <a:srgbClr val="FF0000"/>
                </a:solidFill>
                <a:latin typeface="华文楷体" panose="02010600040101010101" pitchFamily="2" charset="-122"/>
                <a:ea typeface="华文楷体" panose="02010600040101010101" pitchFamily="2" charset="-122"/>
              </a:rPr>
              <a:t>、任务难度适当降低</a:t>
            </a:r>
            <a:endParaRPr lang="en-US" altLang="zh-CN" sz="2250" dirty="0" smtClean="0">
              <a:solidFill>
                <a:srgbClr val="FF0000"/>
              </a:solidFill>
              <a:latin typeface="华文楷体" panose="02010600040101010101" pitchFamily="2" charset="-122"/>
              <a:ea typeface="华文楷体" panose="02010600040101010101" pitchFamily="2" charset="-122"/>
            </a:endParaRPr>
          </a:p>
          <a:p>
            <a:pPr marL="0" indent="0">
              <a:lnSpc>
                <a:spcPct val="150000"/>
              </a:lnSpc>
              <a:buNone/>
            </a:pPr>
            <a:r>
              <a:rPr lang="en-US" altLang="zh-CN" sz="2250" dirty="0" smtClean="0">
                <a:solidFill>
                  <a:srgbClr val="FF0000"/>
                </a:solidFill>
                <a:latin typeface="华文楷体" panose="02010600040101010101" pitchFamily="2" charset="-122"/>
                <a:ea typeface="华文楷体" panose="02010600040101010101" pitchFamily="2" charset="-122"/>
              </a:rPr>
              <a:t>      4</a:t>
            </a:r>
            <a:r>
              <a:rPr lang="zh-CN" altLang="en-US" sz="2250" dirty="0" smtClean="0">
                <a:solidFill>
                  <a:srgbClr val="FF0000"/>
                </a:solidFill>
                <a:latin typeface="华文楷体" panose="02010600040101010101" pitchFamily="2" charset="-122"/>
                <a:ea typeface="华文楷体" panose="02010600040101010101" pitchFamily="2" charset="-122"/>
              </a:rPr>
              <a:t>、增大神秘任务权重</a:t>
            </a:r>
            <a:endParaRPr lang="zh-CN" altLang="en-US" sz="2250" dirty="0">
              <a:solidFill>
                <a:srgbClr val="FF0000"/>
              </a:solidFill>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5400000">
            <a:off x="4001153" y="-2990850"/>
            <a:ext cx="1142999"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endParaRPr>
          </a:p>
        </p:txBody>
      </p:sp>
      <p:sp>
        <p:nvSpPr>
          <p:cNvPr id="18" name="菱形 17"/>
          <p:cNvSpPr/>
          <p:nvPr/>
        </p:nvSpPr>
        <p:spPr>
          <a:xfrm>
            <a:off x="8904237" y="4691241"/>
            <a:ext cx="480834" cy="480834"/>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菱形 18"/>
          <p:cNvSpPr/>
          <p:nvPr/>
        </p:nvSpPr>
        <p:spPr>
          <a:xfrm>
            <a:off x="8679654" y="4763151"/>
            <a:ext cx="337014" cy="337014"/>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 name="矩形 2"/>
          <p:cNvSpPr/>
          <p:nvPr/>
        </p:nvSpPr>
        <p:spPr>
          <a:xfrm>
            <a:off x="1533525" y="2818160"/>
            <a:ext cx="6315075" cy="953741"/>
          </a:xfrm>
          <a:prstGeom prst="rect">
            <a:avLst/>
          </a:prstGeom>
        </p:spPr>
        <p:txBody>
          <a:bodyPr/>
          <a:lstStyle/>
          <a:p>
            <a:pPr defTabSz="914400">
              <a:lnSpc>
                <a:spcPct val="150000"/>
              </a:lnSpc>
              <a:spcBef>
                <a:spcPts val="1000"/>
              </a:spcBef>
            </a:pPr>
            <a:r>
              <a:rPr lang="en-US" altLang="zh-CN" sz="3600" dirty="0" smtClean="0">
                <a:latin typeface="+mj-ea"/>
                <a:ea typeface="+mj-ea"/>
              </a:rPr>
              <a:t>2020</a:t>
            </a:r>
            <a:r>
              <a:rPr lang="zh-CN" altLang="en-US" sz="3600" dirty="0" smtClean="0">
                <a:latin typeface="+mj-ea"/>
                <a:ea typeface="+mj-ea"/>
              </a:rPr>
              <a:t>年第二十届</a:t>
            </a:r>
            <a:r>
              <a:rPr lang="zh-CN" altLang="en-US" sz="3600" dirty="0">
                <a:latin typeface="+mj-ea"/>
                <a:ea typeface="+mj-ea"/>
              </a:rPr>
              <a:t>综合技能竞赛</a:t>
            </a:r>
            <a:endParaRPr lang="zh-CN" altLang="en-US" sz="3600" dirty="0">
              <a:latin typeface="+mj-ea"/>
              <a:ea typeface="+mj-ea"/>
            </a:endParaRPr>
          </a:p>
        </p:txBody>
      </p:sp>
      <p:sp>
        <p:nvSpPr>
          <p:cNvPr id="7" name="Oval 8"/>
          <p:cNvSpPr>
            <a:spLocks noChangeArrowheads="1"/>
          </p:cNvSpPr>
          <p:nvPr/>
        </p:nvSpPr>
        <p:spPr bwMode="auto">
          <a:xfrm>
            <a:off x="3852920" y="872677"/>
            <a:ext cx="1418572" cy="1416945"/>
          </a:xfrm>
          <a:prstGeom prst="ellipse">
            <a:avLst/>
          </a:prstGeom>
          <a:noFill/>
          <a:ln w="57150">
            <a:solidFill>
              <a:schemeClr val="accent2"/>
            </a:solidFill>
            <a:round/>
          </a:ln>
        </p:spPr>
        <p:txBody>
          <a:bodyPr vert="horz" wrap="square" lIns="68580" tIns="34290" rIns="68580" bIns="34290" numCol="1" anchor="ctr" anchorCtr="0" compatLnSpc="1"/>
          <a:lstStyle/>
          <a:p>
            <a:pPr algn="ctr"/>
            <a:r>
              <a:rPr lang="zh-CN" altLang="en-US" sz="6000" spc="-300" dirty="0">
                <a:solidFill>
                  <a:schemeClr val="accent2"/>
                </a:solidFill>
                <a:latin typeface="+mj-ea"/>
                <a:ea typeface="+mj-ea"/>
              </a:rPr>
              <a:t>五</a:t>
            </a:r>
            <a:endParaRPr lang="zh-CN" altLang="en-US" sz="6000" spc="-300" dirty="0">
              <a:solidFill>
                <a:schemeClr val="accent2"/>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0" name="组合 49"/>
          <p:cNvGrpSpPr/>
          <p:nvPr/>
        </p:nvGrpSpPr>
        <p:grpSpPr>
          <a:xfrm>
            <a:off x="290344" y="224517"/>
            <a:ext cx="9094727" cy="4947558"/>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52" name="文本框 51"/>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a:solidFill>
                    <a:schemeClr val="accent1"/>
                  </a:solidFill>
                  <a:latin typeface="Agency FB" panose="020B0503020202020204" pitchFamily="34" charset="0"/>
                </a:rPr>
                <a:t>1</a:t>
              </a:r>
              <a:endParaRPr lang="zh-CN" altLang="en-US" sz="2400" dirty="0">
                <a:solidFill>
                  <a:schemeClr val="accent1"/>
                </a:solidFill>
                <a:latin typeface="Agency FB" panose="020B0503020202020204" pitchFamily="34" charset="0"/>
              </a:endParaRP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24" name="Rectangle 3"/>
          <p:cNvSpPr txBox="1">
            <a:spLocks noChangeArrowheads="1"/>
          </p:cNvSpPr>
          <p:nvPr/>
        </p:nvSpPr>
        <p:spPr>
          <a:xfrm>
            <a:off x="532327" y="968069"/>
            <a:ext cx="8270079" cy="3490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zh-CN" altLang="en-US" sz="1800" dirty="0" smtClean="0">
              <a:latin typeface="华文楷体" panose="02010600040101010101" pitchFamily="2" charset="-122"/>
              <a:ea typeface="华文楷体" panose="02010600040101010101" pitchFamily="2" charset="-122"/>
            </a:endParaRPr>
          </a:p>
        </p:txBody>
      </p:sp>
      <p:sp>
        <p:nvSpPr>
          <p:cNvPr id="12" name="Rectangle 3"/>
          <p:cNvSpPr txBox="1">
            <a:spLocks noChangeArrowheads="1"/>
          </p:cNvSpPr>
          <p:nvPr/>
        </p:nvSpPr>
        <p:spPr>
          <a:xfrm>
            <a:off x="378619" y="982727"/>
            <a:ext cx="8554193" cy="3996929"/>
          </a:xfrm>
          <a:prstGeom prst="rect">
            <a:avLst/>
          </a:prstGeom>
        </p:spPr>
        <p:txBody>
          <a:bodyPr/>
          <a:lstStyle>
            <a:defPPr>
              <a:defRPr lang="en-US"/>
            </a:defPPr>
            <a:lvl1pPr marL="228600" indent="-228600" defTabSz="914400">
              <a:lnSpc>
                <a:spcPct val="150000"/>
              </a:lnSpc>
              <a:spcBef>
                <a:spcPts val="1000"/>
              </a:spcBef>
              <a:buFont typeface="Arial" panose="020B0604020202020204" pitchFamily="34" charset="0"/>
              <a:buChar char="•"/>
              <a:defRPr sz="2800">
                <a:latin typeface="华文楷体" panose="02010600040101010101" pitchFamily="2" charset="-122"/>
                <a:ea typeface="华文楷体" panose="02010600040101010101" pitchFamily="2" charset="-122"/>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sz="2100" dirty="0"/>
              <a:t>本届机器人综合技能比赛的主题为</a:t>
            </a:r>
            <a:r>
              <a:rPr lang="zh-CN" altLang="en-US" sz="2100" dirty="0" smtClean="0"/>
              <a:t>：</a:t>
            </a:r>
            <a:r>
              <a:rPr lang="zh-CN" altLang="en-US" sz="2100" b="1" dirty="0">
                <a:solidFill>
                  <a:srgbClr val="FF0000"/>
                </a:solidFill>
              </a:rPr>
              <a:t>“垃圾分类 助力环保”</a:t>
            </a:r>
            <a:endParaRPr lang="zh-CN" altLang="en-US" sz="2100" b="1" dirty="0">
              <a:solidFill>
                <a:srgbClr val="FF0000"/>
              </a:solidFill>
            </a:endParaRPr>
          </a:p>
          <a:p>
            <a:r>
              <a:rPr lang="zh-CN" altLang="en-US" sz="2100" dirty="0"/>
              <a:t>本届比赛就是用机器人完成垃圾分拣等</a:t>
            </a:r>
            <a:r>
              <a:rPr lang="zh-CN" altLang="en-US" sz="2100" dirty="0" smtClean="0"/>
              <a:t>任务，</a:t>
            </a:r>
            <a:r>
              <a:rPr lang="zh-CN" altLang="en-US" sz="2100" dirty="0"/>
              <a:t>通过用机器人模拟垃圾分类，加深青少年对生活垃圾分类的了解，培养青少年的创新科技探索能力，为改善生活环境作努力，为绿色发展、可持续发展作贡献</a:t>
            </a:r>
            <a:r>
              <a:rPr lang="zh-CN" altLang="en-US" sz="2100" dirty="0" smtClean="0"/>
              <a:t>。</a:t>
            </a:r>
            <a:endParaRPr lang="en-US" altLang="zh-CN" sz="2100" dirty="0" smtClean="0"/>
          </a:p>
          <a:p>
            <a:r>
              <a:rPr lang="zh-CN" altLang="en-US" sz="2100" dirty="0" smtClean="0"/>
              <a:t>参赛</a:t>
            </a:r>
            <a:r>
              <a:rPr lang="zh-CN" altLang="en-US" sz="2100" dirty="0"/>
              <a:t>队要在比赛场地上运行自己的机器人，机器人从待命区出发，在尽可能短的时间内展示自己的各种技能，完成规定的任务，获取尽可能高的得分</a:t>
            </a:r>
            <a:r>
              <a:rPr lang="zh-CN" altLang="en-US" sz="2100" dirty="0" smtClean="0"/>
              <a:t>。</a:t>
            </a:r>
            <a:endParaRPr lang="zh-CN" altLang="en-US" sz="2100" dirty="0"/>
          </a:p>
        </p:txBody>
      </p:sp>
      <p:sp>
        <p:nvSpPr>
          <p:cNvPr id="13" name="文本框 56"/>
          <p:cNvSpPr txBox="1"/>
          <p:nvPr/>
        </p:nvSpPr>
        <p:spPr>
          <a:xfrm>
            <a:off x="1402436" y="352085"/>
            <a:ext cx="5341264" cy="414020"/>
          </a:xfrm>
          <a:prstGeom prst="rect">
            <a:avLst/>
          </a:prstGeom>
          <a:noFill/>
        </p:spPr>
        <p:txBody>
          <a:bodyPr wrap="square" rtlCol="0">
            <a:spAutoFit/>
            <a:scene3d>
              <a:camera prst="orthographicFront"/>
              <a:lightRig rig="threePt" dir="t"/>
            </a:scene3d>
            <a:sp3d contourW="12700"/>
          </a:bodyPr>
          <a:lstStyle/>
          <a:p>
            <a:r>
              <a:rPr lang="en-US" altLang="zh-CN" sz="2100" b="1" dirty="0" smtClean="0">
                <a:solidFill>
                  <a:schemeClr val="tx1">
                    <a:lumMod val="75000"/>
                    <a:lumOff val="25000"/>
                  </a:schemeClr>
                </a:solidFill>
                <a:latin typeface="Century Gothic" panose="020B0502020202020204" pitchFamily="34" charset="0"/>
              </a:rPr>
              <a:t>2020</a:t>
            </a:r>
            <a:r>
              <a:rPr lang="zh-CN" altLang="en-US" sz="2100" b="1" dirty="0" smtClean="0">
                <a:solidFill>
                  <a:schemeClr val="tx1">
                    <a:lumMod val="75000"/>
                    <a:lumOff val="25000"/>
                  </a:schemeClr>
                </a:solidFill>
                <a:latin typeface="Century Gothic" panose="020B0502020202020204" pitchFamily="34" charset="0"/>
              </a:rPr>
              <a:t>年第二十届</a:t>
            </a:r>
            <a:r>
              <a:rPr lang="zh-CN" altLang="en-US" sz="2100" b="1" dirty="0">
                <a:solidFill>
                  <a:schemeClr val="tx1">
                    <a:lumMod val="75000"/>
                    <a:lumOff val="25000"/>
                  </a:schemeClr>
                </a:solidFill>
                <a:latin typeface="Century Gothic" panose="020B0502020202020204" pitchFamily="34" charset="0"/>
              </a:rPr>
              <a:t>综合技能</a:t>
            </a:r>
            <a:r>
              <a:rPr lang="zh-CN" altLang="en-US" sz="2100" b="1" dirty="0" smtClean="0">
                <a:solidFill>
                  <a:schemeClr val="tx1">
                    <a:lumMod val="75000"/>
                    <a:lumOff val="25000"/>
                  </a:schemeClr>
                </a:solidFill>
                <a:latin typeface="Century Gothic" panose="020B0502020202020204" pitchFamily="34" charset="0"/>
              </a:rPr>
              <a:t>竞赛</a:t>
            </a:r>
            <a:r>
              <a:rPr lang="en-US" altLang="zh-CN" sz="2100" b="1" dirty="0" smtClean="0">
                <a:solidFill>
                  <a:schemeClr val="tx1">
                    <a:lumMod val="75000"/>
                    <a:lumOff val="25000"/>
                  </a:schemeClr>
                </a:solidFill>
                <a:latin typeface="Century Gothic" panose="020B0502020202020204" pitchFamily="34" charset="0"/>
              </a:rPr>
              <a:t>——</a:t>
            </a:r>
            <a:r>
              <a:rPr lang="zh-CN" altLang="en-US" sz="2100" b="1" dirty="0" smtClean="0">
                <a:solidFill>
                  <a:schemeClr val="tx1">
                    <a:lumMod val="75000"/>
                    <a:lumOff val="25000"/>
                  </a:schemeClr>
                </a:solidFill>
                <a:latin typeface="Century Gothic" panose="020B0502020202020204" pitchFamily="34" charset="0"/>
              </a:rPr>
              <a:t>主题</a:t>
            </a:r>
            <a:endParaRPr lang="zh-CN" altLang="en-US" sz="2100" b="1" dirty="0">
              <a:solidFill>
                <a:schemeClr val="tx1">
                  <a:lumMod val="75000"/>
                  <a:lumOff val="25000"/>
                </a:schemeClr>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0" name="组合 49"/>
          <p:cNvGrpSpPr/>
          <p:nvPr/>
        </p:nvGrpSpPr>
        <p:grpSpPr>
          <a:xfrm>
            <a:off x="290344" y="224517"/>
            <a:ext cx="9094727" cy="4947558"/>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52" name="文本框 51"/>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2</a:t>
              </a:r>
              <a:endParaRPr lang="zh-CN" altLang="en-US" sz="2400" dirty="0">
                <a:solidFill>
                  <a:schemeClr val="accent1"/>
                </a:solidFill>
                <a:latin typeface="Agency FB" panose="020B0503020202020204" pitchFamily="34" charset="0"/>
              </a:endParaRP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24" name="Rectangle 3"/>
          <p:cNvSpPr txBox="1">
            <a:spLocks noChangeArrowheads="1"/>
          </p:cNvSpPr>
          <p:nvPr/>
        </p:nvSpPr>
        <p:spPr>
          <a:xfrm>
            <a:off x="532327" y="968069"/>
            <a:ext cx="8270079" cy="3490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zh-CN" altLang="en-US" sz="1800" dirty="0" smtClean="0">
              <a:latin typeface="华文楷体" panose="02010600040101010101" pitchFamily="2" charset="-122"/>
              <a:ea typeface="华文楷体" panose="02010600040101010101" pitchFamily="2" charset="-122"/>
            </a:endParaRPr>
          </a:p>
        </p:txBody>
      </p:sp>
      <p:sp>
        <p:nvSpPr>
          <p:cNvPr id="13" name="文本框 56"/>
          <p:cNvSpPr txBox="1"/>
          <p:nvPr/>
        </p:nvSpPr>
        <p:spPr>
          <a:xfrm>
            <a:off x="1402436" y="352085"/>
            <a:ext cx="3148579" cy="414020"/>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本届比赛场地与环境</a:t>
            </a:r>
            <a:endParaRPr lang="zh-CN" altLang="en-US" sz="2100" b="1" dirty="0">
              <a:solidFill>
                <a:schemeClr val="tx1">
                  <a:lumMod val="75000"/>
                  <a:lumOff val="25000"/>
                </a:schemeClr>
              </a:solidFill>
              <a:latin typeface="Century Gothic" panose="020B0502020202020204" pitchFamily="34" charset="0"/>
            </a:endParaRPr>
          </a:p>
        </p:txBody>
      </p:sp>
      <p:pic>
        <p:nvPicPr>
          <p:cNvPr id="14" name="图片 13"/>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85699" y="1430990"/>
            <a:ext cx="6044996" cy="3425168"/>
          </a:xfrm>
          <a:prstGeom prst="rect">
            <a:avLst/>
          </a:prstGeom>
          <a:noFill/>
          <a:ln>
            <a:noFill/>
          </a:ln>
        </p:spPr>
      </p:pic>
      <p:sp>
        <p:nvSpPr>
          <p:cNvPr id="2" name="矩形 1"/>
          <p:cNvSpPr/>
          <p:nvPr/>
        </p:nvSpPr>
        <p:spPr>
          <a:xfrm>
            <a:off x="290344" y="822761"/>
            <a:ext cx="6236323" cy="507831"/>
          </a:xfrm>
          <a:prstGeom prst="rect">
            <a:avLst/>
          </a:prstGeom>
        </p:spPr>
        <p:txBody>
          <a:bodyPr/>
          <a:lstStyle/>
          <a:p>
            <a:pPr marL="228600" indent="-228600" defTabSz="914400">
              <a:lnSpc>
                <a:spcPct val="15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下图比赛场地的示意图，待命区的位置只是示意</a:t>
            </a:r>
            <a:r>
              <a:rPr lang="zh-CN" altLang="en-US" sz="2100" dirty="0" smtClean="0">
                <a:latin typeface="华文楷体" panose="02010600040101010101" pitchFamily="2" charset="-122"/>
                <a:ea typeface="华文楷体" panose="02010600040101010101" pitchFamily="2" charset="-122"/>
              </a:rPr>
              <a:t>。 </a:t>
            </a:r>
            <a:endParaRPr lang="zh-CN" altLang="en-US" sz="2100" dirty="0">
              <a:latin typeface="华文楷体" panose="02010600040101010101" pitchFamily="2" charset="-122"/>
              <a:ea typeface="华文楷体" panose="02010600040101010101" pitchFamily="2" charset="-122"/>
            </a:endParaRPr>
          </a:p>
        </p:txBody>
      </p:sp>
      <p:sp>
        <p:nvSpPr>
          <p:cNvPr id="3" name="圆角矩形标注 2"/>
          <p:cNvSpPr/>
          <p:nvPr/>
        </p:nvSpPr>
        <p:spPr>
          <a:xfrm>
            <a:off x="7360103" y="2758751"/>
            <a:ext cx="1656565" cy="1617809"/>
          </a:xfrm>
          <a:prstGeom prst="wedgeRoundRectCallout">
            <a:avLst>
              <a:gd name="adj1" fmla="val -98076"/>
              <a:gd name="adj2" fmla="val 47277"/>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500" dirty="0">
                <a:solidFill>
                  <a:schemeClr val="tx1">
                    <a:lumMod val="95000"/>
                    <a:lumOff val="5000"/>
                  </a:schemeClr>
                </a:solidFill>
              </a:rPr>
              <a:t>机器人要完成的任务一般分布在场地周围的</a:t>
            </a:r>
            <a:r>
              <a:rPr lang="en-US" altLang="zh-CN" sz="1500" dirty="0">
                <a:solidFill>
                  <a:schemeClr val="tx1">
                    <a:lumMod val="95000"/>
                    <a:lumOff val="5000"/>
                  </a:schemeClr>
                </a:solidFill>
              </a:rPr>
              <a:t>16</a:t>
            </a:r>
            <a:r>
              <a:rPr lang="zh-CN" altLang="en-US" sz="1500" dirty="0">
                <a:solidFill>
                  <a:schemeClr val="tx1">
                    <a:lumMod val="95000"/>
                    <a:lumOff val="5000"/>
                  </a:schemeClr>
                </a:solidFill>
              </a:rPr>
              <a:t>块带黑色十字引导线的固定拼装块中。 </a:t>
            </a:r>
            <a:endParaRPr lang="zh-CN" altLang="en-US" sz="1500" dirty="0">
              <a:solidFill>
                <a:schemeClr val="tx1">
                  <a:lumMod val="95000"/>
                  <a:lumOff val="5000"/>
                </a:schemeClr>
              </a:solidFill>
            </a:endParaRPr>
          </a:p>
        </p:txBody>
      </p:sp>
      <p:sp>
        <p:nvSpPr>
          <p:cNvPr id="16" name="圆角矩形标注 15"/>
          <p:cNvSpPr/>
          <p:nvPr/>
        </p:nvSpPr>
        <p:spPr>
          <a:xfrm>
            <a:off x="85960" y="3404018"/>
            <a:ext cx="1656565" cy="1617809"/>
          </a:xfrm>
          <a:prstGeom prst="wedgeRoundRectCallout">
            <a:avLst>
              <a:gd name="adj1" fmla="val 126661"/>
              <a:gd name="adj2" fmla="val -29177"/>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500" dirty="0">
                <a:solidFill>
                  <a:schemeClr val="tx1">
                    <a:lumMod val="95000"/>
                    <a:lumOff val="5000"/>
                  </a:schemeClr>
                </a:solidFill>
              </a:rPr>
              <a:t>场地四周的</a:t>
            </a:r>
            <a:r>
              <a:rPr lang="en-US" altLang="zh-CN" sz="1500" dirty="0">
                <a:solidFill>
                  <a:schemeClr val="tx1">
                    <a:lumMod val="95000"/>
                    <a:lumOff val="5000"/>
                  </a:schemeClr>
                </a:solidFill>
              </a:rPr>
              <a:t>16</a:t>
            </a:r>
            <a:r>
              <a:rPr lang="zh-CN" altLang="en-US" sz="1500" dirty="0">
                <a:solidFill>
                  <a:schemeClr val="tx1">
                    <a:lumMod val="95000"/>
                    <a:lumOff val="5000"/>
                  </a:schemeClr>
                </a:solidFill>
              </a:rPr>
              <a:t>块拼装块是固定的，中央淡蓝色的</a:t>
            </a:r>
            <a:r>
              <a:rPr lang="en-US" altLang="zh-CN" sz="1500" dirty="0">
                <a:solidFill>
                  <a:schemeClr val="tx1">
                    <a:lumMod val="95000"/>
                    <a:lumOff val="5000"/>
                  </a:schemeClr>
                </a:solidFill>
              </a:rPr>
              <a:t>8</a:t>
            </a:r>
            <a:r>
              <a:rPr lang="zh-CN" altLang="en-US" sz="1500" dirty="0">
                <a:solidFill>
                  <a:schemeClr val="tx1">
                    <a:lumMod val="95000"/>
                    <a:lumOff val="5000"/>
                  </a:schemeClr>
                </a:solidFill>
              </a:rPr>
              <a:t>、</a:t>
            </a:r>
            <a:r>
              <a:rPr lang="en-US" altLang="zh-CN" sz="1500" dirty="0">
                <a:solidFill>
                  <a:schemeClr val="tx1">
                    <a:lumMod val="95000"/>
                    <a:lumOff val="5000"/>
                  </a:schemeClr>
                </a:solidFill>
              </a:rPr>
              <a:t>9</a:t>
            </a:r>
            <a:r>
              <a:rPr lang="zh-CN" altLang="en-US" sz="1500" dirty="0">
                <a:solidFill>
                  <a:schemeClr val="tx1">
                    <a:lumMod val="95000"/>
                    <a:lumOff val="5000"/>
                  </a:schemeClr>
                </a:solidFill>
              </a:rPr>
              <a:t>、</a:t>
            </a:r>
            <a:r>
              <a:rPr lang="en-US" altLang="zh-CN" sz="1500" dirty="0">
                <a:solidFill>
                  <a:schemeClr val="tx1">
                    <a:lumMod val="95000"/>
                    <a:lumOff val="5000"/>
                  </a:schemeClr>
                </a:solidFill>
              </a:rPr>
              <a:t>10</a:t>
            </a:r>
            <a:r>
              <a:rPr lang="zh-CN" altLang="en-US" sz="1500" dirty="0">
                <a:solidFill>
                  <a:schemeClr val="tx1">
                    <a:lumMod val="95000"/>
                    <a:lumOff val="5000"/>
                  </a:schemeClr>
                </a:solidFill>
              </a:rPr>
              <a:t>、</a:t>
            </a:r>
            <a:r>
              <a:rPr lang="en-US" altLang="zh-CN" sz="1500" dirty="0">
                <a:solidFill>
                  <a:schemeClr val="tx1">
                    <a:lumMod val="95000"/>
                    <a:lumOff val="5000"/>
                  </a:schemeClr>
                </a:solidFill>
              </a:rPr>
              <a:t>11</a:t>
            </a:r>
            <a:r>
              <a:rPr lang="zh-CN" altLang="en-US" sz="1500" dirty="0">
                <a:solidFill>
                  <a:schemeClr val="tx1">
                    <a:lumMod val="95000"/>
                    <a:lumOff val="5000"/>
                  </a:schemeClr>
                </a:solidFill>
              </a:rPr>
              <a:t>、</a:t>
            </a:r>
            <a:r>
              <a:rPr lang="en-US" altLang="zh-CN" sz="1500" dirty="0">
                <a:solidFill>
                  <a:schemeClr val="tx1">
                    <a:lumMod val="95000"/>
                    <a:lumOff val="5000"/>
                  </a:schemeClr>
                </a:solidFill>
              </a:rPr>
              <a:t>14</a:t>
            </a:r>
            <a:r>
              <a:rPr lang="zh-CN" altLang="en-US" sz="1500" dirty="0">
                <a:solidFill>
                  <a:schemeClr val="tx1">
                    <a:lumMod val="95000"/>
                    <a:lumOff val="5000"/>
                  </a:schemeClr>
                </a:solidFill>
              </a:rPr>
              <a:t>、</a:t>
            </a:r>
            <a:r>
              <a:rPr lang="en-US" altLang="zh-CN" sz="1500" dirty="0">
                <a:solidFill>
                  <a:schemeClr val="tx1">
                    <a:lumMod val="95000"/>
                    <a:lumOff val="5000"/>
                  </a:schemeClr>
                </a:solidFill>
              </a:rPr>
              <a:t>15</a:t>
            </a:r>
            <a:r>
              <a:rPr lang="zh-CN" altLang="en-US" sz="1500" dirty="0">
                <a:solidFill>
                  <a:schemeClr val="tx1">
                    <a:lumMod val="95000"/>
                    <a:lumOff val="5000"/>
                  </a:schemeClr>
                </a:solidFill>
              </a:rPr>
              <a:t>、</a:t>
            </a:r>
            <a:r>
              <a:rPr lang="en-US" altLang="zh-CN" sz="1500" dirty="0">
                <a:solidFill>
                  <a:schemeClr val="tx1">
                    <a:lumMod val="95000"/>
                    <a:lumOff val="5000"/>
                  </a:schemeClr>
                </a:solidFill>
              </a:rPr>
              <a:t>16</a:t>
            </a:r>
            <a:r>
              <a:rPr lang="zh-CN" altLang="en-US" sz="1500" dirty="0">
                <a:solidFill>
                  <a:schemeClr val="tx1">
                    <a:lumMod val="95000"/>
                    <a:lumOff val="5000"/>
                  </a:schemeClr>
                </a:solidFill>
              </a:rPr>
              <a:t>、</a:t>
            </a:r>
            <a:r>
              <a:rPr lang="en-US" altLang="zh-CN" sz="1500" dirty="0">
                <a:solidFill>
                  <a:schemeClr val="tx1">
                    <a:lumMod val="95000"/>
                    <a:lumOff val="5000"/>
                  </a:schemeClr>
                </a:solidFill>
              </a:rPr>
              <a:t>17</a:t>
            </a:r>
            <a:r>
              <a:rPr lang="zh-CN" altLang="en-US" sz="1500" dirty="0">
                <a:solidFill>
                  <a:schemeClr val="tx1">
                    <a:lumMod val="95000"/>
                    <a:lumOff val="5000"/>
                  </a:schemeClr>
                </a:solidFill>
              </a:rPr>
              <a:t>号拼装块可换。 </a:t>
            </a:r>
            <a:endParaRPr lang="zh-CN" altLang="en-US" sz="1500" dirty="0">
              <a:solidFill>
                <a:schemeClr val="tx1">
                  <a:lumMod val="95000"/>
                  <a:lumOff val="5000"/>
                </a:schemeClr>
              </a:solidFill>
            </a:endParaRPr>
          </a:p>
        </p:txBody>
      </p:sp>
      <p:sp>
        <p:nvSpPr>
          <p:cNvPr id="17" name="圆角矩形标注 16"/>
          <p:cNvSpPr/>
          <p:nvPr/>
        </p:nvSpPr>
        <p:spPr>
          <a:xfrm>
            <a:off x="75513" y="1418744"/>
            <a:ext cx="1656565" cy="1165254"/>
          </a:xfrm>
          <a:prstGeom prst="wedgeRoundRectCallout">
            <a:avLst>
              <a:gd name="adj1" fmla="val 178409"/>
              <a:gd name="adj2" fmla="val -9414"/>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500" dirty="0">
                <a:solidFill>
                  <a:schemeClr val="tx1">
                    <a:lumMod val="95000"/>
                    <a:lumOff val="5000"/>
                  </a:schemeClr>
                </a:solidFill>
              </a:rPr>
              <a:t>机器人要从待命区启动，完成任务后还要回到待命区</a:t>
            </a:r>
            <a:endParaRPr lang="zh-CN" altLang="en-US" sz="1500"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0" name="组合 49"/>
          <p:cNvGrpSpPr/>
          <p:nvPr/>
        </p:nvGrpSpPr>
        <p:grpSpPr>
          <a:xfrm>
            <a:off x="290344" y="224517"/>
            <a:ext cx="9094727" cy="4947558"/>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52" name="文本框 51"/>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a:solidFill>
                    <a:schemeClr val="accent1"/>
                  </a:solidFill>
                  <a:latin typeface="Agency FB" panose="020B0503020202020204" pitchFamily="34" charset="0"/>
                </a:rPr>
                <a:t>2</a:t>
              </a:r>
              <a:endParaRPr lang="zh-CN" altLang="en-US" sz="2400" dirty="0">
                <a:solidFill>
                  <a:schemeClr val="accent1"/>
                </a:solidFill>
                <a:latin typeface="Agency FB" panose="020B0503020202020204" pitchFamily="34" charset="0"/>
              </a:endParaRP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24" name="Rectangle 3"/>
          <p:cNvSpPr txBox="1">
            <a:spLocks noChangeArrowheads="1"/>
          </p:cNvSpPr>
          <p:nvPr/>
        </p:nvSpPr>
        <p:spPr>
          <a:xfrm>
            <a:off x="532327" y="882341"/>
            <a:ext cx="8270079" cy="3490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zh-CN" altLang="en-US" sz="1800" dirty="0" smtClean="0">
              <a:latin typeface="华文楷体" panose="02010600040101010101" pitchFamily="2" charset="-122"/>
              <a:ea typeface="华文楷体" panose="02010600040101010101" pitchFamily="2" charset="-122"/>
            </a:endParaRPr>
          </a:p>
        </p:txBody>
      </p:sp>
      <p:sp>
        <p:nvSpPr>
          <p:cNvPr id="12" name="Rectangle 3"/>
          <p:cNvSpPr txBox="1">
            <a:spLocks noChangeArrowheads="1"/>
          </p:cNvSpPr>
          <p:nvPr/>
        </p:nvSpPr>
        <p:spPr>
          <a:xfrm>
            <a:off x="125461" y="824120"/>
            <a:ext cx="8891207" cy="3996929"/>
          </a:xfrm>
          <a:prstGeom prst="rect">
            <a:avLst/>
          </a:prstGeom>
        </p:spPr>
        <p:txBody>
          <a:bodyPr/>
          <a:lstStyle>
            <a:defPPr>
              <a:defRPr lang="en-US"/>
            </a:defPPr>
            <a:lvl1pPr marL="228600" indent="-228600" defTabSz="914400">
              <a:lnSpc>
                <a:spcPct val="150000"/>
              </a:lnSpc>
              <a:spcBef>
                <a:spcPts val="1000"/>
              </a:spcBef>
              <a:buFont typeface="Arial" panose="020B0604020202020204" pitchFamily="34" charset="0"/>
              <a:buChar char="•"/>
              <a:defRPr sz="2800">
                <a:latin typeface="华文楷体" panose="02010600040101010101" pitchFamily="2" charset="-122"/>
                <a:ea typeface="华文楷体" panose="02010600040101010101" pitchFamily="2" charset="-122"/>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nSpc>
                <a:spcPct val="140000"/>
              </a:lnSpc>
            </a:pPr>
            <a:r>
              <a:rPr lang="zh-CN" altLang="zh-CN" sz="2100" dirty="0"/>
              <a:t>机器人比赛场内部是拼装块拼接而成。场地四周装有白色木质围栏，栏高</a:t>
            </a:r>
            <a:r>
              <a:rPr lang="en-US" altLang="zh-CN" sz="2100" dirty="0"/>
              <a:t>200mm</a:t>
            </a:r>
            <a:r>
              <a:rPr lang="zh-CN" altLang="zh-CN" sz="2100" dirty="0"/>
              <a:t>，厚</a:t>
            </a:r>
            <a:r>
              <a:rPr lang="en-US" altLang="zh-CN" sz="2100" dirty="0"/>
              <a:t>15</a:t>
            </a:r>
            <a:r>
              <a:rPr lang="zh-CN" altLang="zh-CN" sz="2100" dirty="0"/>
              <a:t>～</a:t>
            </a:r>
            <a:r>
              <a:rPr lang="en-US" altLang="zh-CN" sz="2100" dirty="0"/>
              <a:t>20mm</a:t>
            </a:r>
            <a:r>
              <a:rPr lang="zh-CN" altLang="zh-CN" sz="2100" dirty="0"/>
              <a:t>。为提高参赛队应变能力，正式比赛的场地会有变化，场地长度为</a:t>
            </a:r>
            <a:r>
              <a:rPr lang="en-US" altLang="zh-CN" sz="2100" dirty="0"/>
              <a:t>3000</a:t>
            </a:r>
            <a:r>
              <a:rPr lang="zh-CN" altLang="zh-CN" sz="2100" dirty="0"/>
              <a:t>～</a:t>
            </a:r>
            <a:r>
              <a:rPr lang="en-US" altLang="zh-CN" sz="2100" dirty="0"/>
              <a:t>6000mm</a:t>
            </a:r>
            <a:r>
              <a:rPr lang="zh-CN" altLang="zh-CN" sz="2100" dirty="0"/>
              <a:t>，宽度</a:t>
            </a:r>
            <a:r>
              <a:rPr lang="en-US" altLang="zh-CN" sz="2100" dirty="0"/>
              <a:t>2000</a:t>
            </a:r>
            <a:r>
              <a:rPr lang="zh-CN" altLang="zh-CN" sz="2100" dirty="0"/>
              <a:t>～</a:t>
            </a:r>
            <a:r>
              <a:rPr lang="en-US" altLang="zh-CN" sz="2100" dirty="0"/>
              <a:t>4000mm</a:t>
            </a:r>
            <a:r>
              <a:rPr lang="zh-CN" altLang="zh-CN" sz="2100" dirty="0"/>
              <a:t>；基础拼装块为用厚</a:t>
            </a:r>
            <a:r>
              <a:rPr lang="en-US" altLang="zh-CN" sz="2100" dirty="0"/>
              <a:t>15</a:t>
            </a:r>
            <a:r>
              <a:rPr lang="zh-CN" altLang="zh-CN" sz="2100" dirty="0"/>
              <a:t>～</a:t>
            </a:r>
            <a:r>
              <a:rPr lang="en-US" altLang="zh-CN" sz="2100" dirty="0"/>
              <a:t>20mm</a:t>
            </a:r>
            <a:r>
              <a:rPr lang="zh-CN" altLang="zh-CN" sz="2100" dirty="0"/>
              <a:t>、长</a:t>
            </a:r>
            <a:r>
              <a:rPr lang="en-US" altLang="zh-CN" sz="2100" dirty="0"/>
              <a:t>500mm</a:t>
            </a:r>
            <a:r>
              <a:rPr lang="zh-CN" altLang="zh-CN" sz="2100" dirty="0"/>
              <a:t>、宽</a:t>
            </a:r>
            <a:r>
              <a:rPr lang="en-US" altLang="zh-CN" sz="2100" dirty="0"/>
              <a:t>500mm</a:t>
            </a:r>
            <a:r>
              <a:rPr lang="zh-CN" altLang="zh-CN" sz="2100" dirty="0"/>
              <a:t>的木工板，有可能进行</a:t>
            </a:r>
            <a:r>
              <a:rPr lang="en-US" altLang="zh-CN" sz="2100" dirty="0"/>
              <a:t>100%-200%</a:t>
            </a:r>
            <a:r>
              <a:rPr lang="zh-CN" altLang="zh-CN" sz="2100" dirty="0"/>
              <a:t>的等比例放大，场地道具尺寸不变，淡蓝色的</a:t>
            </a:r>
            <a:r>
              <a:rPr lang="en-US" altLang="zh-CN" sz="2100" dirty="0"/>
              <a:t>8</a:t>
            </a:r>
            <a:r>
              <a:rPr lang="zh-CN" altLang="zh-CN" sz="2100" dirty="0"/>
              <a:t>块拼装块可换。第</a:t>
            </a:r>
            <a:r>
              <a:rPr lang="en-US" altLang="zh-CN" sz="2100" dirty="0"/>
              <a:t>4</a:t>
            </a:r>
            <a:r>
              <a:rPr lang="zh-CN" altLang="zh-CN" sz="2100" dirty="0"/>
              <a:t>节中所述的机器人要完成的任务一般分布在场地周围的固定拼装块上。</a:t>
            </a:r>
            <a:endParaRPr lang="zh-CN" altLang="en-US" sz="2100" dirty="0"/>
          </a:p>
        </p:txBody>
      </p:sp>
      <p:sp>
        <p:nvSpPr>
          <p:cNvPr id="13" name="文本框 56"/>
          <p:cNvSpPr txBox="1"/>
          <p:nvPr/>
        </p:nvSpPr>
        <p:spPr>
          <a:xfrm>
            <a:off x="1402436" y="352085"/>
            <a:ext cx="3148579" cy="414020"/>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本届比赛场地与环境</a:t>
            </a:r>
            <a:endParaRPr lang="zh-CN" altLang="en-US" sz="2100" b="1" dirty="0">
              <a:solidFill>
                <a:schemeClr val="tx1">
                  <a:lumMod val="75000"/>
                  <a:lumOff val="25000"/>
                </a:schemeClr>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1"/>
          <p:nvPr/>
        </p:nvSpPr>
        <p:spPr>
          <a:xfrm>
            <a:off x="2814161" y="461230"/>
            <a:ext cx="3515678" cy="598805"/>
          </a:xfrm>
          <a:prstGeom prst="rect">
            <a:avLst/>
          </a:prstGeom>
          <a:noFill/>
        </p:spPr>
        <p:txBody>
          <a:bodyPr wrap="square" rtlCol="0">
            <a:spAutoFit/>
            <a:scene3d>
              <a:camera prst="orthographicFront"/>
              <a:lightRig rig="threePt" dir="t"/>
            </a:scene3d>
            <a:sp3d contourW="12700"/>
          </a:bodyPr>
          <a:lstStyle/>
          <a:p>
            <a:pPr algn="ctr"/>
            <a:r>
              <a:rPr lang="zh-CN" altLang="en-US" sz="3300" dirty="0" smtClean="0">
                <a:solidFill>
                  <a:schemeClr val="tx1"/>
                </a:solidFill>
                <a:latin typeface="Agency FB" panose="020B0503020202020204" pitchFamily="34" charset="0"/>
              </a:rPr>
              <a:t>目录</a:t>
            </a:r>
            <a:endParaRPr lang="zh-CN" altLang="en-US" sz="3300" dirty="0" smtClean="0">
              <a:solidFill>
                <a:schemeClr val="tx1"/>
              </a:solidFill>
              <a:latin typeface="Agency FB" panose="020B0503020202020204" pitchFamily="34" charset="0"/>
            </a:endParaRPr>
          </a:p>
        </p:txBody>
      </p:sp>
      <p:sp>
        <p:nvSpPr>
          <p:cNvPr id="18" name="菱形 17"/>
          <p:cNvSpPr/>
          <p:nvPr/>
        </p:nvSpPr>
        <p:spPr>
          <a:xfrm>
            <a:off x="8904237" y="4691241"/>
            <a:ext cx="480834" cy="480834"/>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菱形 18"/>
          <p:cNvSpPr/>
          <p:nvPr/>
        </p:nvSpPr>
        <p:spPr>
          <a:xfrm>
            <a:off x="8679654" y="4763151"/>
            <a:ext cx="337014" cy="337014"/>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 name="矩形 2"/>
          <p:cNvSpPr/>
          <p:nvPr/>
        </p:nvSpPr>
        <p:spPr>
          <a:xfrm>
            <a:off x="2220101" y="1165601"/>
            <a:ext cx="5285174" cy="2811592"/>
          </a:xfrm>
          <a:prstGeom prst="rect">
            <a:avLst/>
          </a:prstGeom>
        </p:spPr>
        <p:txBody>
          <a:bodyPr/>
          <a:lstStyle/>
          <a:p>
            <a:pPr defTabSz="914400">
              <a:lnSpc>
                <a:spcPct val="150000"/>
              </a:lnSpc>
              <a:spcBef>
                <a:spcPts val="1000"/>
              </a:spcBef>
            </a:pPr>
            <a:r>
              <a:rPr lang="zh-CN" altLang="en-US" sz="1800" dirty="0">
                <a:latin typeface="华文楷体" panose="02010600040101010101" pitchFamily="2" charset="-122"/>
                <a:ea typeface="华文楷体" panose="02010600040101010101" pitchFamily="2" charset="-122"/>
              </a:rPr>
              <a:t>一、综合技能竞赛简介</a:t>
            </a:r>
            <a:endParaRPr lang="zh-CN" altLang="en-US" sz="1800" dirty="0">
              <a:latin typeface="华文楷体" panose="02010600040101010101" pitchFamily="2" charset="-122"/>
              <a:ea typeface="华文楷体" panose="02010600040101010101" pitchFamily="2" charset="-122"/>
            </a:endParaRPr>
          </a:p>
          <a:p>
            <a:pPr defTabSz="914400">
              <a:lnSpc>
                <a:spcPct val="150000"/>
              </a:lnSpc>
              <a:spcBef>
                <a:spcPts val="1000"/>
              </a:spcBef>
            </a:pPr>
            <a:r>
              <a:rPr lang="zh-CN" altLang="en-US" sz="1800" dirty="0">
                <a:latin typeface="华文楷体" panose="02010600040101010101" pitchFamily="2" charset="-122"/>
                <a:ea typeface="华文楷体" panose="02010600040101010101" pitchFamily="2" charset="-122"/>
              </a:rPr>
              <a:t>二、竞赛常见问题及</a:t>
            </a:r>
            <a:r>
              <a:rPr lang="zh-CN" altLang="en-US" sz="1800" dirty="0" smtClean="0">
                <a:latin typeface="华文楷体" panose="02010600040101010101" pitchFamily="2" charset="-122"/>
                <a:ea typeface="华文楷体" panose="02010600040101010101" pitchFamily="2" charset="-122"/>
              </a:rPr>
              <a:t>措施</a:t>
            </a:r>
            <a:endParaRPr lang="en-US" altLang="zh-CN" sz="1800" dirty="0" smtClean="0">
              <a:latin typeface="华文楷体" panose="02010600040101010101" pitchFamily="2" charset="-122"/>
              <a:ea typeface="华文楷体" panose="02010600040101010101" pitchFamily="2" charset="-122"/>
            </a:endParaRPr>
          </a:p>
          <a:p>
            <a:pPr defTabSz="914400">
              <a:lnSpc>
                <a:spcPct val="150000"/>
              </a:lnSpc>
              <a:spcBef>
                <a:spcPts val="1000"/>
              </a:spcBef>
            </a:pPr>
            <a:r>
              <a:rPr lang="zh-CN" altLang="en-US" sz="1800" dirty="0" smtClean="0">
                <a:latin typeface="华文楷体" panose="02010600040101010101" pitchFamily="2" charset="-122"/>
                <a:ea typeface="华文楷体" panose="02010600040101010101" pitchFamily="2" charset="-122"/>
              </a:rPr>
              <a:t>三、</a:t>
            </a:r>
            <a:r>
              <a:rPr lang="zh-CN" altLang="en-US" sz="1800" dirty="0">
                <a:latin typeface="华文楷体" panose="02010600040101010101" pitchFamily="2" charset="-122"/>
                <a:ea typeface="华文楷体" panose="02010600040101010101" pitchFamily="2" charset="-122"/>
              </a:rPr>
              <a:t>第二十届综合技能竞赛规则</a:t>
            </a:r>
            <a:r>
              <a:rPr lang="zh-CN" altLang="en-US" sz="1800" dirty="0" smtClean="0">
                <a:latin typeface="华文楷体" panose="02010600040101010101" pitchFamily="2" charset="-122"/>
                <a:ea typeface="华文楷体" panose="02010600040101010101" pitchFamily="2" charset="-122"/>
              </a:rPr>
              <a:t>变化</a:t>
            </a:r>
            <a:endParaRPr lang="en-US" altLang="zh-CN" sz="1800" dirty="0">
              <a:latin typeface="华文楷体" panose="02010600040101010101" pitchFamily="2" charset="-122"/>
              <a:ea typeface="华文楷体" panose="02010600040101010101" pitchFamily="2" charset="-122"/>
            </a:endParaRPr>
          </a:p>
          <a:p>
            <a:pPr defTabSz="914400">
              <a:lnSpc>
                <a:spcPct val="150000"/>
              </a:lnSpc>
              <a:spcBef>
                <a:spcPts val="1000"/>
              </a:spcBef>
            </a:pPr>
            <a:r>
              <a:rPr lang="zh-CN" altLang="en-US" sz="1800" dirty="0">
                <a:latin typeface="华文楷体" panose="02010600040101010101" pitchFamily="2" charset="-122"/>
                <a:ea typeface="华文楷体" panose="02010600040101010101" pitchFamily="2" charset="-122"/>
              </a:rPr>
              <a:t>四、未来发展方向</a:t>
            </a:r>
            <a:endParaRPr lang="zh-CN" altLang="en-US" sz="1800" dirty="0">
              <a:latin typeface="华文楷体" panose="02010600040101010101" pitchFamily="2" charset="-122"/>
              <a:ea typeface="华文楷体" panose="02010600040101010101" pitchFamily="2" charset="-122"/>
            </a:endParaRPr>
          </a:p>
          <a:p>
            <a:pPr defTabSz="914400">
              <a:lnSpc>
                <a:spcPct val="150000"/>
              </a:lnSpc>
              <a:spcBef>
                <a:spcPts val="1000"/>
              </a:spcBef>
            </a:pPr>
            <a:r>
              <a:rPr lang="zh-CN" altLang="en-US" sz="1800" dirty="0" smtClean="0">
                <a:latin typeface="华文楷体" panose="02010600040101010101" pitchFamily="2" charset="-122"/>
                <a:ea typeface="华文楷体" panose="02010600040101010101" pitchFamily="2" charset="-122"/>
              </a:rPr>
              <a:t>五、</a:t>
            </a:r>
            <a:r>
              <a:rPr lang="en-US" altLang="zh-CN" sz="1800" dirty="0" smtClean="0">
                <a:latin typeface="华文楷体" panose="02010600040101010101" pitchFamily="2" charset="-122"/>
                <a:ea typeface="华文楷体" panose="02010600040101010101" pitchFamily="2" charset="-122"/>
              </a:rPr>
              <a:t>2020</a:t>
            </a:r>
            <a:r>
              <a:rPr lang="zh-CN" altLang="en-US" sz="1800" dirty="0" smtClean="0">
                <a:latin typeface="华文楷体" panose="02010600040101010101" pitchFamily="2" charset="-122"/>
                <a:ea typeface="华文楷体" panose="02010600040101010101" pitchFamily="2" charset="-122"/>
              </a:rPr>
              <a:t>年第二十届</a:t>
            </a:r>
            <a:r>
              <a:rPr lang="zh-CN" altLang="en-US" sz="1800" dirty="0">
                <a:latin typeface="华文楷体" panose="02010600040101010101" pitchFamily="2" charset="-122"/>
                <a:ea typeface="华文楷体" panose="02010600040101010101" pitchFamily="2" charset="-122"/>
              </a:rPr>
              <a:t>综合技能竞赛</a:t>
            </a:r>
            <a:endParaRPr lang="zh-CN" altLang="en-US" sz="1800" dirty="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0" name="组合 29"/>
          <p:cNvGrpSpPr/>
          <p:nvPr/>
        </p:nvGrpSpPr>
        <p:grpSpPr>
          <a:xfrm>
            <a:off x="290344" y="224517"/>
            <a:ext cx="9094727" cy="4947558"/>
            <a:chOff x="387125" y="299356"/>
            <a:chExt cx="12126303" cy="6596744"/>
          </a:xfrm>
        </p:grpSpPr>
        <p:grpSp>
          <p:nvGrpSpPr>
            <p:cNvPr id="31" name="组合 30"/>
            <p:cNvGrpSpPr/>
            <p:nvPr/>
          </p:nvGrpSpPr>
          <p:grpSpPr>
            <a:xfrm>
              <a:off x="387125" y="299356"/>
              <a:ext cx="1316500" cy="883947"/>
              <a:chOff x="1276124" y="1279752"/>
              <a:chExt cx="6401933" cy="4298496"/>
            </a:xfrm>
          </p:grpSpPr>
          <p:sp>
            <p:nvSpPr>
              <p:cNvPr id="39" name="菱形 3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0" name="菱形 3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2" name="文本框 31"/>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2</a:t>
              </a:r>
              <a:endParaRPr lang="zh-CN" altLang="en-US" sz="2400" dirty="0">
                <a:solidFill>
                  <a:schemeClr val="accent1"/>
                </a:solidFill>
                <a:latin typeface="Agency FB" panose="020B0503020202020204" pitchFamily="34" charset="0"/>
              </a:endParaRPr>
            </a:p>
          </p:txBody>
        </p:sp>
        <p:grpSp>
          <p:nvGrpSpPr>
            <p:cNvPr id="34" name="组合 33"/>
            <p:cNvGrpSpPr/>
            <p:nvPr/>
          </p:nvGrpSpPr>
          <p:grpSpPr>
            <a:xfrm>
              <a:off x="11572872" y="6254988"/>
              <a:ext cx="940556" cy="641112"/>
              <a:chOff x="11395287" y="6034159"/>
              <a:chExt cx="1208633" cy="823841"/>
            </a:xfrm>
          </p:grpSpPr>
          <p:sp>
            <p:nvSpPr>
              <p:cNvPr id="35" name="菱形 3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 name="菱形 3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41" name="文本框 56"/>
          <p:cNvSpPr txBox="1"/>
          <p:nvPr/>
        </p:nvSpPr>
        <p:spPr>
          <a:xfrm>
            <a:off x="1402436" y="352085"/>
            <a:ext cx="3148579" cy="414020"/>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本届比赛场地与环境</a:t>
            </a:r>
            <a:endParaRPr lang="zh-CN" altLang="en-US" sz="2100" b="1" dirty="0">
              <a:solidFill>
                <a:schemeClr val="tx1">
                  <a:lumMod val="75000"/>
                  <a:lumOff val="25000"/>
                </a:schemeClr>
              </a:solidFill>
              <a:latin typeface="Century Gothic" panose="020B0502020202020204" pitchFamily="34" charset="0"/>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4227" y="1090742"/>
            <a:ext cx="2616366" cy="195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3339194" y="1016756"/>
            <a:ext cx="5565044" cy="2056590"/>
          </a:xfrm>
          <a:prstGeom prst="rect">
            <a:avLst/>
          </a:prstGeom>
        </p:spPr>
        <p:txBody>
          <a:bodyPr/>
          <a:lstStyle/>
          <a:p>
            <a:pPr marL="228600" indent="-228600" defTabSz="914400">
              <a:lnSpc>
                <a:spcPct val="15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机器人待命区：长</a:t>
            </a:r>
            <a:r>
              <a:rPr lang="en-US" altLang="zh-CN" sz="2100" dirty="0">
                <a:latin typeface="华文楷体" panose="02010600040101010101" pitchFamily="2" charset="-122"/>
                <a:ea typeface="华文楷体" panose="02010600040101010101" pitchFamily="2" charset="-122"/>
              </a:rPr>
              <a:t>500mm</a:t>
            </a:r>
            <a:r>
              <a:rPr lang="zh-CN" altLang="en-US" sz="2100" dirty="0">
                <a:latin typeface="华文楷体" panose="02010600040101010101" pitchFamily="2" charset="-122"/>
                <a:ea typeface="华文楷体" panose="02010600040101010101" pitchFamily="2" charset="-122"/>
              </a:rPr>
              <a:t>、宽</a:t>
            </a:r>
            <a:r>
              <a:rPr lang="en-US" altLang="zh-CN" sz="2100" dirty="0">
                <a:latin typeface="华文楷体" panose="02010600040101010101" pitchFamily="2" charset="-122"/>
                <a:ea typeface="华文楷体" panose="02010600040101010101" pitchFamily="2" charset="-122"/>
              </a:rPr>
              <a:t>500mm</a:t>
            </a:r>
            <a:r>
              <a:rPr lang="zh-CN" altLang="en-US" sz="2100" dirty="0">
                <a:latin typeface="华文楷体" panose="02010600040101010101" pitchFamily="2" charset="-122"/>
                <a:ea typeface="华文楷体" panose="02010600040101010101" pitchFamily="2" charset="-122"/>
              </a:rPr>
              <a:t>的锥台</a:t>
            </a:r>
            <a:r>
              <a:rPr lang="en-US" altLang="zh-CN" sz="2100" dirty="0">
                <a:latin typeface="华文楷体" panose="02010600040101010101" pitchFamily="2" charset="-122"/>
                <a:ea typeface="华文楷体" panose="02010600040101010101" pitchFamily="2" charset="-122"/>
              </a:rPr>
              <a:t>,</a:t>
            </a:r>
            <a:r>
              <a:rPr lang="zh-CN" altLang="en-US" sz="2100" dirty="0">
                <a:latin typeface="华文楷体" panose="02010600040101010101" pitchFamily="2" charset="-122"/>
                <a:ea typeface="华文楷体" panose="02010600040101010101" pitchFamily="2" charset="-122"/>
              </a:rPr>
              <a:t>机器人要从待命区启动，完成任务后还要回到待命区。锥台上虽画有黑色引导线，但机器人可以从任何一边上下。</a:t>
            </a:r>
            <a:endParaRPr lang="zh-CN" altLang="en-US" sz="2100" dirty="0">
              <a:latin typeface="华文楷体" panose="02010600040101010101" pitchFamily="2" charset="-122"/>
              <a:ea typeface="华文楷体" panose="02010600040101010101" pitchFamily="2" charset="-122"/>
            </a:endParaRPr>
          </a:p>
        </p:txBody>
      </p:sp>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4227" y="3563711"/>
            <a:ext cx="3676799" cy="99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4276161" y="3285824"/>
            <a:ext cx="4572000" cy="1477328"/>
          </a:xfrm>
          <a:prstGeom prst="rect">
            <a:avLst/>
          </a:prstGeom>
        </p:spPr>
        <p:txBody>
          <a:bodyPr/>
          <a:lstStyle/>
          <a:p>
            <a:pPr marL="228600" indent="-228600" defTabSz="914400">
              <a:lnSpc>
                <a:spcPct val="15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十字或丁字交叉处转弯</a:t>
            </a:r>
            <a:r>
              <a:rPr lang="zh-CN" altLang="en-US" sz="2100" dirty="0" smtClean="0">
                <a:latin typeface="华文楷体" panose="02010600040101010101" pitchFamily="2" charset="-122"/>
                <a:ea typeface="华文楷体" panose="02010600040101010101" pitchFamily="2" charset="-122"/>
              </a:rPr>
              <a:t>标志：</a:t>
            </a:r>
            <a:r>
              <a:rPr lang="zh-CN" altLang="en-US" sz="2100" dirty="0">
                <a:latin typeface="华文楷体" panose="02010600040101010101" pitchFamily="2" charset="-122"/>
                <a:ea typeface="华文楷体" panose="02010600040101010101" pitchFamily="2" charset="-122"/>
              </a:rPr>
              <a:t>机器人在遇到转弯标志时应按图示正确动作通过转弯标志。</a:t>
            </a:r>
            <a:endParaRPr lang="zh-CN" altLang="en-US" sz="2100" dirty="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0" name="组合 49"/>
          <p:cNvGrpSpPr/>
          <p:nvPr/>
        </p:nvGrpSpPr>
        <p:grpSpPr>
          <a:xfrm>
            <a:off x="290344" y="224517"/>
            <a:ext cx="9094727" cy="4947558"/>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52" name="文本框 51"/>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a:solidFill>
                    <a:schemeClr val="accent1"/>
                  </a:solidFill>
                  <a:latin typeface="Agency FB" panose="020B0503020202020204" pitchFamily="34" charset="0"/>
                </a:rPr>
                <a:t>2</a:t>
              </a:r>
              <a:endParaRPr lang="zh-CN" altLang="en-US" sz="2400" dirty="0">
                <a:solidFill>
                  <a:schemeClr val="accent1"/>
                </a:solidFill>
                <a:latin typeface="Agency FB" panose="020B0503020202020204" pitchFamily="34" charset="0"/>
              </a:endParaRP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24" name="Rectangle 3"/>
          <p:cNvSpPr txBox="1">
            <a:spLocks noChangeArrowheads="1"/>
          </p:cNvSpPr>
          <p:nvPr/>
        </p:nvSpPr>
        <p:spPr>
          <a:xfrm>
            <a:off x="532327" y="882341"/>
            <a:ext cx="8270079" cy="3490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zh-CN" altLang="en-US" sz="1800" dirty="0" smtClean="0">
              <a:latin typeface="华文楷体" panose="02010600040101010101" pitchFamily="2" charset="-122"/>
              <a:ea typeface="华文楷体" panose="02010600040101010101" pitchFamily="2" charset="-122"/>
            </a:endParaRPr>
          </a:p>
        </p:txBody>
      </p:sp>
      <p:sp>
        <p:nvSpPr>
          <p:cNvPr id="12" name="Rectangle 3"/>
          <p:cNvSpPr txBox="1">
            <a:spLocks noChangeArrowheads="1"/>
          </p:cNvSpPr>
          <p:nvPr/>
        </p:nvSpPr>
        <p:spPr>
          <a:xfrm>
            <a:off x="125461" y="786370"/>
            <a:ext cx="8891207" cy="3996929"/>
          </a:xfrm>
          <a:prstGeom prst="rect">
            <a:avLst/>
          </a:prstGeom>
        </p:spPr>
        <p:txBody>
          <a:bodyPr/>
          <a:lstStyle>
            <a:defPPr>
              <a:defRPr lang="en-US"/>
            </a:defPPr>
            <a:lvl1pPr marL="228600" indent="-228600" defTabSz="914400">
              <a:lnSpc>
                <a:spcPct val="150000"/>
              </a:lnSpc>
              <a:spcBef>
                <a:spcPts val="1000"/>
              </a:spcBef>
              <a:buFont typeface="Arial" panose="020B0604020202020204" pitchFamily="34" charset="0"/>
              <a:buChar char="•"/>
              <a:defRPr sz="2800">
                <a:latin typeface="华文楷体" panose="02010600040101010101" pitchFamily="2" charset="-122"/>
                <a:ea typeface="华文楷体" panose="02010600040101010101" pitchFamily="2" charset="-122"/>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nSpc>
                <a:spcPct val="140000"/>
              </a:lnSpc>
            </a:pPr>
            <a:r>
              <a:rPr lang="zh-CN" altLang="en-US" sz="2100" dirty="0" smtClean="0"/>
              <a:t>往</a:t>
            </a:r>
            <a:r>
              <a:rPr lang="zh-CN" altLang="en-US" sz="2100" dirty="0"/>
              <a:t>届机器人竞赛中所用的部分可换拼装块的图形可能沿用，但也会有一些新的图形。有些可换拼装块上可能有</a:t>
            </a:r>
            <a:r>
              <a:rPr lang="en-US" altLang="zh-CN" sz="2100" dirty="0"/>
              <a:t>6mm</a:t>
            </a:r>
            <a:r>
              <a:rPr lang="zh-CN" altLang="en-US" sz="2100" dirty="0"/>
              <a:t>高的突起、坡度约</a:t>
            </a:r>
            <a:r>
              <a:rPr lang="en-US" altLang="zh-CN" sz="2100" dirty="0"/>
              <a:t>12°</a:t>
            </a:r>
            <a:r>
              <a:rPr lang="zh-CN" altLang="en-US" sz="2100" dirty="0"/>
              <a:t>的坡道、宽</a:t>
            </a:r>
            <a:r>
              <a:rPr lang="en-US" altLang="zh-CN" sz="2100" dirty="0"/>
              <a:t>320mm</a:t>
            </a:r>
            <a:r>
              <a:rPr lang="zh-CN" altLang="en-US" sz="2100" dirty="0"/>
              <a:t>高</a:t>
            </a:r>
            <a:r>
              <a:rPr lang="en-US" altLang="zh-CN" sz="2100" dirty="0"/>
              <a:t>320mm</a:t>
            </a:r>
            <a:r>
              <a:rPr lang="zh-CN" altLang="en-US" sz="2100" dirty="0"/>
              <a:t>的</a:t>
            </a:r>
            <a:r>
              <a:rPr lang="zh-CN" altLang="en-US" sz="2100" dirty="0" smtClean="0"/>
              <a:t>涵洞</a:t>
            </a:r>
            <a:r>
              <a:rPr lang="en-US" altLang="zh-CN" sz="2100" dirty="0" smtClean="0"/>
              <a:t>,</a:t>
            </a:r>
            <a:r>
              <a:rPr lang="zh-CN" altLang="zh-CN" sz="2100" dirty="0" smtClean="0"/>
              <a:t>也</a:t>
            </a:r>
            <a:r>
              <a:rPr lang="zh-CN" altLang="zh-CN" sz="2100" dirty="0"/>
              <a:t>可能会出现没有引导线的</a:t>
            </a:r>
            <a:r>
              <a:rPr lang="zh-CN" altLang="zh-CN" sz="2100" dirty="0">
                <a:solidFill>
                  <a:srgbClr val="FF0000"/>
                </a:solidFill>
              </a:rPr>
              <a:t>空白或者有彩色图案</a:t>
            </a:r>
            <a:r>
              <a:rPr lang="zh-CN" altLang="zh-CN" sz="2100" dirty="0"/>
              <a:t>的拼装块</a:t>
            </a:r>
            <a:r>
              <a:rPr lang="zh-CN" altLang="en-US" sz="2100" dirty="0" smtClean="0"/>
              <a:t>，</a:t>
            </a:r>
            <a:r>
              <a:rPr lang="zh-CN" altLang="en-US" sz="2100" dirty="0"/>
              <a:t>等等。</a:t>
            </a:r>
            <a:endParaRPr lang="zh-CN" altLang="en-US" sz="2100" dirty="0"/>
          </a:p>
          <a:p>
            <a:pPr>
              <a:lnSpc>
                <a:spcPct val="140000"/>
              </a:lnSpc>
            </a:pPr>
            <a:r>
              <a:rPr lang="zh-CN" altLang="en-US" sz="2100" dirty="0" smtClean="0"/>
              <a:t>机器人</a:t>
            </a:r>
            <a:r>
              <a:rPr lang="zh-CN" altLang="en-US" sz="2100" dirty="0"/>
              <a:t>比赛场地环境为冷光源、低照度、无磁场干扰。但由于一般赛场环境的不确定因素较多，例如，场地表面可能有纹路和不平整，边框上有裂缝，光照条件有变化等等。参赛队在设计机器人时应考虑各种应对措施</a:t>
            </a:r>
            <a:r>
              <a:rPr lang="zh-CN" altLang="en-US" sz="2100" dirty="0" smtClean="0"/>
              <a:t>。</a:t>
            </a:r>
            <a:endParaRPr lang="zh-CN" altLang="en-US" sz="2100" dirty="0"/>
          </a:p>
        </p:txBody>
      </p:sp>
      <p:sp>
        <p:nvSpPr>
          <p:cNvPr id="13" name="文本框 56"/>
          <p:cNvSpPr txBox="1"/>
          <p:nvPr/>
        </p:nvSpPr>
        <p:spPr>
          <a:xfrm>
            <a:off x="1402436" y="352085"/>
            <a:ext cx="3148579" cy="414020"/>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本届比赛场地与环境</a:t>
            </a:r>
            <a:endParaRPr lang="zh-CN" altLang="en-US" sz="2100" b="1" dirty="0">
              <a:solidFill>
                <a:schemeClr val="tx1">
                  <a:lumMod val="75000"/>
                  <a:lumOff val="25000"/>
                </a:schemeClr>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 name="文本框 34"/>
          <p:cNvSpPr txBox="1"/>
          <p:nvPr/>
        </p:nvSpPr>
        <p:spPr>
          <a:xfrm>
            <a:off x="492040" y="1662749"/>
            <a:ext cx="1600336" cy="460375"/>
          </a:xfrm>
          <a:prstGeom prst="rect">
            <a:avLst/>
          </a:prstGeom>
          <a:noFill/>
        </p:spPr>
        <p:txBody>
          <a:bodyPr wrap="square" rtlCol="0">
            <a:spAutoFit/>
            <a:scene3d>
              <a:camera prst="orthographicFront"/>
              <a:lightRig rig="threePt" dir="t"/>
            </a:scene3d>
            <a:sp3d contourW="12700"/>
          </a:bodyPr>
          <a:lstStyle/>
          <a:p>
            <a:r>
              <a:rPr lang="zh-CN" altLang="en-US" sz="2400" b="1" dirty="0" smtClean="0">
                <a:solidFill>
                  <a:schemeClr val="tx1">
                    <a:lumMod val="75000"/>
                    <a:lumOff val="25000"/>
                  </a:schemeClr>
                </a:solidFill>
                <a:latin typeface="Century Gothic" panose="020B0502020202020204" pitchFamily="34" charset="0"/>
              </a:rPr>
              <a:t>开始行动</a:t>
            </a:r>
            <a:endParaRPr lang="zh-CN" altLang="en-US" sz="2400" b="1" dirty="0">
              <a:solidFill>
                <a:schemeClr val="tx1">
                  <a:lumMod val="75000"/>
                  <a:lumOff val="25000"/>
                </a:schemeClr>
              </a:solidFill>
              <a:latin typeface="Century Gothic" panose="020B0502020202020204" pitchFamily="34" charset="0"/>
            </a:endParaRPr>
          </a:p>
        </p:txBody>
      </p:sp>
      <p:sp>
        <p:nvSpPr>
          <p:cNvPr id="38" name="文本框 37"/>
          <p:cNvSpPr txBox="1"/>
          <p:nvPr/>
        </p:nvSpPr>
        <p:spPr>
          <a:xfrm>
            <a:off x="3906586" y="1662747"/>
            <a:ext cx="2190275" cy="460375"/>
          </a:xfrm>
          <a:prstGeom prst="rect">
            <a:avLst/>
          </a:prstGeom>
          <a:noFill/>
        </p:spPr>
        <p:txBody>
          <a:bodyPr wrap="square" rtlCol="0">
            <a:spAutoFit/>
            <a:scene3d>
              <a:camera prst="orthographicFront"/>
              <a:lightRig rig="threePt" dir="t"/>
            </a:scene3d>
            <a:sp3d contourW="12700"/>
          </a:bodyPr>
          <a:lstStyle>
            <a:defPPr>
              <a:defRPr lang="en-US"/>
            </a:defPPr>
            <a:lvl1pPr>
              <a:defRPr sz="3200" b="1">
                <a:solidFill>
                  <a:schemeClr val="tx1">
                    <a:lumMod val="75000"/>
                    <a:lumOff val="25000"/>
                  </a:schemeClr>
                </a:solidFill>
                <a:latin typeface="Century Gothic" panose="020B0502020202020204" pitchFamily="34" charset="0"/>
              </a:defRPr>
            </a:lvl1pPr>
          </a:lstStyle>
          <a:p>
            <a:r>
              <a:rPr lang="zh-CN" altLang="en-US" sz="2400" dirty="0" smtClean="0"/>
              <a:t>垃圾分拣（</a:t>
            </a:r>
            <a:r>
              <a:rPr lang="en-US" altLang="zh-CN" sz="2400" dirty="0" smtClean="0"/>
              <a:t>1</a:t>
            </a:r>
            <a:r>
              <a:rPr lang="zh-CN" altLang="en-US" sz="2400" dirty="0" smtClean="0"/>
              <a:t>）</a:t>
            </a:r>
            <a:endParaRPr lang="zh-CN" altLang="en-US" sz="2400" dirty="0"/>
          </a:p>
        </p:txBody>
      </p:sp>
      <p:sp>
        <p:nvSpPr>
          <p:cNvPr id="41" name="文本框 40"/>
          <p:cNvSpPr txBox="1"/>
          <p:nvPr/>
        </p:nvSpPr>
        <p:spPr>
          <a:xfrm>
            <a:off x="6261732" y="1662747"/>
            <a:ext cx="1600336" cy="460375"/>
          </a:xfrm>
          <a:prstGeom prst="rect">
            <a:avLst/>
          </a:prstGeom>
          <a:noFill/>
        </p:spPr>
        <p:txBody>
          <a:bodyPr wrap="square" rtlCol="0">
            <a:spAutoFit/>
            <a:scene3d>
              <a:camera prst="orthographicFront"/>
              <a:lightRig rig="threePt" dir="t"/>
            </a:scene3d>
            <a:sp3d contourW="12700"/>
          </a:bodyPr>
          <a:lstStyle>
            <a:defPPr>
              <a:defRPr lang="en-US"/>
            </a:defPPr>
            <a:lvl1pPr>
              <a:defRPr sz="3200" b="1">
                <a:solidFill>
                  <a:schemeClr val="tx1">
                    <a:lumMod val="75000"/>
                    <a:lumOff val="25000"/>
                  </a:schemeClr>
                </a:solidFill>
                <a:latin typeface="Century Gothic" panose="020B0502020202020204" pitchFamily="34" charset="0"/>
              </a:defRPr>
            </a:lvl1pPr>
          </a:lstStyle>
          <a:p>
            <a:r>
              <a:rPr lang="zh-CN" altLang="en-US" sz="2400" dirty="0"/>
              <a:t>神秘任务</a:t>
            </a:r>
            <a:endParaRPr lang="zh-CN" altLang="en-US" sz="2400" dirty="0"/>
          </a:p>
        </p:txBody>
      </p:sp>
      <p:sp>
        <p:nvSpPr>
          <p:cNvPr id="44" name="文本框 43"/>
          <p:cNvSpPr txBox="1"/>
          <p:nvPr/>
        </p:nvSpPr>
        <p:spPr>
          <a:xfrm>
            <a:off x="4961421" y="3581148"/>
            <a:ext cx="1945604" cy="460375"/>
          </a:xfrm>
          <a:prstGeom prst="rect">
            <a:avLst/>
          </a:prstGeom>
          <a:noFill/>
        </p:spPr>
        <p:txBody>
          <a:bodyPr wrap="square" rtlCol="0">
            <a:spAutoFit/>
            <a:scene3d>
              <a:camera prst="orthographicFront"/>
              <a:lightRig rig="threePt" dir="t"/>
            </a:scene3d>
            <a:sp3d contourW="12700"/>
          </a:bodyPr>
          <a:lstStyle>
            <a:defPPr>
              <a:defRPr lang="en-US"/>
            </a:defPPr>
            <a:lvl1pPr>
              <a:defRPr sz="3200" b="1">
                <a:solidFill>
                  <a:schemeClr val="tx1">
                    <a:lumMod val="75000"/>
                    <a:lumOff val="25000"/>
                  </a:schemeClr>
                </a:solidFill>
                <a:latin typeface="Century Gothic" panose="020B0502020202020204" pitchFamily="34" charset="0"/>
              </a:defRPr>
            </a:lvl1pPr>
          </a:lstStyle>
          <a:p>
            <a:r>
              <a:rPr lang="zh-CN" altLang="en-US" sz="2400" dirty="0" smtClean="0"/>
              <a:t>垃圾分拣（</a:t>
            </a:r>
            <a:r>
              <a:rPr lang="en-US" altLang="zh-CN" sz="2400" dirty="0" smtClean="0"/>
              <a:t>2</a:t>
            </a:r>
            <a:r>
              <a:rPr lang="zh-CN" altLang="en-US" sz="2400" dirty="0" smtClean="0"/>
              <a:t>）</a:t>
            </a:r>
            <a:endParaRPr lang="zh-CN" altLang="en-US" sz="2400" dirty="0"/>
          </a:p>
        </p:txBody>
      </p:sp>
      <p:sp>
        <p:nvSpPr>
          <p:cNvPr id="47" name="文本框 46"/>
          <p:cNvSpPr txBox="1"/>
          <p:nvPr/>
        </p:nvSpPr>
        <p:spPr>
          <a:xfrm>
            <a:off x="3258125" y="3581149"/>
            <a:ext cx="1600336" cy="460375"/>
          </a:xfrm>
          <a:prstGeom prst="rect">
            <a:avLst/>
          </a:prstGeom>
          <a:noFill/>
        </p:spPr>
        <p:txBody>
          <a:bodyPr wrap="square" rtlCol="0">
            <a:spAutoFit/>
            <a:scene3d>
              <a:camera prst="orthographicFront"/>
              <a:lightRig rig="threePt" dir="t"/>
            </a:scene3d>
            <a:sp3d contourW="12700"/>
          </a:bodyPr>
          <a:lstStyle>
            <a:defPPr>
              <a:defRPr lang="en-US"/>
            </a:defPPr>
            <a:lvl1pPr>
              <a:defRPr sz="3200" b="1">
                <a:solidFill>
                  <a:schemeClr val="tx1">
                    <a:lumMod val="75000"/>
                    <a:lumOff val="25000"/>
                  </a:schemeClr>
                </a:solidFill>
                <a:latin typeface="Century Gothic" panose="020B0502020202020204" pitchFamily="34" charset="0"/>
              </a:defRPr>
            </a:lvl1pPr>
          </a:lstStyle>
          <a:p>
            <a:r>
              <a:rPr lang="zh-CN" altLang="en-US" sz="2400" dirty="0" smtClean="0"/>
              <a:t>竖立标志</a:t>
            </a:r>
            <a:endParaRPr lang="zh-CN" altLang="en-US" sz="2400" dirty="0"/>
          </a:p>
        </p:txBody>
      </p:sp>
      <p:sp>
        <p:nvSpPr>
          <p:cNvPr id="50" name="文本框 49"/>
          <p:cNvSpPr txBox="1"/>
          <p:nvPr/>
        </p:nvSpPr>
        <p:spPr>
          <a:xfrm>
            <a:off x="1376390" y="3581149"/>
            <a:ext cx="1600336" cy="460375"/>
          </a:xfrm>
          <a:prstGeom prst="rect">
            <a:avLst/>
          </a:prstGeom>
          <a:noFill/>
        </p:spPr>
        <p:txBody>
          <a:bodyPr wrap="square" rtlCol="0">
            <a:spAutoFit/>
            <a:scene3d>
              <a:camera prst="orthographicFront"/>
              <a:lightRig rig="threePt" dir="t"/>
            </a:scene3d>
            <a:sp3d contourW="12700"/>
          </a:bodyPr>
          <a:lstStyle>
            <a:defPPr>
              <a:defRPr lang="en-US"/>
            </a:defPPr>
            <a:lvl1pPr>
              <a:defRPr sz="3200" b="1">
                <a:solidFill>
                  <a:schemeClr val="tx1">
                    <a:lumMod val="75000"/>
                    <a:lumOff val="25000"/>
                  </a:schemeClr>
                </a:solidFill>
                <a:latin typeface="Century Gothic" panose="020B0502020202020204" pitchFamily="34" charset="0"/>
              </a:defRPr>
            </a:lvl1pPr>
          </a:lstStyle>
          <a:p>
            <a:r>
              <a:rPr lang="zh-CN" altLang="en-US" sz="2400" dirty="0" smtClean="0"/>
              <a:t>全城动员</a:t>
            </a:r>
            <a:endParaRPr lang="zh-CN" altLang="en-US" sz="2400" dirty="0"/>
          </a:p>
        </p:txBody>
      </p:sp>
      <p:grpSp>
        <p:nvGrpSpPr>
          <p:cNvPr id="59" name="组合 58"/>
          <p:cNvGrpSpPr/>
          <p:nvPr/>
        </p:nvGrpSpPr>
        <p:grpSpPr>
          <a:xfrm>
            <a:off x="290344" y="224517"/>
            <a:ext cx="9094727" cy="4947558"/>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1" name="文本框 60"/>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3</a:t>
              </a:r>
              <a:endParaRPr lang="zh-CN" altLang="en-US" sz="2400" dirty="0">
                <a:solidFill>
                  <a:schemeClr val="accent1"/>
                </a:solidFill>
                <a:latin typeface="Agency FB" panose="020B0503020202020204" pitchFamily="34" charset="0"/>
              </a:endParaRPr>
            </a:p>
          </p:txBody>
        </p:sp>
        <p:sp>
          <p:nvSpPr>
            <p:cNvPr id="66" name="文本框 65"/>
            <p:cNvSpPr txBox="1"/>
            <p:nvPr/>
          </p:nvSpPr>
          <p:spPr>
            <a:xfrm>
              <a:off x="1796926" y="459176"/>
              <a:ext cx="5534234" cy="552027"/>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本届机器人综合技能比赛任务</a:t>
              </a:r>
              <a:endParaRPr lang="zh-CN" altLang="en-US" sz="2100" b="1" dirty="0">
                <a:solidFill>
                  <a:schemeClr val="tx1">
                    <a:lumMod val="75000"/>
                    <a:lumOff val="25000"/>
                  </a:schemeClr>
                </a:solidFill>
                <a:latin typeface="Century Gothic" panose="020B0502020202020204" pitchFamily="34" charset="0"/>
              </a:endParaRP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grpSp>
        <p:nvGrpSpPr>
          <p:cNvPr id="2" name="组合 1"/>
          <p:cNvGrpSpPr/>
          <p:nvPr/>
        </p:nvGrpSpPr>
        <p:grpSpPr>
          <a:xfrm>
            <a:off x="698110" y="2297998"/>
            <a:ext cx="7643984" cy="1152180"/>
            <a:chOff x="819502" y="3064026"/>
            <a:chExt cx="10191979" cy="1536240"/>
          </a:xfrm>
        </p:grpSpPr>
        <p:grpSp>
          <p:nvGrpSpPr>
            <p:cNvPr id="52" name="组合 51"/>
            <p:cNvGrpSpPr/>
            <p:nvPr/>
          </p:nvGrpSpPr>
          <p:grpSpPr>
            <a:xfrm>
              <a:off x="819502" y="3064026"/>
              <a:ext cx="7680417" cy="1536240"/>
              <a:chOff x="819502" y="3064026"/>
              <a:chExt cx="10552996" cy="1536240"/>
            </a:xfrm>
          </p:grpSpPr>
          <p:sp>
            <p:nvSpPr>
              <p:cNvPr id="4" name="íśľiḓê"/>
              <p:cNvSpPr/>
              <p:nvPr/>
            </p:nvSpPr>
            <p:spPr>
              <a:xfrm>
                <a:off x="2578335" y="3654195"/>
                <a:ext cx="1758833" cy="355904"/>
              </a:xfrm>
              <a:prstGeom prst="chevron">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lnSpcReduction="20000"/>
              </a:bodyPr>
              <a:lstStyle/>
              <a:p>
                <a:pPr algn="ctr"/>
                <a:r>
                  <a:rPr lang="en-US" sz="1200" b="1" dirty="0" smtClean="0">
                    <a:solidFill>
                      <a:schemeClr val="bg1"/>
                    </a:solidFill>
                    <a:latin typeface="Agency FB" panose="020B0503020202020204" pitchFamily="34" charset="0"/>
                  </a:rPr>
                  <a:t>2</a:t>
                </a:r>
                <a:endParaRPr lang="en-US" sz="1200" b="1" dirty="0">
                  <a:solidFill>
                    <a:schemeClr val="bg1"/>
                  </a:solidFill>
                  <a:latin typeface="Agency FB" panose="020B0503020202020204" pitchFamily="34" charset="0"/>
                </a:endParaRPr>
              </a:p>
            </p:txBody>
          </p:sp>
          <p:sp>
            <p:nvSpPr>
              <p:cNvPr id="5" name="ïš1íďe"/>
              <p:cNvSpPr/>
              <p:nvPr/>
            </p:nvSpPr>
            <p:spPr>
              <a:xfrm>
                <a:off x="4337168" y="3654195"/>
                <a:ext cx="1758833" cy="355904"/>
              </a:xfrm>
              <a:prstGeom prst="chevron">
                <a:avLst/>
              </a:prstGeom>
              <a:solidFill>
                <a:srgbClr val="8E9EA9"/>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lnSpcReduction="20000"/>
              </a:bodyPr>
              <a:lstStyle/>
              <a:p>
                <a:pPr algn="ctr"/>
                <a:r>
                  <a:rPr lang="en-US" sz="1200" b="1" dirty="0" smtClean="0">
                    <a:solidFill>
                      <a:schemeClr val="bg1"/>
                    </a:solidFill>
                    <a:latin typeface="Agency FB" panose="020B0503020202020204" pitchFamily="34" charset="0"/>
                  </a:rPr>
                  <a:t>3</a:t>
                </a:r>
                <a:endParaRPr lang="en-US" sz="1200" b="1" dirty="0">
                  <a:solidFill>
                    <a:schemeClr val="bg1"/>
                  </a:solidFill>
                  <a:latin typeface="Agency FB" panose="020B0503020202020204" pitchFamily="34" charset="0"/>
                </a:endParaRPr>
              </a:p>
            </p:txBody>
          </p:sp>
          <p:sp>
            <p:nvSpPr>
              <p:cNvPr id="6" name="isļiḍe"/>
              <p:cNvSpPr/>
              <p:nvPr/>
            </p:nvSpPr>
            <p:spPr>
              <a:xfrm>
                <a:off x="6096001" y="3654195"/>
                <a:ext cx="1758833" cy="355904"/>
              </a:xfrm>
              <a:prstGeom prst="chevron">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lnSpcReduction="20000"/>
              </a:bodyPr>
              <a:lstStyle/>
              <a:p>
                <a:pPr algn="ctr"/>
                <a:r>
                  <a:rPr lang="en-US" sz="1200" b="1" dirty="0" smtClean="0">
                    <a:solidFill>
                      <a:schemeClr val="bg1"/>
                    </a:solidFill>
                    <a:latin typeface="Agency FB" panose="020B0503020202020204" pitchFamily="34" charset="0"/>
                  </a:rPr>
                  <a:t>4</a:t>
                </a:r>
                <a:endParaRPr lang="en-US" sz="1200" b="1" dirty="0">
                  <a:solidFill>
                    <a:schemeClr val="bg1"/>
                  </a:solidFill>
                  <a:latin typeface="Agency FB" panose="020B0503020202020204" pitchFamily="34" charset="0"/>
                </a:endParaRPr>
              </a:p>
            </p:txBody>
          </p:sp>
          <p:sp>
            <p:nvSpPr>
              <p:cNvPr id="7" name="işḷïḋê"/>
              <p:cNvSpPr/>
              <p:nvPr/>
            </p:nvSpPr>
            <p:spPr>
              <a:xfrm>
                <a:off x="7854834" y="3654195"/>
                <a:ext cx="1758833" cy="355904"/>
              </a:xfrm>
              <a:prstGeom prst="chevron">
                <a:avLst/>
              </a:prstGeom>
              <a:solidFill>
                <a:srgbClr val="8E9EA9"/>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lnSpcReduction="20000"/>
              </a:bodyPr>
              <a:lstStyle/>
              <a:p>
                <a:pPr algn="ctr"/>
                <a:r>
                  <a:rPr lang="en-US" sz="1200" b="1" dirty="0" smtClean="0">
                    <a:solidFill>
                      <a:schemeClr val="bg1"/>
                    </a:solidFill>
                    <a:latin typeface="Agency FB" panose="020B0503020202020204" pitchFamily="34" charset="0"/>
                  </a:rPr>
                  <a:t>5</a:t>
                </a:r>
                <a:endParaRPr lang="en-US" sz="1200" b="1" dirty="0">
                  <a:solidFill>
                    <a:schemeClr val="bg1"/>
                  </a:solidFill>
                  <a:latin typeface="Agency FB" panose="020B0503020202020204" pitchFamily="34" charset="0"/>
                </a:endParaRPr>
              </a:p>
            </p:txBody>
          </p:sp>
          <p:sp>
            <p:nvSpPr>
              <p:cNvPr id="8" name="îṣ1íďé"/>
              <p:cNvSpPr/>
              <p:nvPr/>
            </p:nvSpPr>
            <p:spPr>
              <a:xfrm>
                <a:off x="9613665" y="3654195"/>
                <a:ext cx="1758833" cy="355904"/>
              </a:xfrm>
              <a:prstGeom prst="chevron">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lnSpcReduction="20000"/>
              </a:bodyPr>
              <a:lstStyle/>
              <a:p>
                <a:pPr algn="ctr"/>
                <a:r>
                  <a:rPr lang="en-US" sz="1200" b="1" dirty="0" smtClean="0">
                    <a:solidFill>
                      <a:schemeClr val="bg1"/>
                    </a:solidFill>
                    <a:latin typeface="Agency FB" panose="020B0503020202020204" pitchFamily="34" charset="0"/>
                  </a:rPr>
                  <a:t>6</a:t>
                </a:r>
                <a:endParaRPr lang="en-US" sz="1200" b="1" dirty="0">
                  <a:solidFill>
                    <a:schemeClr val="bg1"/>
                  </a:solidFill>
                  <a:latin typeface="Agency FB" panose="020B0503020202020204" pitchFamily="34" charset="0"/>
                </a:endParaRPr>
              </a:p>
            </p:txBody>
          </p:sp>
          <p:sp>
            <p:nvSpPr>
              <p:cNvPr id="9" name="ísḻíďè"/>
              <p:cNvSpPr/>
              <p:nvPr/>
            </p:nvSpPr>
            <p:spPr>
              <a:xfrm>
                <a:off x="819502" y="3654195"/>
                <a:ext cx="1758833" cy="355904"/>
              </a:xfrm>
              <a:prstGeom prst="chevron">
                <a:avLst/>
              </a:prstGeom>
              <a:solidFill>
                <a:srgbClr val="8E9EA9"/>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lnSpcReduction="20000"/>
              </a:bodyPr>
              <a:lstStyle/>
              <a:p>
                <a:pPr algn="ctr"/>
                <a:r>
                  <a:rPr lang="en-US" sz="1200" b="1" dirty="0" smtClean="0">
                    <a:solidFill>
                      <a:schemeClr val="bg1"/>
                    </a:solidFill>
                    <a:latin typeface="Agency FB" panose="020B0503020202020204" pitchFamily="34" charset="0"/>
                  </a:rPr>
                  <a:t>1</a:t>
                </a:r>
                <a:endParaRPr lang="en-US" sz="1200" b="1" dirty="0">
                  <a:solidFill>
                    <a:schemeClr val="bg1"/>
                  </a:solidFill>
                  <a:latin typeface="Agency FB" panose="020B0503020202020204" pitchFamily="34" charset="0"/>
                </a:endParaRPr>
              </a:p>
            </p:txBody>
          </p:sp>
          <p:cxnSp>
            <p:nvCxnSpPr>
              <p:cNvPr id="14" name="Straight Connector 45"/>
              <p:cNvCxnSpPr/>
              <p:nvPr/>
            </p:nvCxnSpPr>
            <p:spPr>
              <a:xfrm flipV="1">
                <a:off x="1680673" y="3064026"/>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46"/>
              <p:cNvCxnSpPr/>
              <p:nvPr/>
            </p:nvCxnSpPr>
            <p:spPr>
              <a:xfrm flipV="1">
                <a:off x="3373823" y="4137568"/>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49"/>
              <p:cNvCxnSpPr/>
              <p:nvPr/>
            </p:nvCxnSpPr>
            <p:spPr>
              <a:xfrm flipV="1">
                <a:off x="5186133" y="3064026"/>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51"/>
              <p:cNvCxnSpPr/>
              <p:nvPr/>
            </p:nvCxnSpPr>
            <p:spPr>
              <a:xfrm flipV="1">
                <a:off x="6891489" y="4137568"/>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53"/>
              <p:cNvCxnSpPr/>
              <p:nvPr/>
            </p:nvCxnSpPr>
            <p:spPr>
              <a:xfrm flipV="1">
                <a:off x="8703798" y="3064026"/>
                <a:ext cx="0" cy="462698"/>
              </a:xfrm>
              <a:prstGeom prst="line">
                <a:avLst/>
              </a:prstGeom>
              <a:ln w="76200">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55"/>
              <p:cNvCxnSpPr/>
              <p:nvPr/>
            </p:nvCxnSpPr>
            <p:spPr>
              <a:xfrm flipV="1">
                <a:off x="10412155" y="4137568"/>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70" name="işḷïḋê"/>
            <p:cNvSpPr/>
            <p:nvPr/>
          </p:nvSpPr>
          <p:spPr>
            <a:xfrm>
              <a:off x="8451343" y="3654166"/>
              <a:ext cx="1280070" cy="355904"/>
            </a:xfrm>
            <a:prstGeom prst="chevron">
              <a:avLst/>
            </a:prstGeom>
            <a:solidFill>
              <a:srgbClr val="8E9EA9"/>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lnSpcReduction="20000"/>
            </a:bodyPr>
            <a:lstStyle/>
            <a:p>
              <a:pPr algn="ctr"/>
              <a:r>
                <a:rPr lang="en-US" sz="1200" b="1" dirty="0" smtClean="0">
                  <a:solidFill>
                    <a:schemeClr val="bg1"/>
                  </a:solidFill>
                  <a:latin typeface="Agency FB" panose="020B0503020202020204" pitchFamily="34" charset="0"/>
                </a:rPr>
                <a:t>7</a:t>
              </a:r>
              <a:endParaRPr lang="en-US" sz="1200" b="1" dirty="0">
                <a:solidFill>
                  <a:schemeClr val="bg1"/>
                </a:solidFill>
                <a:latin typeface="Agency FB" panose="020B0503020202020204" pitchFamily="34" charset="0"/>
              </a:endParaRPr>
            </a:p>
          </p:txBody>
        </p:sp>
        <p:sp>
          <p:nvSpPr>
            <p:cNvPr id="71" name="îṣ1íďé"/>
            <p:cNvSpPr/>
            <p:nvPr/>
          </p:nvSpPr>
          <p:spPr>
            <a:xfrm>
              <a:off x="9731411" y="3654166"/>
              <a:ext cx="1280070" cy="355904"/>
            </a:xfrm>
            <a:prstGeom prst="chevron">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lnSpcReduction="20000"/>
            </a:bodyPr>
            <a:lstStyle/>
            <a:p>
              <a:pPr algn="ctr"/>
              <a:r>
                <a:rPr lang="en-US" sz="1200" b="1" dirty="0" smtClean="0">
                  <a:solidFill>
                    <a:schemeClr val="bg1"/>
                  </a:solidFill>
                  <a:latin typeface="Agency FB" panose="020B0503020202020204" pitchFamily="34" charset="0"/>
                </a:rPr>
                <a:t>8</a:t>
              </a:r>
              <a:endParaRPr lang="en-US" sz="1200" b="1" dirty="0">
                <a:solidFill>
                  <a:schemeClr val="bg1"/>
                </a:solidFill>
                <a:latin typeface="Agency FB" panose="020B0503020202020204" pitchFamily="34" charset="0"/>
              </a:endParaRPr>
            </a:p>
          </p:txBody>
        </p:sp>
      </p:grpSp>
      <p:cxnSp>
        <p:nvCxnSpPr>
          <p:cNvPr id="72" name="Straight Connector 53"/>
          <p:cNvCxnSpPr/>
          <p:nvPr/>
        </p:nvCxnSpPr>
        <p:spPr>
          <a:xfrm flipV="1">
            <a:off x="6801911" y="2283482"/>
            <a:ext cx="0" cy="347024"/>
          </a:xfrm>
          <a:prstGeom prst="line">
            <a:avLst/>
          </a:prstGeom>
          <a:ln w="76200">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3" name="Straight Connector 55"/>
          <p:cNvCxnSpPr/>
          <p:nvPr/>
        </p:nvCxnSpPr>
        <p:spPr>
          <a:xfrm flipV="1">
            <a:off x="7862068" y="3100449"/>
            <a:ext cx="0" cy="347024"/>
          </a:xfrm>
          <a:prstGeom prst="line">
            <a:avLst/>
          </a:prstGeom>
          <a:ln w="76200">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4" name="文本框 34"/>
          <p:cNvSpPr txBox="1"/>
          <p:nvPr/>
        </p:nvSpPr>
        <p:spPr>
          <a:xfrm>
            <a:off x="2412145" y="1663154"/>
            <a:ext cx="1600336" cy="460375"/>
          </a:xfrm>
          <a:prstGeom prst="rect">
            <a:avLst/>
          </a:prstGeom>
          <a:noFill/>
        </p:spPr>
        <p:txBody>
          <a:bodyPr wrap="square" rtlCol="0">
            <a:spAutoFit/>
            <a:scene3d>
              <a:camera prst="orthographicFront"/>
              <a:lightRig rig="threePt" dir="t"/>
            </a:scene3d>
            <a:sp3d contourW="12700"/>
          </a:bodyPr>
          <a:lstStyle/>
          <a:p>
            <a:r>
              <a:rPr lang="zh-CN" altLang="en-US" sz="2400" b="1" dirty="0" smtClean="0">
                <a:solidFill>
                  <a:schemeClr val="tx1">
                    <a:lumMod val="75000"/>
                    <a:lumOff val="25000"/>
                  </a:schemeClr>
                </a:solidFill>
                <a:latin typeface="Century Gothic" panose="020B0502020202020204" pitchFamily="34" charset="0"/>
              </a:rPr>
              <a:t>道路清理</a:t>
            </a:r>
            <a:endParaRPr lang="zh-CN" altLang="en-US" sz="2400" b="1" dirty="0">
              <a:solidFill>
                <a:schemeClr val="tx1">
                  <a:lumMod val="75000"/>
                  <a:lumOff val="25000"/>
                </a:schemeClr>
              </a:solidFill>
              <a:latin typeface="Century Gothic" panose="020B0502020202020204" pitchFamily="34" charset="0"/>
            </a:endParaRPr>
          </a:p>
        </p:txBody>
      </p:sp>
      <p:sp>
        <p:nvSpPr>
          <p:cNvPr id="75" name="文本框 34"/>
          <p:cNvSpPr txBox="1"/>
          <p:nvPr/>
        </p:nvSpPr>
        <p:spPr>
          <a:xfrm>
            <a:off x="7470863" y="3581148"/>
            <a:ext cx="782410" cy="829945"/>
          </a:xfrm>
          <a:prstGeom prst="rect">
            <a:avLst/>
          </a:prstGeom>
          <a:noFill/>
        </p:spPr>
        <p:txBody>
          <a:bodyPr wrap="square" rtlCol="0">
            <a:spAutoFit/>
            <a:scene3d>
              <a:camera prst="orthographicFront"/>
              <a:lightRig rig="threePt" dir="t"/>
            </a:scene3d>
            <a:sp3d contourW="12700"/>
          </a:bodyPr>
          <a:lstStyle/>
          <a:p>
            <a:r>
              <a:rPr lang="zh-CN" altLang="en-US" sz="2400" b="1" dirty="0" smtClean="0">
                <a:solidFill>
                  <a:schemeClr val="tx1">
                    <a:lumMod val="75000"/>
                    <a:lumOff val="25000"/>
                  </a:schemeClr>
                </a:solidFill>
                <a:latin typeface="Century Gothic" panose="020B0502020202020204" pitchFamily="34" charset="0"/>
              </a:rPr>
              <a:t>返回</a:t>
            </a:r>
            <a:endParaRPr lang="zh-CN" altLang="en-US" sz="2400" b="1" dirty="0">
              <a:solidFill>
                <a:schemeClr val="tx1">
                  <a:lumMod val="75000"/>
                  <a:lumOff val="25000"/>
                </a:schemeClr>
              </a:solidFill>
              <a:latin typeface="Century Gothic" panose="020B0502020202020204" pitchFamily="34" charset="0"/>
            </a:endParaRPr>
          </a:p>
        </p:txBody>
      </p:sp>
      <p:cxnSp>
        <p:nvCxnSpPr>
          <p:cNvPr id="39" name="Straight Connector 53"/>
          <p:cNvCxnSpPr/>
          <p:nvPr/>
        </p:nvCxnSpPr>
        <p:spPr>
          <a:xfrm flipV="1">
            <a:off x="5934223" y="3103154"/>
            <a:ext cx="0" cy="347024"/>
          </a:xfrm>
          <a:prstGeom prst="line">
            <a:avLst/>
          </a:prstGeom>
          <a:ln w="76200">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53"/>
          <p:cNvCxnSpPr/>
          <p:nvPr/>
        </p:nvCxnSpPr>
        <p:spPr>
          <a:xfrm flipV="1">
            <a:off x="3098240" y="2297998"/>
            <a:ext cx="0" cy="347024"/>
          </a:xfrm>
          <a:prstGeom prst="line">
            <a:avLst/>
          </a:prstGeom>
          <a:ln w="76200">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53"/>
          <p:cNvCxnSpPr/>
          <p:nvPr/>
        </p:nvCxnSpPr>
        <p:spPr>
          <a:xfrm flipV="1">
            <a:off x="4012481" y="3121748"/>
            <a:ext cx="0" cy="347024"/>
          </a:xfrm>
          <a:prstGeom prst="line">
            <a:avLst/>
          </a:prstGeom>
          <a:ln w="76200">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53"/>
          <p:cNvCxnSpPr/>
          <p:nvPr/>
        </p:nvCxnSpPr>
        <p:spPr>
          <a:xfrm flipV="1">
            <a:off x="2092376" y="3102242"/>
            <a:ext cx="0" cy="347024"/>
          </a:xfrm>
          <a:prstGeom prst="line">
            <a:avLst/>
          </a:prstGeom>
          <a:ln w="76200">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5" name="Straight Connector 53"/>
          <p:cNvCxnSpPr/>
          <p:nvPr/>
        </p:nvCxnSpPr>
        <p:spPr>
          <a:xfrm flipV="1">
            <a:off x="1178136" y="2297998"/>
            <a:ext cx="0" cy="347024"/>
          </a:xfrm>
          <a:prstGeom prst="line">
            <a:avLst/>
          </a:prstGeom>
          <a:ln w="76200">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9" name="组合 58"/>
          <p:cNvGrpSpPr/>
          <p:nvPr/>
        </p:nvGrpSpPr>
        <p:grpSpPr>
          <a:xfrm>
            <a:off x="290344" y="224517"/>
            <a:ext cx="9094727" cy="4947558"/>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1" name="文本框 60"/>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4</a:t>
              </a:r>
              <a:endParaRPr lang="zh-CN" altLang="en-US" sz="2400" dirty="0">
                <a:solidFill>
                  <a:schemeClr val="accent1"/>
                </a:solidFill>
                <a:latin typeface="Agency FB" panose="020B0503020202020204" pitchFamily="34" charset="0"/>
              </a:endParaRPr>
            </a:p>
          </p:txBody>
        </p:sp>
        <p:sp>
          <p:nvSpPr>
            <p:cNvPr id="66" name="文本框 65"/>
            <p:cNvSpPr txBox="1"/>
            <p:nvPr/>
          </p:nvSpPr>
          <p:spPr>
            <a:xfrm>
              <a:off x="1796925" y="459176"/>
              <a:ext cx="8095219" cy="552027"/>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本届机器人综合技能比赛任务</a:t>
              </a:r>
              <a:r>
                <a:rPr lang="en-US" altLang="zh-CN" sz="2100" b="1" dirty="0" smtClean="0">
                  <a:solidFill>
                    <a:schemeClr val="tx1">
                      <a:lumMod val="75000"/>
                      <a:lumOff val="25000"/>
                    </a:schemeClr>
                  </a:solidFill>
                  <a:latin typeface="Century Gothic" panose="020B0502020202020204" pitchFamily="34" charset="0"/>
                </a:rPr>
                <a:t>1——</a:t>
              </a:r>
              <a:r>
                <a:rPr lang="zh-CN" altLang="en-US" sz="2100" b="1" dirty="0" smtClean="0">
                  <a:solidFill>
                    <a:schemeClr val="tx1">
                      <a:lumMod val="75000"/>
                      <a:lumOff val="25000"/>
                    </a:schemeClr>
                  </a:solidFill>
                  <a:latin typeface="Century Gothic" panose="020B0502020202020204" pitchFamily="34" charset="0"/>
                </a:rPr>
                <a:t>开始行动</a:t>
              </a:r>
              <a:endParaRPr lang="zh-CN" altLang="en-US" sz="2100" b="1" dirty="0">
                <a:solidFill>
                  <a:schemeClr val="tx1">
                    <a:lumMod val="75000"/>
                    <a:lumOff val="25000"/>
                  </a:schemeClr>
                </a:solidFill>
                <a:latin typeface="Century Gothic" panose="020B0502020202020204" pitchFamily="34" charset="0"/>
              </a:endParaRP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ysClr val="windowText" lastClr="000000"/>
                  </a:solidFill>
                </a:endParaRPr>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ysClr val="windowText" lastClr="000000"/>
                  </a:solidFill>
                </a:endParaRPr>
              </a:p>
            </p:txBody>
          </p:sp>
        </p:grpSp>
      </p:grpSp>
      <p:sp>
        <p:nvSpPr>
          <p:cNvPr id="13" name="矩形 12"/>
          <p:cNvSpPr/>
          <p:nvPr/>
        </p:nvSpPr>
        <p:spPr>
          <a:xfrm>
            <a:off x="290344" y="1015075"/>
            <a:ext cx="6703103" cy="3091815"/>
          </a:xfrm>
          <a:prstGeom prst="rect">
            <a:avLst/>
          </a:prstGeom>
        </p:spPr>
        <p:txBody>
          <a:bodyPr wrap="square">
            <a:spAutoFit/>
          </a:bodyPr>
          <a:lstStyle/>
          <a:p>
            <a:pPr marL="457200" indent="-457200" algn="just" defTabSz="914400" fontAlgn="auto">
              <a:lnSpc>
                <a:spcPct val="100000"/>
              </a:lnSpc>
              <a:buSzPct val="50000"/>
              <a:buFont typeface="Wingdings" panose="05000000000000000000" pitchFamily="2" charset="2"/>
              <a:buChar char="l"/>
            </a:pPr>
            <a:r>
              <a:rPr lang="zh-CN" altLang="en-US" sz="1950" dirty="0" smtClean="0">
                <a:latin typeface="华文楷体" panose="02010600040101010101" pitchFamily="2" charset="-122"/>
                <a:ea typeface="华文楷体" panose="02010600040101010101" pitchFamily="2" charset="-122"/>
              </a:rPr>
              <a:t>比赛</a:t>
            </a:r>
            <a:r>
              <a:rPr lang="zh-CN" altLang="en-US" sz="1950" dirty="0">
                <a:latin typeface="华文楷体" panose="02010600040101010101" pitchFamily="2" charset="-122"/>
                <a:ea typeface="华文楷体" panose="02010600040101010101" pitchFamily="2" charset="-122"/>
              </a:rPr>
              <a:t>开始前，机器人上预装有</a:t>
            </a:r>
            <a:r>
              <a:rPr lang="en-US" altLang="zh-CN" sz="1950" dirty="0">
                <a:latin typeface="华文楷体" panose="02010600040101010101" pitchFamily="2" charset="-122"/>
                <a:ea typeface="华文楷体" panose="02010600040101010101" pitchFamily="2" charset="-122"/>
              </a:rPr>
              <a:t>1</a:t>
            </a:r>
            <a:r>
              <a:rPr lang="zh-CN" altLang="en-US" sz="1950" dirty="0">
                <a:latin typeface="华文楷体" panose="02010600040101010101" pitchFamily="2" charset="-122"/>
                <a:ea typeface="华文楷体" panose="02010600040101010101" pitchFamily="2" charset="-122"/>
              </a:rPr>
              <a:t>个“环卫工人”模型，模型</a:t>
            </a:r>
            <a:r>
              <a:rPr lang="zh-CN" altLang="en-US" sz="1950" dirty="0" smtClean="0">
                <a:latin typeface="华文楷体" panose="02010600040101010101" pitchFamily="2" charset="-122"/>
                <a:ea typeface="华文楷体" panose="02010600040101010101" pitchFamily="2" charset="-122"/>
              </a:rPr>
              <a:t>如右图所</a:t>
            </a:r>
            <a:r>
              <a:rPr lang="zh-CN" altLang="en-US" sz="1950" dirty="0">
                <a:latin typeface="华文楷体" panose="02010600040101010101" pitchFamily="2" charset="-122"/>
                <a:ea typeface="华文楷体" panose="02010600040101010101" pitchFamily="2" charset="-122"/>
              </a:rPr>
              <a:t>示。</a:t>
            </a:r>
            <a:endParaRPr lang="zh-CN" altLang="en-US" sz="1950" dirty="0">
              <a:latin typeface="华文楷体" panose="02010600040101010101" pitchFamily="2" charset="-122"/>
              <a:ea typeface="华文楷体" panose="02010600040101010101" pitchFamily="2" charset="-122"/>
            </a:endParaRPr>
          </a:p>
          <a:p>
            <a:pPr marL="457200" indent="-457200" algn="just" defTabSz="914400" fontAlgn="auto">
              <a:lnSpc>
                <a:spcPct val="100000"/>
              </a:lnSpc>
              <a:buSzPct val="50000"/>
              <a:buFont typeface="Wingdings" panose="05000000000000000000" pitchFamily="2" charset="2"/>
              <a:buChar char="l"/>
            </a:pPr>
            <a:r>
              <a:rPr lang="zh-CN" altLang="en-US" sz="1950" dirty="0" smtClean="0">
                <a:latin typeface="华文楷体" panose="02010600040101010101" pitchFamily="2" charset="-122"/>
                <a:ea typeface="华文楷体" panose="02010600040101010101" pitchFamily="2" charset="-122"/>
              </a:rPr>
              <a:t>机器人</a:t>
            </a:r>
            <a:r>
              <a:rPr lang="zh-CN" altLang="en-US" sz="1950" dirty="0">
                <a:latin typeface="华文楷体" panose="02010600040101010101" pitchFamily="2" charset="-122"/>
                <a:ea typeface="华文楷体" panose="02010600040101010101" pitchFamily="2" charset="-122"/>
              </a:rPr>
              <a:t>要把</a:t>
            </a:r>
            <a:r>
              <a:rPr lang="en-US" altLang="zh-CN" sz="1950" dirty="0">
                <a:latin typeface="华文楷体" panose="02010600040101010101" pitchFamily="2" charset="-122"/>
                <a:ea typeface="华文楷体" panose="02010600040101010101" pitchFamily="2" charset="-122"/>
              </a:rPr>
              <a:t>1</a:t>
            </a:r>
            <a:r>
              <a:rPr lang="zh-CN" altLang="en-US" sz="1950" dirty="0">
                <a:latin typeface="华文楷体" panose="02010600040101010101" pitchFamily="2" charset="-122"/>
                <a:ea typeface="华文楷体" panose="02010600040101010101" pitchFamily="2" charset="-122"/>
              </a:rPr>
              <a:t>名“环卫工人”，送到某个固定拼装块上的规定分区内，运送过程中，“环卫工人”可以与地面接触。到规定分区后，“环卫工人”模型</a:t>
            </a:r>
            <a:r>
              <a:rPr lang="zh-CN" altLang="en-US" sz="1950" dirty="0">
                <a:solidFill>
                  <a:srgbClr val="FF0000"/>
                </a:solidFill>
                <a:latin typeface="华文楷体" panose="02010600040101010101" pitchFamily="2" charset="-122"/>
                <a:ea typeface="华文楷体" panose="02010600040101010101" pitchFamily="2" charset="-122"/>
              </a:rPr>
              <a:t>不能压住黑色引导线</a:t>
            </a:r>
            <a:r>
              <a:rPr lang="zh-CN" altLang="en-US" sz="1950" dirty="0">
                <a:latin typeface="华文楷体" panose="02010600040101010101" pitchFamily="2" charset="-122"/>
                <a:ea typeface="华文楷体" panose="02010600040101010101" pitchFamily="2" charset="-122"/>
              </a:rPr>
              <a:t>。</a:t>
            </a:r>
            <a:endParaRPr lang="zh-CN" altLang="en-US" sz="1950" dirty="0">
              <a:latin typeface="华文楷体" panose="02010600040101010101" pitchFamily="2" charset="-122"/>
              <a:ea typeface="华文楷体" panose="02010600040101010101" pitchFamily="2" charset="-122"/>
            </a:endParaRPr>
          </a:p>
          <a:p>
            <a:pPr marL="457200" indent="-457200" algn="just" defTabSz="914400" fontAlgn="auto">
              <a:lnSpc>
                <a:spcPct val="100000"/>
              </a:lnSpc>
              <a:buSzPct val="50000"/>
              <a:buFont typeface="Wingdings" panose="05000000000000000000" pitchFamily="2" charset="2"/>
              <a:buChar char="l"/>
            </a:pPr>
            <a:r>
              <a:rPr lang="zh-CN" altLang="en-US" sz="1950" dirty="0" smtClean="0">
                <a:latin typeface="华文楷体" panose="02010600040101010101" pitchFamily="2" charset="-122"/>
                <a:ea typeface="华文楷体" panose="02010600040101010101" pitchFamily="2" charset="-122"/>
              </a:rPr>
              <a:t>“环卫工人”</a:t>
            </a:r>
            <a:r>
              <a:rPr lang="zh-CN" altLang="en-US" sz="1950" dirty="0">
                <a:solidFill>
                  <a:srgbClr val="FF0000"/>
                </a:solidFill>
                <a:latin typeface="华文楷体" panose="02010600040101010101" pitchFamily="2" charset="-122"/>
                <a:ea typeface="华文楷体" panose="02010600040101010101" pitchFamily="2" charset="-122"/>
              </a:rPr>
              <a:t>送到规定分区且直立</a:t>
            </a:r>
            <a:r>
              <a:rPr lang="zh-CN" altLang="en-US" sz="1950" dirty="0">
                <a:latin typeface="华文楷体" panose="02010600040101010101" pitchFamily="2" charset="-122"/>
                <a:ea typeface="华文楷体" panose="02010600040101010101" pitchFamily="2" charset="-122"/>
              </a:rPr>
              <a:t>的“环卫工人”</a:t>
            </a:r>
            <a:r>
              <a:rPr lang="zh-CN" altLang="en-US" sz="1950" dirty="0">
                <a:solidFill>
                  <a:srgbClr val="FF0000"/>
                </a:solidFill>
                <a:latin typeface="华文楷体" panose="02010600040101010101" pitchFamily="2" charset="-122"/>
                <a:ea typeface="华文楷体" panose="02010600040101010101" pitchFamily="2" charset="-122"/>
              </a:rPr>
              <a:t>记</a:t>
            </a:r>
            <a:r>
              <a:rPr lang="en-US" altLang="zh-CN" sz="1950" dirty="0" smtClean="0">
                <a:solidFill>
                  <a:srgbClr val="FF0000"/>
                </a:solidFill>
                <a:latin typeface="华文楷体" panose="02010600040101010101" pitchFamily="2" charset="-122"/>
                <a:ea typeface="华文楷体" panose="02010600040101010101" pitchFamily="2" charset="-122"/>
              </a:rPr>
              <a:t>60</a:t>
            </a:r>
            <a:endParaRPr lang="en-US" altLang="zh-CN" sz="1950" dirty="0">
              <a:solidFill>
                <a:srgbClr val="FF0000"/>
              </a:solidFill>
              <a:latin typeface="华文楷体" panose="02010600040101010101" pitchFamily="2" charset="-122"/>
              <a:ea typeface="华文楷体" panose="02010600040101010101" pitchFamily="2" charset="-122"/>
            </a:endParaRPr>
          </a:p>
          <a:p>
            <a:pPr marL="457200" indent="-457200" algn="just" defTabSz="914400" fontAlgn="auto">
              <a:lnSpc>
                <a:spcPct val="100000"/>
              </a:lnSpc>
              <a:buSzPct val="50000"/>
              <a:buFont typeface="Wingdings" panose="05000000000000000000" pitchFamily="2" charset="2"/>
              <a:buChar char="l"/>
            </a:pPr>
            <a:r>
              <a:rPr lang="zh-CN" altLang="en-US" sz="1950" dirty="0" smtClean="0">
                <a:latin typeface="华文楷体" panose="02010600040101010101" pitchFamily="2" charset="-122"/>
                <a:ea typeface="华文楷体" panose="02010600040101010101" pitchFamily="2" charset="-122"/>
              </a:rPr>
              <a:t>送</a:t>
            </a:r>
            <a:r>
              <a:rPr lang="zh-CN" altLang="en-US" sz="1950" dirty="0">
                <a:latin typeface="华文楷体" panose="02010600040101010101" pitchFamily="2" charset="-122"/>
                <a:ea typeface="华文楷体" panose="02010600040101010101" pitchFamily="2" charset="-122"/>
              </a:rPr>
              <a:t>到但模型倒下</a:t>
            </a:r>
            <a:r>
              <a:rPr lang="zh-CN" altLang="en-US" sz="1950" dirty="0">
                <a:solidFill>
                  <a:srgbClr val="FF0000"/>
                </a:solidFill>
                <a:latin typeface="华文楷体" panose="02010600040101010101" pitchFamily="2" charset="-122"/>
                <a:ea typeface="华文楷体" panose="02010600040101010101" pitchFamily="2" charset="-122"/>
              </a:rPr>
              <a:t>扣</a:t>
            </a:r>
            <a:r>
              <a:rPr lang="en-US" altLang="zh-CN" sz="1950" dirty="0">
                <a:solidFill>
                  <a:srgbClr val="FF0000"/>
                </a:solidFill>
                <a:latin typeface="华文楷体" panose="02010600040101010101" pitchFamily="2" charset="-122"/>
                <a:ea typeface="华文楷体" panose="02010600040101010101" pitchFamily="2" charset="-122"/>
              </a:rPr>
              <a:t>10</a:t>
            </a:r>
            <a:r>
              <a:rPr lang="zh-CN" altLang="en-US" sz="1950" dirty="0">
                <a:solidFill>
                  <a:srgbClr val="FF0000"/>
                </a:solidFill>
                <a:latin typeface="华文楷体" panose="02010600040101010101" pitchFamily="2" charset="-122"/>
                <a:ea typeface="华文楷体" panose="02010600040101010101" pitchFamily="2" charset="-122"/>
              </a:rPr>
              <a:t>分</a:t>
            </a:r>
            <a:r>
              <a:rPr lang="zh-CN" altLang="en-US" sz="1950" dirty="0">
                <a:latin typeface="华文楷体" panose="02010600040101010101" pitchFamily="2" charset="-122"/>
                <a:ea typeface="华文楷体" panose="02010600040101010101" pitchFamily="2" charset="-122"/>
              </a:rPr>
              <a:t>，“环卫工人”模型压住黑色引导线</a:t>
            </a:r>
            <a:r>
              <a:rPr lang="zh-CN" altLang="en-US" sz="1950" dirty="0">
                <a:solidFill>
                  <a:srgbClr val="FF0000"/>
                </a:solidFill>
                <a:latin typeface="华文楷体" panose="02010600040101010101" pitchFamily="2" charset="-122"/>
                <a:ea typeface="华文楷体" panose="02010600040101010101" pitchFamily="2" charset="-122"/>
              </a:rPr>
              <a:t>扣</a:t>
            </a:r>
            <a:r>
              <a:rPr lang="en-US" altLang="zh-CN" sz="1950" dirty="0">
                <a:solidFill>
                  <a:srgbClr val="FF0000"/>
                </a:solidFill>
                <a:latin typeface="华文楷体" panose="02010600040101010101" pitchFamily="2" charset="-122"/>
                <a:ea typeface="华文楷体" panose="02010600040101010101" pitchFamily="2" charset="-122"/>
              </a:rPr>
              <a:t>10</a:t>
            </a:r>
            <a:r>
              <a:rPr lang="zh-CN" altLang="en-US" sz="1950" dirty="0" smtClean="0">
                <a:solidFill>
                  <a:srgbClr val="FF0000"/>
                </a:solidFill>
                <a:latin typeface="华文楷体" panose="02010600040101010101" pitchFamily="2" charset="-122"/>
                <a:ea typeface="华文楷体" panose="02010600040101010101" pitchFamily="2" charset="-122"/>
              </a:rPr>
              <a:t>分</a:t>
            </a:r>
            <a:r>
              <a:rPr lang="zh-CN" altLang="en-US" sz="1950" dirty="0" smtClean="0">
                <a:latin typeface="华文楷体" panose="02010600040101010101" pitchFamily="2" charset="-122"/>
                <a:ea typeface="华文楷体" panose="02010600040101010101" pitchFamily="2" charset="-122"/>
              </a:rPr>
              <a:t>。</a:t>
            </a:r>
            <a:endParaRPr lang="en-US" altLang="zh-CN" sz="1950" dirty="0">
              <a:latin typeface="华文楷体" panose="02010600040101010101" pitchFamily="2" charset="-122"/>
              <a:ea typeface="华文楷体" panose="02010600040101010101" pitchFamily="2" charset="-122"/>
            </a:endParaRPr>
          </a:p>
          <a:p>
            <a:pPr marL="457200" indent="-457200" algn="just" defTabSz="914400" fontAlgn="auto">
              <a:lnSpc>
                <a:spcPct val="100000"/>
              </a:lnSpc>
              <a:buSzPct val="50000"/>
              <a:buFont typeface="Wingdings" panose="05000000000000000000" pitchFamily="2" charset="2"/>
              <a:buChar char="l"/>
            </a:pPr>
            <a:r>
              <a:rPr lang="zh-CN" altLang="en-US" sz="1950" dirty="0" smtClean="0">
                <a:latin typeface="华文楷体" panose="02010600040101010101" pitchFamily="2" charset="-122"/>
                <a:ea typeface="华文楷体" panose="02010600040101010101" pitchFamily="2" charset="-122"/>
              </a:rPr>
              <a:t>获得</a:t>
            </a:r>
            <a:r>
              <a:rPr lang="en-US" altLang="zh-CN" sz="1950" dirty="0">
                <a:solidFill>
                  <a:srgbClr val="FF0000"/>
                </a:solidFill>
                <a:latin typeface="华文楷体" panose="02010600040101010101" pitchFamily="2" charset="-122"/>
                <a:ea typeface="华文楷体" panose="02010600040101010101" pitchFamily="2" charset="-122"/>
              </a:rPr>
              <a:t>50</a:t>
            </a:r>
            <a:r>
              <a:rPr lang="zh-CN" altLang="en-US" sz="1950" dirty="0">
                <a:solidFill>
                  <a:srgbClr val="FF0000"/>
                </a:solidFill>
                <a:latin typeface="华文楷体" panose="02010600040101010101" pitchFamily="2" charset="-122"/>
                <a:ea typeface="华文楷体" panose="02010600040101010101" pitchFamily="2" charset="-122"/>
              </a:rPr>
              <a:t>分</a:t>
            </a:r>
            <a:r>
              <a:rPr lang="zh-CN" altLang="en-US" sz="1950" dirty="0">
                <a:latin typeface="华文楷体" panose="02010600040101010101" pitchFamily="2" charset="-122"/>
                <a:ea typeface="华文楷体" panose="02010600040101010101" pitchFamily="2" charset="-122"/>
              </a:rPr>
              <a:t>就算完成“开始行动”任务。</a:t>
            </a:r>
            <a:endParaRPr lang="zh-CN" altLang="en-US" sz="1950" dirty="0">
              <a:latin typeface="华文楷体" panose="02010600040101010101" pitchFamily="2" charset="-122"/>
              <a:ea typeface="华文楷体" panose="02010600040101010101" pitchFamily="2" charset="-122"/>
            </a:endParaRPr>
          </a:p>
        </p:txBody>
      </p:sp>
      <p:pic>
        <p:nvPicPr>
          <p:cNvPr id="14" name="图片 13"/>
          <p:cNvPicPr/>
          <p:nvPr/>
        </p:nvPicPr>
        <p:blipFill>
          <a:blip r:embed="rId1">
            <a:extLst>
              <a:ext uri="{28A0092B-C50C-407E-A947-70E740481C1C}">
                <a14:useLocalDpi xmlns:a14="http://schemas.microsoft.com/office/drawing/2010/main" val="0"/>
              </a:ext>
            </a:extLst>
          </a:blip>
          <a:stretch>
            <a:fillRect/>
          </a:stretch>
        </p:blipFill>
        <p:spPr>
          <a:xfrm>
            <a:off x="7218030" y="2321214"/>
            <a:ext cx="1798638" cy="14670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9" name="组合 58"/>
          <p:cNvGrpSpPr/>
          <p:nvPr/>
        </p:nvGrpSpPr>
        <p:grpSpPr>
          <a:xfrm>
            <a:off x="290344" y="224517"/>
            <a:ext cx="9094727" cy="4947558"/>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1" name="文本框 60"/>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5</a:t>
              </a:r>
              <a:endParaRPr lang="zh-CN" altLang="en-US" sz="2400" dirty="0">
                <a:solidFill>
                  <a:schemeClr val="accent1"/>
                </a:solidFill>
                <a:latin typeface="Agency FB" panose="020B0503020202020204" pitchFamily="34" charset="0"/>
              </a:endParaRPr>
            </a:p>
          </p:txBody>
        </p:sp>
        <p:sp>
          <p:nvSpPr>
            <p:cNvPr id="66" name="文本框 65"/>
            <p:cNvSpPr txBox="1"/>
            <p:nvPr/>
          </p:nvSpPr>
          <p:spPr>
            <a:xfrm>
              <a:off x="1796925" y="459176"/>
              <a:ext cx="7430201" cy="552027"/>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本届机器人综合技能比赛任务</a:t>
              </a:r>
              <a:r>
                <a:rPr lang="en-US" altLang="zh-CN" sz="2100" b="1" dirty="0" smtClean="0">
                  <a:solidFill>
                    <a:schemeClr val="tx1">
                      <a:lumMod val="75000"/>
                      <a:lumOff val="25000"/>
                    </a:schemeClr>
                  </a:solidFill>
                  <a:latin typeface="Century Gothic" panose="020B0502020202020204" pitchFamily="34" charset="0"/>
                </a:rPr>
                <a:t>2——</a:t>
              </a:r>
              <a:r>
                <a:rPr lang="zh-CN" altLang="en-US" sz="2100" b="1" dirty="0" smtClean="0">
                  <a:solidFill>
                    <a:schemeClr val="tx1">
                      <a:lumMod val="75000"/>
                      <a:lumOff val="25000"/>
                    </a:schemeClr>
                  </a:solidFill>
                  <a:latin typeface="Century Gothic" panose="020B0502020202020204" pitchFamily="34" charset="0"/>
                </a:rPr>
                <a:t>全城动员</a:t>
              </a:r>
              <a:endParaRPr lang="zh-CN" altLang="en-US" sz="2100" b="1" dirty="0">
                <a:solidFill>
                  <a:schemeClr val="tx1">
                    <a:lumMod val="75000"/>
                    <a:lumOff val="25000"/>
                  </a:schemeClr>
                </a:solidFill>
                <a:latin typeface="Century Gothic" panose="020B0502020202020204" pitchFamily="34" charset="0"/>
              </a:endParaRP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3" name="矩形 2"/>
          <p:cNvSpPr/>
          <p:nvPr/>
        </p:nvSpPr>
        <p:spPr>
          <a:xfrm>
            <a:off x="237858" y="1056793"/>
            <a:ext cx="8666379" cy="3277902"/>
          </a:xfrm>
          <a:prstGeom prst="rect">
            <a:avLst/>
          </a:prstGeom>
        </p:spPr>
        <p:txBody>
          <a:bodyPr/>
          <a:lstStyle/>
          <a:p>
            <a:pPr marL="228600" indent="-228600" algn="just" defTabSz="914400" fontAlgn="auto">
              <a:lnSpc>
                <a:spcPct val="100000"/>
              </a:lnSpc>
              <a:spcBef>
                <a:spcPts val="1000"/>
              </a:spcBef>
              <a:buFont typeface="Arial" panose="020B0604020202020204" pitchFamily="34" charset="0"/>
              <a:buChar char="•"/>
            </a:pPr>
            <a:r>
              <a:rPr lang="zh-CN" altLang="en-US" sz="1950" dirty="0">
                <a:latin typeface="华文楷体" panose="02010600040101010101" pitchFamily="2" charset="-122"/>
                <a:ea typeface="华文楷体" panose="02010600040101010101" pitchFamily="2" charset="-122"/>
              </a:rPr>
              <a:t>机器人沿黑色引导线从非十字线拼装块的</a:t>
            </a:r>
            <a:r>
              <a:rPr lang="zh-CN" altLang="en-US" sz="1950" dirty="0">
                <a:solidFill>
                  <a:srgbClr val="FF0000"/>
                </a:solidFill>
                <a:latin typeface="华文楷体" panose="02010600040101010101" pitchFamily="2" charset="-122"/>
                <a:ea typeface="华文楷体" panose="02010600040101010101" pitchFamily="2" charset="-122"/>
              </a:rPr>
              <a:t>一口进入，从另一口出去</a:t>
            </a:r>
            <a:r>
              <a:rPr lang="zh-CN" altLang="en-US" sz="1950" dirty="0">
                <a:latin typeface="华文楷体" panose="02010600040101010101" pitchFamily="2" charset="-122"/>
                <a:ea typeface="华文楷体" panose="02010600040101010101" pitchFamily="2" charset="-122"/>
              </a:rPr>
              <a:t>，如果遇到转弯标志，应按规定通过。完成全城动员任务</a:t>
            </a:r>
            <a:r>
              <a:rPr lang="zh-CN" altLang="en-US" sz="1950" dirty="0">
                <a:solidFill>
                  <a:srgbClr val="FF0000"/>
                </a:solidFill>
                <a:latin typeface="华文楷体" panose="02010600040101010101" pitchFamily="2" charset="-122"/>
                <a:ea typeface="华文楷体" panose="02010600040101010101" pitchFamily="2" charset="-122"/>
              </a:rPr>
              <a:t>可与其它任务混合完成，不需要是连续的。</a:t>
            </a:r>
            <a:endParaRPr lang="zh-CN" altLang="en-US" sz="1950" dirty="0">
              <a:solidFill>
                <a:srgbClr val="FF0000"/>
              </a:solidFill>
              <a:latin typeface="华文楷体" panose="02010600040101010101" pitchFamily="2" charset="-122"/>
              <a:ea typeface="华文楷体" panose="02010600040101010101" pitchFamily="2" charset="-122"/>
            </a:endParaRPr>
          </a:p>
          <a:p>
            <a:pPr marL="228600" indent="-228600" algn="just" defTabSz="914400" fontAlgn="auto">
              <a:lnSpc>
                <a:spcPct val="100000"/>
              </a:lnSpc>
              <a:spcBef>
                <a:spcPts val="1000"/>
              </a:spcBef>
              <a:buFont typeface="Arial" panose="020B0604020202020204" pitchFamily="34" charset="0"/>
              <a:buChar char="•"/>
            </a:pPr>
            <a:r>
              <a:rPr lang="zh-CN" altLang="en-US" sz="1950" dirty="0">
                <a:latin typeface="华文楷体" panose="02010600040101010101" pitchFamily="2" charset="-122"/>
                <a:ea typeface="华文楷体" panose="02010600040101010101" pitchFamily="2" charset="-122"/>
              </a:rPr>
              <a:t>在全城动员过程中也可以通过十字线拼装块。如果不指定全城动员任务，通过所有非十字线拼装块和转弯标志</a:t>
            </a:r>
            <a:r>
              <a:rPr lang="zh-CN" altLang="en-US" sz="1950" dirty="0">
                <a:solidFill>
                  <a:srgbClr val="FF0000"/>
                </a:solidFill>
                <a:latin typeface="华文楷体" panose="02010600040101010101" pitchFamily="2" charset="-122"/>
                <a:ea typeface="华文楷体" panose="02010600040101010101" pitchFamily="2" charset="-122"/>
              </a:rPr>
              <a:t>均不记分</a:t>
            </a:r>
            <a:r>
              <a:rPr lang="zh-CN" altLang="en-US" sz="1950" dirty="0">
                <a:latin typeface="华文楷体" panose="02010600040101010101" pitchFamily="2" charset="-122"/>
                <a:ea typeface="华文楷体" panose="02010600040101010101" pitchFamily="2" charset="-122"/>
              </a:rPr>
              <a:t>。</a:t>
            </a:r>
            <a:endParaRPr lang="zh-CN" altLang="en-US" sz="1950" dirty="0">
              <a:latin typeface="华文楷体" panose="02010600040101010101" pitchFamily="2" charset="-122"/>
              <a:ea typeface="华文楷体" panose="02010600040101010101" pitchFamily="2" charset="-122"/>
            </a:endParaRPr>
          </a:p>
          <a:p>
            <a:pPr marL="228600" indent="-228600" algn="just" defTabSz="914400" fontAlgn="auto">
              <a:lnSpc>
                <a:spcPct val="100000"/>
              </a:lnSpc>
              <a:spcBef>
                <a:spcPts val="1000"/>
              </a:spcBef>
              <a:buFont typeface="Arial" panose="020B0604020202020204" pitchFamily="34" charset="0"/>
              <a:buChar char="•"/>
            </a:pPr>
            <a:r>
              <a:rPr lang="zh-CN" altLang="en-US" sz="1950" dirty="0">
                <a:latin typeface="华文楷体" panose="02010600040101010101" pitchFamily="2" charset="-122"/>
                <a:ea typeface="华文楷体" panose="02010600040101010101" pitchFamily="2" charset="-122"/>
              </a:rPr>
              <a:t>通过一个非十字拼装块</a:t>
            </a:r>
            <a:r>
              <a:rPr lang="zh-CN" altLang="en-US" sz="1950" dirty="0">
                <a:solidFill>
                  <a:srgbClr val="FF0000"/>
                </a:solidFill>
                <a:latin typeface="华文楷体" panose="02010600040101010101" pitchFamily="2" charset="-122"/>
                <a:ea typeface="华文楷体" panose="02010600040101010101" pitchFamily="2" charset="-122"/>
              </a:rPr>
              <a:t>记</a:t>
            </a:r>
            <a:r>
              <a:rPr lang="en-US" altLang="zh-CN" sz="1950" dirty="0">
                <a:solidFill>
                  <a:srgbClr val="FF0000"/>
                </a:solidFill>
                <a:latin typeface="华文楷体" panose="02010600040101010101" pitchFamily="2" charset="-122"/>
                <a:ea typeface="华文楷体" panose="02010600040101010101" pitchFamily="2" charset="-122"/>
              </a:rPr>
              <a:t>8</a:t>
            </a:r>
            <a:r>
              <a:rPr lang="zh-CN" altLang="en-US" sz="1950" dirty="0">
                <a:solidFill>
                  <a:srgbClr val="FF0000"/>
                </a:solidFill>
                <a:latin typeface="华文楷体" panose="02010600040101010101" pitchFamily="2" charset="-122"/>
                <a:ea typeface="华文楷体" panose="02010600040101010101" pitchFamily="2" charset="-122"/>
              </a:rPr>
              <a:t>分</a:t>
            </a:r>
            <a:r>
              <a:rPr lang="zh-CN" altLang="en-US" sz="1950" dirty="0">
                <a:latin typeface="华文楷体" panose="02010600040101010101" pitchFamily="2" charset="-122"/>
                <a:ea typeface="华文楷体" panose="02010600040101010101" pitchFamily="2" charset="-122"/>
              </a:rPr>
              <a:t>，通过一个转弯标志</a:t>
            </a:r>
            <a:r>
              <a:rPr lang="zh-CN" altLang="en-US" sz="1950" dirty="0">
                <a:solidFill>
                  <a:srgbClr val="FF0000"/>
                </a:solidFill>
                <a:latin typeface="华文楷体" panose="02010600040101010101" pitchFamily="2" charset="-122"/>
                <a:ea typeface="华文楷体" panose="02010600040101010101" pitchFamily="2" charset="-122"/>
              </a:rPr>
              <a:t>记</a:t>
            </a:r>
            <a:r>
              <a:rPr lang="en-US" altLang="zh-CN" sz="1950" dirty="0">
                <a:solidFill>
                  <a:srgbClr val="FF0000"/>
                </a:solidFill>
                <a:latin typeface="华文楷体" panose="02010600040101010101" pitchFamily="2" charset="-122"/>
                <a:ea typeface="华文楷体" panose="02010600040101010101" pitchFamily="2" charset="-122"/>
              </a:rPr>
              <a:t>5</a:t>
            </a:r>
            <a:r>
              <a:rPr lang="zh-CN" altLang="en-US" sz="1950" dirty="0">
                <a:solidFill>
                  <a:srgbClr val="FF0000"/>
                </a:solidFill>
                <a:latin typeface="华文楷体" panose="02010600040101010101" pitchFamily="2" charset="-122"/>
                <a:ea typeface="华文楷体" panose="02010600040101010101" pitchFamily="2" charset="-122"/>
              </a:rPr>
              <a:t>分</a:t>
            </a:r>
            <a:r>
              <a:rPr lang="zh-CN" altLang="en-US" sz="1950" dirty="0">
                <a:latin typeface="华文楷体" panose="02010600040101010101" pitchFamily="2" charset="-122"/>
                <a:ea typeface="华文楷体" panose="02010600040101010101" pitchFamily="2" charset="-122"/>
              </a:rPr>
              <a:t>。</a:t>
            </a:r>
            <a:endParaRPr lang="zh-CN" altLang="en-US" sz="1950" dirty="0">
              <a:latin typeface="华文楷体" panose="02010600040101010101" pitchFamily="2" charset="-122"/>
              <a:ea typeface="华文楷体" panose="02010600040101010101" pitchFamily="2" charset="-122"/>
            </a:endParaRPr>
          </a:p>
          <a:p>
            <a:pPr marL="228600" indent="-228600" algn="just" defTabSz="914400" fontAlgn="auto">
              <a:lnSpc>
                <a:spcPct val="100000"/>
              </a:lnSpc>
              <a:spcBef>
                <a:spcPts val="1000"/>
              </a:spcBef>
              <a:buFont typeface="Arial" panose="020B0604020202020204" pitchFamily="34" charset="0"/>
              <a:buChar char="•"/>
            </a:pPr>
            <a:r>
              <a:rPr lang="zh-CN" altLang="en-US" sz="1950" dirty="0">
                <a:latin typeface="华文楷体" panose="02010600040101010101" pitchFamily="2" charset="-122"/>
                <a:ea typeface="华文楷体" panose="02010600040101010101" pitchFamily="2" charset="-122"/>
              </a:rPr>
              <a:t>通过转弯标志不正确</a:t>
            </a:r>
            <a:r>
              <a:rPr lang="zh-CN" altLang="en-US" sz="1950" dirty="0">
                <a:solidFill>
                  <a:srgbClr val="FF0000"/>
                </a:solidFill>
                <a:latin typeface="华文楷体" panose="02010600040101010101" pitchFamily="2" charset="-122"/>
                <a:ea typeface="华文楷体" panose="02010600040101010101" pitchFamily="2" charset="-122"/>
              </a:rPr>
              <a:t>扣</a:t>
            </a:r>
            <a:r>
              <a:rPr lang="en-US" altLang="zh-CN" sz="1950" dirty="0">
                <a:solidFill>
                  <a:srgbClr val="FF0000"/>
                </a:solidFill>
                <a:latin typeface="华文楷体" panose="02010600040101010101" pitchFamily="2" charset="-122"/>
                <a:ea typeface="华文楷体" panose="02010600040101010101" pitchFamily="2" charset="-122"/>
              </a:rPr>
              <a:t>3</a:t>
            </a:r>
            <a:r>
              <a:rPr lang="zh-CN" altLang="en-US" sz="1950" dirty="0">
                <a:solidFill>
                  <a:srgbClr val="FF0000"/>
                </a:solidFill>
                <a:latin typeface="华文楷体" panose="02010600040101010101" pitchFamily="2" charset="-122"/>
                <a:ea typeface="华文楷体" panose="02010600040101010101" pitchFamily="2" charset="-122"/>
              </a:rPr>
              <a:t>分</a:t>
            </a:r>
            <a:r>
              <a:rPr lang="zh-CN" altLang="en-US" sz="1950" dirty="0">
                <a:latin typeface="华文楷体" panose="02010600040101010101" pitchFamily="2" charset="-122"/>
                <a:ea typeface="华文楷体" panose="02010600040101010101" pitchFamily="2" charset="-122"/>
              </a:rPr>
              <a:t>。</a:t>
            </a:r>
            <a:endParaRPr lang="zh-CN" altLang="en-US" sz="1950" dirty="0">
              <a:latin typeface="华文楷体" panose="02010600040101010101" pitchFamily="2" charset="-122"/>
              <a:ea typeface="华文楷体" panose="02010600040101010101" pitchFamily="2" charset="-122"/>
            </a:endParaRPr>
          </a:p>
          <a:p>
            <a:pPr marL="228600" indent="-228600" algn="just" defTabSz="914400" fontAlgn="auto">
              <a:lnSpc>
                <a:spcPct val="100000"/>
              </a:lnSpc>
              <a:spcBef>
                <a:spcPts val="1000"/>
              </a:spcBef>
              <a:buFont typeface="Arial" panose="020B0604020202020204" pitchFamily="34" charset="0"/>
              <a:buChar char="•"/>
            </a:pPr>
            <a:r>
              <a:rPr lang="zh-CN" altLang="en-US" sz="1950" dirty="0">
                <a:latin typeface="华文楷体" panose="02010600040101010101" pitchFamily="2" charset="-122"/>
                <a:ea typeface="华文楷体" panose="02010600040101010101" pitchFamily="2" charset="-122"/>
              </a:rPr>
              <a:t>在全城动员任务中获得</a:t>
            </a:r>
            <a:r>
              <a:rPr lang="en-US" altLang="zh-CN" sz="1950" dirty="0">
                <a:solidFill>
                  <a:srgbClr val="FF0000"/>
                </a:solidFill>
                <a:latin typeface="华文楷体" panose="02010600040101010101" pitchFamily="2" charset="-122"/>
                <a:ea typeface="华文楷体" panose="02010600040101010101" pitchFamily="2" charset="-122"/>
              </a:rPr>
              <a:t>50</a:t>
            </a:r>
            <a:r>
              <a:rPr lang="zh-CN" altLang="en-US" sz="1950" dirty="0">
                <a:solidFill>
                  <a:srgbClr val="FF0000"/>
                </a:solidFill>
                <a:latin typeface="华文楷体" panose="02010600040101010101" pitchFamily="2" charset="-122"/>
                <a:ea typeface="华文楷体" panose="02010600040101010101" pitchFamily="2" charset="-122"/>
              </a:rPr>
              <a:t>分</a:t>
            </a:r>
            <a:r>
              <a:rPr lang="zh-CN" altLang="en-US" sz="1950" dirty="0">
                <a:latin typeface="华文楷体" panose="02010600040101010101" pitchFamily="2" charset="-122"/>
                <a:ea typeface="华文楷体" panose="02010600040101010101" pitchFamily="2" charset="-122"/>
              </a:rPr>
              <a:t>就算完成了任务</a:t>
            </a:r>
            <a:r>
              <a:rPr lang="zh-CN" altLang="en-US" sz="1950" dirty="0" smtClean="0">
                <a:latin typeface="华文楷体" panose="02010600040101010101" pitchFamily="2" charset="-122"/>
                <a:ea typeface="华文楷体" panose="02010600040101010101" pitchFamily="2" charset="-122"/>
              </a:rPr>
              <a:t>。</a:t>
            </a:r>
            <a:endParaRPr lang="zh-CN" altLang="en-US" sz="1950" dirty="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9" name="组合 58"/>
          <p:cNvGrpSpPr/>
          <p:nvPr/>
        </p:nvGrpSpPr>
        <p:grpSpPr>
          <a:xfrm>
            <a:off x="290344" y="224517"/>
            <a:ext cx="9094727" cy="4947558"/>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1" name="文本框 60"/>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6</a:t>
              </a:r>
              <a:endParaRPr lang="en-US" altLang="zh-CN" sz="2400" dirty="0" smtClean="0">
                <a:solidFill>
                  <a:schemeClr val="accent1"/>
                </a:solidFill>
                <a:latin typeface="Agency FB" panose="020B0503020202020204" pitchFamily="34" charset="0"/>
              </a:endParaRPr>
            </a:p>
          </p:txBody>
        </p:sp>
        <p:sp>
          <p:nvSpPr>
            <p:cNvPr id="66" name="文本框 65"/>
            <p:cNvSpPr txBox="1"/>
            <p:nvPr/>
          </p:nvSpPr>
          <p:spPr>
            <a:xfrm>
              <a:off x="1796925" y="459176"/>
              <a:ext cx="7812587" cy="552027"/>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本届机器人综合技能比赛任务</a:t>
              </a:r>
              <a:r>
                <a:rPr lang="en-US" altLang="zh-CN" sz="2100" b="1" dirty="0" smtClean="0">
                  <a:solidFill>
                    <a:schemeClr val="tx1">
                      <a:lumMod val="75000"/>
                      <a:lumOff val="25000"/>
                    </a:schemeClr>
                  </a:solidFill>
                  <a:latin typeface="Century Gothic" panose="020B0502020202020204" pitchFamily="34" charset="0"/>
                </a:rPr>
                <a:t>3——</a:t>
              </a:r>
              <a:r>
                <a:rPr lang="zh-CN" altLang="en-US" sz="2100" b="1" dirty="0" smtClean="0">
                  <a:solidFill>
                    <a:schemeClr val="tx1">
                      <a:lumMod val="75000"/>
                      <a:lumOff val="25000"/>
                    </a:schemeClr>
                  </a:solidFill>
                  <a:latin typeface="Century Gothic" panose="020B0502020202020204" pitchFamily="34" charset="0"/>
                </a:rPr>
                <a:t>道路清理</a:t>
              </a:r>
              <a:endParaRPr lang="zh-CN" altLang="en-US" sz="2100" b="1" dirty="0">
                <a:solidFill>
                  <a:schemeClr val="tx1">
                    <a:lumMod val="75000"/>
                    <a:lumOff val="25000"/>
                  </a:schemeClr>
                </a:solidFill>
                <a:latin typeface="Century Gothic" panose="020B0502020202020204" pitchFamily="34" charset="0"/>
              </a:endParaRP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3" name="矩形 2"/>
          <p:cNvSpPr/>
          <p:nvPr/>
        </p:nvSpPr>
        <p:spPr>
          <a:xfrm>
            <a:off x="125567" y="1015075"/>
            <a:ext cx="8666379" cy="3906488"/>
          </a:xfrm>
          <a:prstGeom prst="rect">
            <a:avLst/>
          </a:prstGeom>
        </p:spPr>
        <p:txBody>
          <a:bodyPr/>
          <a:lstStyle/>
          <a:p>
            <a:pPr marL="228600" indent="-228600" algn="just" defTabSz="914400">
              <a:lnSpc>
                <a:spcPct val="130000"/>
              </a:lnSpc>
              <a:spcBef>
                <a:spcPts val="1000"/>
              </a:spcBef>
              <a:buFont typeface="Arial" panose="020B0604020202020204" pitchFamily="34" charset="0"/>
              <a:buChar char="•"/>
            </a:pPr>
            <a:r>
              <a:rPr lang="zh-CN" altLang="en-US" sz="1950" dirty="0">
                <a:latin typeface="华文楷体" panose="02010600040101010101" pitchFamily="2" charset="-122"/>
                <a:ea typeface="华文楷体" panose="02010600040101010101" pitchFamily="2" charset="-122"/>
              </a:rPr>
              <a:t>尚待移除的“杂物”用去掉标签（或在罐外包一层铝箔）的标准</a:t>
            </a:r>
            <a:r>
              <a:rPr lang="en-US" altLang="zh-CN" sz="1950" dirty="0">
                <a:latin typeface="华文楷体" panose="02010600040101010101" pitchFamily="2" charset="-122"/>
                <a:ea typeface="华文楷体" panose="02010600040101010101" pitchFamily="2" charset="-122"/>
              </a:rPr>
              <a:t>355ml</a:t>
            </a:r>
            <a:r>
              <a:rPr lang="zh-CN" altLang="en-US" sz="1950" dirty="0">
                <a:latin typeface="华文楷体" panose="02010600040101010101" pitchFamily="2" charset="-122"/>
                <a:ea typeface="华文楷体" panose="02010600040101010101" pitchFamily="2" charset="-122"/>
              </a:rPr>
              <a:t>易拉罐表示，向上直立。罐中装黄沙（不能采用液体），使重量达到</a:t>
            </a:r>
            <a:r>
              <a:rPr lang="en-US" altLang="zh-CN" sz="1950" dirty="0">
                <a:latin typeface="华文楷体" panose="02010600040101010101" pitchFamily="2" charset="-122"/>
                <a:ea typeface="华文楷体" panose="02010600040101010101" pitchFamily="2" charset="-122"/>
              </a:rPr>
              <a:t>500g</a:t>
            </a:r>
            <a:r>
              <a:rPr lang="zh-CN" altLang="en-US" sz="1950" dirty="0">
                <a:latin typeface="华文楷体" panose="02010600040101010101" pitchFamily="2" charset="-122"/>
                <a:ea typeface="华文楷体" panose="02010600040101010101" pitchFamily="2" charset="-122"/>
              </a:rPr>
              <a:t>。“杂物”被布置在</a:t>
            </a:r>
            <a:r>
              <a:rPr lang="zh-CN" altLang="en-US" sz="1950" dirty="0">
                <a:solidFill>
                  <a:srgbClr val="FF0000"/>
                </a:solidFill>
                <a:latin typeface="华文楷体" panose="02010600040101010101" pitchFamily="2" charset="-122"/>
                <a:ea typeface="华文楷体" panose="02010600040101010101" pitchFamily="2" charset="-122"/>
              </a:rPr>
              <a:t>黑色引导线或它们的交叉点上，具体位置另定。</a:t>
            </a:r>
            <a:endParaRPr lang="zh-CN" altLang="en-US" sz="1950" dirty="0">
              <a:solidFill>
                <a:srgbClr val="FF0000"/>
              </a:solidFill>
              <a:latin typeface="华文楷体" panose="02010600040101010101" pitchFamily="2" charset="-122"/>
              <a:ea typeface="华文楷体" panose="02010600040101010101" pitchFamily="2" charset="-122"/>
            </a:endParaRPr>
          </a:p>
          <a:p>
            <a:pPr marL="228600" indent="-228600" algn="just" defTabSz="914400">
              <a:lnSpc>
                <a:spcPct val="130000"/>
              </a:lnSpc>
              <a:spcBef>
                <a:spcPts val="1000"/>
              </a:spcBef>
              <a:buFont typeface="Arial" panose="020B0604020202020204" pitchFamily="34" charset="0"/>
              <a:buChar char="•"/>
            </a:pPr>
            <a:r>
              <a:rPr lang="zh-CN" altLang="en-US" sz="1950" dirty="0">
                <a:latin typeface="华文楷体" panose="02010600040101010101" pitchFamily="2" charset="-122"/>
                <a:ea typeface="华文楷体" panose="02010600040101010101" pitchFamily="2" charset="-122"/>
              </a:rPr>
              <a:t>移除“杂物”的标准是把它移动到</a:t>
            </a:r>
            <a:r>
              <a:rPr lang="zh-CN" altLang="en-US" sz="1950" dirty="0">
                <a:solidFill>
                  <a:srgbClr val="FF0000"/>
                </a:solidFill>
                <a:latin typeface="华文楷体" panose="02010600040101010101" pitchFamily="2" charset="-122"/>
                <a:ea typeface="华文楷体" panose="02010600040101010101" pitchFamily="2" charset="-122"/>
              </a:rPr>
              <a:t>不再与黑色引导线接触的地方</a:t>
            </a:r>
            <a:r>
              <a:rPr lang="zh-CN" altLang="en-US" sz="1950" dirty="0">
                <a:latin typeface="华文楷体" panose="02010600040101010101" pitchFamily="2" charset="-122"/>
                <a:ea typeface="华文楷体" panose="02010600040101010101" pitchFamily="2" charset="-122"/>
              </a:rPr>
              <a:t>，且不得超出该任务拼装块，在完成此任务期间，除完成“全城动员”任务外，不得穿插其它任务，一旦插入其它任务，本任务即告结束，不得再次完成本任务。但已有的得分有效。</a:t>
            </a:r>
            <a:endParaRPr lang="zh-CN" altLang="en-US" sz="1950" dirty="0">
              <a:latin typeface="华文楷体" panose="02010600040101010101" pitchFamily="2" charset="-122"/>
              <a:ea typeface="华文楷体" panose="02010600040101010101" pitchFamily="2" charset="-122"/>
            </a:endParaRPr>
          </a:p>
          <a:p>
            <a:pPr marL="228600" indent="-228600" algn="just" defTabSz="914400">
              <a:lnSpc>
                <a:spcPct val="130000"/>
              </a:lnSpc>
              <a:spcBef>
                <a:spcPts val="1000"/>
              </a:spcBef>
              <a:buFont typeface="Arial" panose="020B0604020202020204" pitchFamily="34" charset="0"/>
              <a:buChar char="•"/>
            </a:pPr>
            <a:r>
              <a:rPr lang="zh-CN" altLang="en-US" sz="1950" dirty="0">
                <a:latin typeface="华文楷体" panose="02010600040101010101" pitchFamily="2" charset="-122"/>
                <a:ea typeface="华文楷体" panose="02010600040101010101" pitchFamily="2" charset="-122"/>
              </a:rPr>
              <a:t>机器人每成功移除一个“杂物”</a:t>
            </a:r>
            <a:r>
              <a:rPr lang="zh-CN" altLang="en-US" sz="1950" dirty="0">
                <a:solidFill>
                  <a:srgbClr val="FF0000"/>
                </a:solidFill>
                <a:latin typeface="华文楷体" panose="02010600040101010101" pitchFamily="2" charset="-122"/>
                <a:ea typeface="华文楷体" panose="02010600040101010101" pitchFamily="2" charset="-122"/>
              </a:rPr>
              <a:t>记</a:t>
            </a:r>
            <a:r>
              <a:rPr lang="en-US" altLang="zh-CN" sz="1950" dirty="0">
                <a:solidFill>
                  <a:srgbClr val="FF0000"/>
                </a:solidFill>
                <a:latin typeface="华文楷体" panose="02010600040101010101" pitchFamily="2" charset="-122"/>
                <a:ea typeface="华文楷体" panose="02010600040101010101" pitchFamily="2" charset="-122"/>
              </a:rPr>
              <a:t>10</a:t>
            </a:r>
            <a:r>
              <a:rPr lang="zh-CN" altLang="en-US" sz="1950" dirty="0">
                <a:solidFill>
                  <a:srgbClr val="FF0000"/>
                </a:solidFill>
                <a:latin typeface="华文楷体" panose="02010600040101010101" pitchFamily="2" charset="-122"/>
                <a:ea typeface="华文楷体" panose="02010600040101010101" pitchFamily="2" charset="-122"/>
              </a:rPr>
              <a:t>分</a:t>
            </a:r>
            <a:r>
              <a:rPr lang="zh-CN" altLang="en-US" sz="1950" dirty="0">
                <a:latin typeface="华文楷体" panose="02010600040101010101" pitchFamily="2" charset="-122"/>
                <a:ea typeface="华文楷体" panose="02010600040101010101" pitchFamily="2" charset="-122"/>
              </a:rPr>
              <a:t>。全部移除，加</a:t>
            </a:r>
            <a:r>
              <a:rPr lang="zh-CN" altLang="en-US" sz="1950" dirty="0">
                <a:solidFill>
                  <a:srgbClr val="FF0000"/>
                </a:solidFill>
                <a:latin typeface="华文楷体" panose="02010600040101010101" pitchFamily="2" charset="-122"/>
                <a:ea typeface="华文楷体" panose="02010600040101010101" pitchFamily="2" charset="-122"/>
              </a:rPr>
              <a:t>记</a:t>
            </a:r>
            <a:r>
              <a:rPr lang="en-US" altLang="zh-CN" sz="1950" dirty="0">
                <a:solidFill>
                  <a:srgbClr val="FF0000"/>
                </a:solidFill>
                <a:latin typeface="华文楷体" panose="02010600040101010101" pitchFamily="2" charset="-122"/>
                <a:ea typeface="华文楷体" panose="02010600040101010101" pitchFamily="2" charset="-122"/>
              </a:rPr>
              <a:t>20</a:t>
            </a:r>
            <a:r>
              <a:rPr lang="zh-CN" altLang="en-US" sz="1950" dirty="0">
                <a:solidFill>
                  <a:srgbClr val="FF0000"/>
                </a:solidFill>
                <a:latin typeface="华文楷体" panose="02010600040101010101" pitchFamily="2" charset="-122"/>
                <a:ea typeface="华文楷体" panose="02010600040101010101" pitchFamily="2" charset="-122"/>
              </a:rPr>
              <a:t>分</a:t>
            </a:r>
            <a:r>
              <a:rPr lang="zh-CN" altLang="en-US" sz="1950" dirty="0">
                <a:latin typeface="华文楷体" panose="02010600040101010101" pitchFamily="2" charset="-122"/>
                <a:ea typeface="华文楷体" panose="02010600040101010101" pitchFamily="2" charset="-122"/>
              </a:rPr>
              <a:t>。</a:t>
            </a:r>
            <a:endParaRPr lang="zh-CN" altLang="en-US" sz="1950" dirty="0">
              <a:latin typeface="华文楷体" panose="02010600040101010101" pitchFamily="2" charset="-122"/>
              <a:ea typeface="华文楷体" panose="02010600040101010101" pitchFamily="2" charset="-122"/>
            </a:endParaRPr>
          </a:p>
          <a:p>
            <a:pPr marL="228600" indent="-228600" algn="just" defTabSz="914400">
              <a:lnSpc>
                <a:spcPct val="130000"/>
              </a:lnSpc>
              <a:spcBef>
                <a:spcPts val="1000"/>
              </a:spcBef>
              <a:buFont typeface="Arial" panose="020B0604020202020204" pitchFamily="34" charset="0"/>
              <a:buChar char="•"/>
            </a:pPr>
            <a:r>
              <a:rPr lang="zh-CN" altLang="en-US" sz="1950" dirty="0">
                <a:latin typeface="华文楷体" panose="02010600040101010101" pitchFamily="2" charset="-122"/>
                <a:ea typeface="华文楷体" panose="02010600040101010101" pitchFamily="2" charset="-122"/>
              </a:rPr>
              <a:t>获得</a:t>
            </a:r>
            <a:r>
              <a:rPr lang="en-US" altLang="zh-CN" sz="1950" dirty="0">
                <a:latin typeface="华文楷体" panose="02010600040101010101" pitchFamily="2" charset="-122"/>
                <a:ea typeface="华文楷体" panose="02010600040101010101" pitchFamily="2" charset="-122"/>
              </a:rPr>
              <a:t>50</a:t>
            </a:r>
            <a:r>
              <a:rPr lang="zh-CN" altLang="en-US" sz="1950" dirty="0">
                <a:latin typeface="华文楷体" panose="02010600040101010101" pitchFamily="2" charset="-122"/>
                <a:ea typeface="华文楷体" panose="02010600040101010101" pitchFamily="2" charset="-122"/>
              </a:rPr>
              <a:t>分就算完成“道路清理”任务。</a:t>
            </a:r>
            <a:endParaRPr lang="zh-CN" altLang="en-US" sz="1950" dirty="0">
              <a:latin typeface="华文楷体" panose="02010600040101010101" pitchFamily="2" charset="-122"/>
              <a:ea typeface="华文楷体" panose="02010600040101010101" pitchFamily="2" charset="-122"/>
            </a:endParaRPr>
          </a:p>
          <a:p>
            <a:pPr marL="228600" indent="-228600" algn="just" defTabSz="914400">
              <a:lnSpc>
                <a:spcPct val="130000"/>
              </a:lnSpc>
              <a:spcBef>
                <a:spcPts val="1000"/>
              </a:spcBef>
              <a:buFont typeface="Arial" panose="020B0604020202020204" pitchFamily="34" charset="0"/>
              <a:buChar char="•"/>
            </a:pPr>
            <a:endParaRPr lang="zh-CN" altLang="en-US" sz="1950" dirty="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9" name="组合 58"/>
          <p:cNvGrpSpPr/>
          <p:nvPr/>
        </p:nvGrpSpPr>
        <p:grpSpPr>
          <a:xfrm>
            <a:off x="290344" y="224517"/>
            <a:ext cx="9094727" cy="4947558"/>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1" name="文本框 60"/>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7</a:t>
              </a:r>
              <a:endParaRPr lang="zh-CN" altLang="en-US" sz="2400" dirty="0">
                <a:solidFill>
                  <a:schemeClr val="accent1"/>
                </a:solidFill>
                <a:latin typeface="Agency FB" panose="020B0503020202020204" pitchFamily="34" charset="0"/>
              </a:endParaRPr>
            </a:p>
          </p:txBody>
        </p:sp>
        <p:sp>
          <p:nvSpPr>
            <p:cNvPr id="66" name="文本框 65"/>
            <p:cNvSpPr txBox="1"/>
            <p:nvPr/>
          </p:nvSpPr>
          <p:spPr>
            <a:xfrm>
              <a:off x="1796925" y="459176"/>
              <a:ext cx="7696209" cy="552027"/>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本届机器人综合技能比赛任务</a:t>
              </a:r>
              <a:r>
                <a:rPr lang="en-US" altLang="zh-CN" sz="2100" b="1" dirty="0" smtClean="0">
                  <a:solidFill>
                    <a:schemeClr val="tx1">
                      <a:lumMod val="75000"/>
                      <a:lumOff val="25000"/>
                    </a:schemeClr>
                  </a:solidFill>
                  <a:latin typeface="Century Gothic" panose="020B0502020202020204" pitchFamily="34" charset="0"/>
                </a:rPr>
                <a:t>4——</a:t>
              </a:r>
              <a:r>
                <a:rPr lang="zh-CN" altLang="en-US" sz="2100" b="1" dirty="0" smtClean="0">
                  <a:solidFill>
                    <a:schemeClr val="tx1">
                      <a:lumMod val="75000"/>
                      <a:lumOff val="25000"/>
                    </a:schemeClr>
                  </a:solidFill>
                  <a:latin typeface="Century Gothic" panose="020B0502020202020204" pitchFamily="34" charset="0"/>
                </a:rPr>
                <a:t>竖立标志</a:t>
              </a:r>
              <a:endParaRPr lang="zh-CN" altLang="en-US" sz="2100" b="1" dirty="0">
                <a:solidFill>
                  <a:schemeClr val="tx1">
                    <a:lumMod val="75000"/>
                    <a:lumOff val="25000"/>
                  </a:schemeClr>
                </a:solidFill>
                <a:latin typeface="Century Gothic" panose="020B0502020202020204" pitchFamily="34" charset="0"/>
              </a:endParaRP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3" name="矩形 2"/>
          <p:cNvSpPr/>
          <p:nvPr/>
        </p:nvSpPr>
        <p:spPr>
          <a:xfrm>
            <a:off x="290344" y="950100"/>
            <a:ext cx="6829507" cy="3825520"/>
          </a:xfrm>
          <a:prstGeom prst="rect">
            <a:avLst/>
          </a:prstGeom>
        </p:spPr>
        <p:txBody>
          <a:bodyPr/>
          <a:lstStyle/>
          <a:p>
            <a:pPr marL="228600" indent="-228600" algn="just" defTabSz="914400">
              <a:lnSpc>
                <a:spcPct val="15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一个印有垃圾分类图案的标志牌，如图所示，标志牌为</a:t>
            </a:r>
            <a:r>
              <a:rPr lang="en-US" altLang="zh-CN" sz="2100" dirty="0">
                <a:latin typeface="华文楷体" panose="02010600040101010101" pitchFamily="2" charset="-122"/>
                <a:ea typeface="华文楷体" panose="02010600040101010101" pitchFamily="2" charset="-122"/>
              </a:rPr>
              <a:t>80mm×50mm×30mm</a:t>
            </a:r>
            <a:r>
              <a:rPr lang="zh-CN" altLang="en-US" sz="2100" dirty="0">
                <a:latin typeface="华文楷体" panose="02010600040101010101" pitchFamily="2" charset="-122"/>
                <a:ea typeface="华文楷体" panose="02010600040101010101" pitchFamily="2" charset="-122"/>
              </a:rPr>
              <a:t>的长方体平放在某个固定拼装块上，要求机器人将其直立起来（标志最长的方向垂直于地面），</a:t>
            </a:r>
            <a:r>
              <a:rPr lang="zh-CN" altLang="en-US" sz="2100" dirty="0">
                <a:solidFill>
                  <a:srgbClr val="FF0000"/>
                </a:solidFill>
                <a:latin typeface="华文楷体" panose="02010600040101010101" pitchFamily="2" charset="-122"/>
                <a:ea typeface="华文楷体" panose="02010600040101010101" pitchFamily="2" charset="-122"/>
              </a:rPr>
              <a:t>不得超出原有拼装块，且不得压住引导线。</a:t>
            </a:r>
            <a:endParaRPr lang="zh-CN" altLang="en-US" sz="2100" dirty="0">
              <a:solidFill>
                <a:srgbClr val="FF0000"/>
              </a:solidFill>
              <a:latin typeface="华文楷体" panose="02010600040101010101" pitchFamily="2" charset="-122"/>
              <a:ea typeface="华文楷体" panose="02010600040101010101" pitchFamily="2" charset="-122"/>
            </a:endParaRPr>
          </a:p>
          <a:p>
            <a:pPr marL="228600" indent="-228600" algn="just" defTabSz="914400">
              <a:lnSpc>
                <a:spcPct val="15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标志直立</a:t>
            </a:r>
            <a:r>
              <a:rPr lang="zh-CN" altLang="en-US" sz="2100" dirty="0">
                <a:solidFill>
                  <a:srgbClr val="FF0000"/>
                </a:solidFill>
                <a:latin typeface="华文楷体" panose="02010600040101010101" pitchFamily="2" charset="-122"/>
                <a:ea typeface="华文楷体" panose="02010600040101010101" pitchFamily="2" charset="-122"/>
              </a:rPr>
              <a:t>记</a:t>
            </a:r>
            <a:r>
              <a:rPr lang="en-US" altLang="zh-CN" sz="2100" dirty="0">
                <a:solidFill>
                  <a:srgbClr val="FF0000"/>
                </a:solidFill>
                <a:latin typeface="华文楷体" panose="02010600040101010101" pitchFamily="2" charset="-122"/>
                <a:ea typeface="华文楷体" panose="02010600040101010101" pitchFamily="2" charset="-122"/>
              </a:rPr>
              <a:t>60</a:t>
            </a:r>
            <a:r>
              <a:rPr lang="zh-CN" altLang="en-US" sz="2100" dirty="0">
                <a:solidFill>
                  <a:srgbClr val="FF0000"/>
                </a:solidFill>
                <a:latin typeface="华文楷体" panose="02010600040101010101" pitchFamily="2" charset="-122"/>
                <a:ea typeface="华文楷体" panose="02010600040101010101" pitchFamily="2" charset="-122"/>
              </a:rPr>
              <a:t>分</a:t>
            </a:r>
            <a:r>
              <a:rPr lang="zh-CN" altLang="en-US" sz="2100" dirty="0">
                <a:latin typeface="华文楷体" panose="02010600040101010101" pitchFamily="2" charset="-122"/>
                <a:ea typeface="华文楷体" panose="02010600040101010101" pitchFamily="2" charset="-122"/>
              </a:rPr>
              <a:t>，标志超出原有拼装块</a:t>
            </a:r>
            <a:r>
              <a:rPr lang="zh-CN" altLang="en-US" sz="2100" dirty="0">
                <a:solidFill>
                  <a:srgbClr val="FF0000"/>
                </a:solidFill>
                <a:latin typeface="华文楷体" panose="02010600040101010101" pitchFamily="2" charset="-122"/>
                <a:ea typeface="华文楷体" panose="02010600040101010101" pitchFamily="2" charset="-122"/>
              </a:rPr>
              <a:t>扣</a:t>
            </a:r>
            <a:r>
              <a:rPr lang="en-US" altLang="zh-CN" sz="2100" dirty="0">
                <a:solidFill>
                  <a:srgbClr val="FF0000"/>
                </a:solidFill>
                <a:latin typeface="华文楷体" panose="02010600040101010101" pitchFamily="2" charset="-122"/>
                <a:ea typeface="华文楷体" panose="02010600040101010101" pitchFamily="2" charset="-122"/>
              </a:rPr>
              <a:t>10</a:t>
            </a:r>
            <a:r>
              <a:rPr lang="zh-CN" altLang="en-US" sz="2100" dirty="0">
                <a:solidFill>
                  <a:srgbClr val="FF0000"/>
                </a:solidFill>
                <a:latin typeface="华文楷体" panose="02010600040101010101" pitchFamily="2" charset="-122"/>
                <a:ea typeface="华文楷体" panose="02010600040101010101" pitchFamily="2" charset="-122"/>
              </a:rPr>
              <a:t>分</a:t>
            </a:r>
            <a:r>
              <a:rPr lang="zh-CN" altLang="en-US" sz="2100" dirty="0">
                <a:latin typeface="华文楷体" panose="02010600040101010101" pitchFamily="2" charset="-122"/>
                <a:ea typeface="华文楷体" panose="02010600040101010101" pitchFamily="2" charset="-122"/>
              </a:rPr>
              <a:t>，标志颠倒扣</a:t>
            </a:r>
            <a:r>
              <a:rPr lang="en-US" altLang="zh-CN" sz="2100" dirty="0">
                <a:solidFill>
                  <a:srgbClr val="FF0000"/>
                </a:solidFill>
                <a:latin typeface="华文楷体" panose="02010600040101010101" pitchFamily="2" charset="-122"/>
                <a:ea typeface="华文楷体" panose="02010600040101010101" pitchFamily="2" charset="-122"/>
              </a:rPr>
              <a:t>10</a:t>
            </a:r>
            <a:r>
              <a:rPr lang="zh-CN" altLang="en-US" sz="2100" dirty="0" smtClean="0">
                <a:solidFill>
                  <a:srgbClr val="FF0000"/>
                </a:solidFill>
                <a:latin typeface="华文楷体" panose="02010600040101010101" pitchFamily="2" charset="-122"/>
                <a:ea typeface="华文楷体" panose="02010600040101010101" pitchFamily="2" charset="-122"/>
              </a:rPr>
              <a:t>分</a:t>
            </a:r>
            <a:r>
              <a:rPr lang="en-US" altLang="zh-CN" sz="2100" dirty="0" smtClean="0">
                <a:latin typeface="华文楷体" panose="02010600040101010101" pitchFamily="2" charset="-122"/>
                <a:ea typeface="华文楷体" panose="02010600040101010101" pitchFamily="2" charset="-122"/>
              </a:rPr>
              <a:t>,</a:t>
            </a:r>
            <a:r>
              <a:rPr lang="zh-CN" altLang="en-US" sz="2100" dirty="0" smtClean="0">
                <a:latin typeface="华文楷体" panose="02010600040101010101" pitchFamily="2" charset="-122"/>
                <a:ea typeface="华文楷体" panose="02010600040101010101" pitchFamily="2" charset="-122"/>
              </a:rPr>
              <a:t>机器人</a:t>
            </a:r>
            <a:r>
              <a:rPr lang="zh-CN" altLang="en-US" sz="2100" dirty="0">
                <a:latin typeface="华文楷体" panose="02010600040101010101" pitchFamily="2" charset="-122"/>
                <a:ea typeface="华文楷体" panose="02010600040101010101" pitchFamily="2" charset="-122"/>
              </a:rPr>
              <a:t>完全脱离该任务拼装块后裁判员记分。 </a:t>
            </a:r>
            <a:r>
              <a:rPr lang="zh-CN" altLang="en-US" sz="2100" dirty="0" smtClean="0">
                <a:latin typeface="华文楷体" panose="02010600040101010101" pitchFamily="2" charset="-122"/>
                <a:ea typeface="华文楷体" panose="02010600040101010101" pitchFamily="2" charset="-122"/>
              </a:rPr>
              <a:t>。</a:t>
            </a:r>
            <a:endParaRPr lang="zh-CN" altLang="en-US" sz="2100" dirty="0">
              <a:latin typeface="华文楷体" panose="02010600040101010101" pitchFamily="2" charset="-122"/>
              <a:ea typeface="华文楷体" panose="02010600040101010101" pitchFamily="2" charset="-122"/>
            </a:endParaRPr>
          </a:p>
          <a:p>
            <a:pPr marL="228600" indent="-228600" algn="just" defTabSz="914400">
              <a:lnSpc>
                <a:spcPct val="15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得到</a:t>
            </a:r>
            <a:r>
              <a:rPr lang="en-US" altLang="zh-CN" sz="2100" dirty="0">
                <a:solidFill>
                  <a:srgbClr val="FF0000"/>
                </a:solidFill>
                <a:latin typeface="华文楷体" panose="02010600040101010101" pitchFamily="2" charset="-122"/>
                <a:ea typeface="华文楷体" panose="02010600040101010101" pitchFamily="2" charset="-122"/>
              </a:rPr>
              <a:t>50</a:t>
            </a:r>
            <a:r>
              <a:rPr lang="zh-CN" altLang="en-US" sz="2100" dirty="0">
                <a:solidFill>
                  <a:srgbClr val="FF0000"/>
                </a:solidFill>
                <a:latin typeface="华文楷体" panose="02010600040101010101" pitchFamily="2" charset="-122"/>
                <a:ea typeface="华文楷体" panose="02010600040101010101" pitchFamily="2" charset="-122"/>
              </a:rPr>
              <a:t>分</a:t>
            </a:r>
            <a:r>
              <a:rPr lang="zh-CN" altLang="en-US" sz="2100" dirty="0">
                <a:latin typeface="华文楷体" panose="02010600040101010101" pitchFamily="2" charset="-122"/>
                <a:ea typeface="华文楷体" panose="02010600040101010101" pitchFamily="2" charset="-122"/>
              </a:rPr>
              <a:t>即为完成“竖立标志”任务。</a:t>
            </a:r>
            <a:endParaRPr lang="zh-CN" altLang="en-US" sz="2100" dirty="0">
              <a:latin typeface="华文楷体" panose="02010600040101010101" pitchFamily="2" charset="-122"/>
              <a:ea typeface="华文楷体" panose="02010600040101010101" pitchFamily="2" charset="-122"/>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84749" y="1669967"/>
            <a:ext cx="1271588" cy="156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9" name="组合 58"/>
          <p:cNvGrpSpPr/>
          <p:nvPr/>
        </p:nvGrpSpPr>
        <p:grpSpPr>
          <a:xfrm>
            <a:off x="290344" y="224517"/>
            <a:ext cx="9094727" cy="4947558"/>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1" name="文本框 60"/>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8</a:t>
              </a:r>
              <a:endParaRPr lang="zh-CN" altLang="en-US" sz="2400" dirty="0">
                <a:solidFill>
                  <a:schemeClr val="accent1"/>
                </a:solidFill>
                <a:latin typeface="Agency FB" panose="020B0503020202020204" pitchFamily="34" charset="0"/>
              </a:endParaRPr>
            </a:p>
          </p:txBody>
        </p:sp>
        <p:sp>
          <p:nvSpPr>
            <p:cNvPr id="66" name="文本框 65"/>
            <p:cNvSpPr txBox="1"/>
            <p:nvPr/>
          </p:nvSpPr>
          <p:spPr>
            <a:xfrm>
              <a:off x="1796926" y="459176"/>
              <a:ext cx="8883774" cy="552027"/>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本届机器人综合技能比赛任务</a:t>
              </a:r>
              <a:r>
                <a:rPr lang="en-US" altLang="zh-CN" sz="2100" b="1" dirty="0" smtClean="0">
                  <a:solidFill>
                    <a:schemeClr val="tx1">
                      <a:lumMod val="75000"/>
                      <a:lumOff val="25000"/>
                    </a:schemeClr>
                  </a:solidFill>
                  <a:latin typeface="Century Gothic" panose="020B0502020202020204" pitchFamily="34" charset="0"/>
                </a:rPr>
                <a:t>5——</a:t>
              </a:r>
              <a:r>
                <a:rPr lang="zh-CN" altLang="en-US" sz="2100" b="1" dirty="0">
                  <a:solidFill>
                    <a:schemeClr val="tx1">
                      <a:lumMod val="75000"/>
                      <a:lumOff val="25000"/>
                    </a:schemeClr>
                  </a:solidFill>
                  <a:latin typeface="Century Gothic" panose="020B0502020202020204" pitchFamily="34" charset="0"/>
                </a:rPr>
                <a:t>垃圾分拣（</a:t>
              </a:r>
              <a:r>
                <a:rPr lang="en-US" altLang="zh-CN" sz="2100" b="1" dirty="0">
                  <a:solidFill>
                    <a:schemeClr val="tx1">
                      <a:lumMod val="75000"/>
                      <a:lumOff val="25000"/>
                    </a:schemeClr>
                  </a:solidFill>
                  <a:latin typeface="Century Gothic" panose="020B0502020202020204" pitchFamily="34" charset="0"/>
                </a:rPr>
                <a:t>1</a:t>
              </a:r>
              <a:r>
                <a:rPr lang="zh-CN" altLang="en-US" sz="2100" b="1" dirty="0">
                  <a:solidFill>
                    <a:schemeClr val="tx1">
                      <a:lumMod val="75000"/>
                      <a:lumOff val="25000"/>
                    </a:schemeClr>
                  </a:solidFill>
                  <a:latin typeface="Century Gothic" panose="020B0502020202020204" pitchFamily="34" charset="0"/>
                </a:rPr>
                <a:t>）</a:t>
              </a:r>
              <a:endParaRPr lang="zh-CN" altLang="en-US" sz="2100" b="1" dirty="0">
                <a:solidFill>
                  <a:schemeClr val="tx1">
                    <a:lumMod val="75000"/>
                    <a:lumOff val="25000"/>
                  </a:schemeClr>
                </a:solidFill>
                <a:latin typeface="Century Gothic" panose="020B0502020202020204" pitchFamily="34" charset="0"/>
              </a:endParaRP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3" name="矩形 2"/>
          <p:cNvSpPr/>
          <p:nvPr/>
        </p:nvSpPr>
        <p:spPr>
          <a:xfrm>
            <a:off x="290345" y="1015075"/>
            <a:ext cx="6533928" cy="3965408"/>
          </a:xfrm>
          <a:prstGeom prst="rect">
            <a:avLst/>
          </a:prstGeom>
        </p:spPr>
        <p:txBody>
          <a:bodyPr/>
          <a:lstStyle/>
          <a:p>
            <a:pPr marL="228600" indent="-228600" algn="just" defTabSz="914400">
              <a:lnSpc>
                <a:spcPts val="4000"/>
              </a:lnSpc>
              <a:spcBef>
                <a:spcPts val="1000"/>
              </a:spcBef>
              <a:buFont typeface="Arial" panose="020B0604020202020204" pitchFamily="34" charset="0"/>
              <a:buChar char="•"/>
            </a:pPr>
            <a:r>
              <a:rPr lang="en-US" altLang="zh-CN" sz="2100" dirty="0">
                <a:latin typeface="华文楷体" panose="02010600040101010101" pitchFamily="2" charset="-122"/>
                <a:ea typeface="华文楷体" panose="02010600040101010101" pitchFamily="2" charset="-122"/>
              </a:rPr>
              <a:t>4</a:t>
            </a:r>
            <a:r>
              <a:rPr lang="zh-CN" altLang="en-US" sz="2100" dirty="0">
                <a:latin typeface="华文楷体" panose="02010600040101010101" pitchFamily="2" charset="-122"/>
                <a:ea typeface="华文楷体" panose="02010600040101010101" pitchFamily="2" charset="-122"/>
              </a:rPr>
              <a:t>个边长均为</a:t>
            </a:r>
            <a:r>
              <a:rPr lang="en-US" altLang="zh-CN" sz="2100" dirty="0">
                <a:latin typeface="华文楷体" panose="02010600040101010101" pitchFamily="2" charset="-122"/>
                <a:ea typeface="华文楷体" panose="02010600040101010101" pitchFamily="2" charset="-122"/>
              </a:rPr>
              <a:t>20mm</a:t>
            </a:r>
            <a:r>
              <a:rPr lang="zh-CN" altLang="en-US" sz="2100" dirty="0">
                <a:latin typeface="华文楷体" panose="02010600040101010101" pitchFamily="2" charset="-122"/>
                <a:ea typeface="华文楷体" panose="02010600040101010101" pitchFamily="2" charset="-122"/>
              </a:rPr>
              <a:t>的立方体代表不同“垃圾”，其中</a:t>
            </a:r>
            <a:r>
              <a:rPr lang="en-US" altLang="zh-CN" sz="2100" dirty="0">
                <a:latin typeface="华文楷体" panose="02010600040101010101" pitchFamily="2" charset="-122"/>
                <a:ea typeface="华文楷体" panose="02010600040101010101" pitchFamily="2" charset="-122"/>
              </a:rPr>
              <a:t>2</a:t>
            </a:r>
            <a:r>
              <a:rPr lang="zh-CN" altLang="en-US" sz="2100" dirty="0">
                <a:latin typeface="华文楷体" panose="02010600040101010101" pitchFamily="2" charset="-122"/>
                <a:ea typeface="华文楷体" panose="02010600040101010101" pitchFamily="2" charset="-122"/>
              </a:rPr>
              <a:t>个绿色立方体代表“厨余垃圾”，灰色立方体代表“其他垃圾 ”，这</a:t>
            </a:r>
            <a:r>
              <a:rPr lang="en-US" altLang="zh-CN" sz="2100" dirty="0">
                <a:latin typeface="华文楷体" panose="02010600040101010101" pitchFamily="2" charset="-122"/>
                <a:ea typeface="华文楷体" panose="02010600040101010101" pitchFamily="2" charset="-122"/>
              </a:rPr>
              <a:t>4</a:t>
            </a:r>
            <a:r>
              <a:rPr lang="zh-CN" altLang="en-US" sz="2100" dirty="0">
                <a:latin typeface="华文楷体" panose="02010600040101010101" pitchFamily="2" charset="-122"/>
                <a:ea typeface="华文楷体" panose="02010600040101010101" pitchFamily="2" charset="-122"/>
              </a:rPr>
              <a:t>个立方体彼此之间没有粘接。不同颜色立方体的位置是随机的，可能的摆放方式如右图所示</a:t>
            </a:r>
            <a:r>
              <a:rPr lang="zh-CN" altLang="en-US" sz="2100" dirty="0" smtClean="0">
                <a:latin typeface="华文楷体" panose="02010600040101010101" pitchFamily="2" charset="-122"/>
                <a:ea typeface="华文楷体" panose="02010600040101010101" pitchFamily="2" charset="-122"/>
              </a:rPr>
              <a:t>。垃圾桶</a:t>
            </a:r>
            <a:r>
              <a:rPr lang="zh-CN" altLang="en-US" sz="2100" dirty="0">
                <a:latin typeface="华文楷体" panose="02010600040101010101" pitchFamily="2" charset="-122"/>
                <a:ea typeface="华文楷体" panose="02010600040101010101" pitchFamily="2" charset="-122"/>
              </a:rPr>
              <a:t>模型如右图所示</a:t>
            </a:r>
            <a:r>
              <a:rPr lang="zh-CN" altLang="en-US" sz="2100" dirty="0" smtClean="0">
                <a:latin typeface="华文楷体" panose="02010600040101010101" pitchFamily="2" charset="-122"/>
                <a:ea typeface="华文楷体" panose="02010600040101010101" pitchFamily="2" charset="-122"/>
              </a:rPr>
              <a:t>。</a:t>
            </a:r>
            <a:endParaRPr lang="en-US" altLang="zh-CN" sz="2100" dirty="0" smtClean="0">
              <a:latin typeface="华文楷体" panose="02010600040101010101" pitchFamily="2" charset="-122"/>
              <a:ea typeface="华文楷体" panose="02010600040101010101" pitchFamily="2" charset="-122"/>
            </a:endParaRPr>
          </a:p>
          <a:p>
            <a:pPr marL="228600" indent="-228600" algn="just" defTabSz="914400">
              <a:lnSpc>
                <a:spcPts val="4000"/>
              </a:lnSpc>
              <a:spcBef>
                <a:spcPts val="1000"/>
              </a:spcBef>
              <a:buFont typeface="Arial" panose="020B0604020202020204" pitchFamily="34" charset="0"/>
              <a:buChar char="•"/>
            </a:pPr>
            <a:endParaRPr lang="zh-CN" altLang="en-US" sz="2100" dirty="0">
              <a:latin typeface="华文楷体" panose="02010600040101010101" pitchFamily="2" charset="-122"/>
              <a:ea typeface="华文楷体" panose="02010600040101010101" pitchFamily="2" charset="-122"/>
            </a:endParaRPr>
          </a:p>
        </p:txBody>
      </p:sp>
      <p:graphicFrame>
        <p:nvGraphicFramePr>
          <p:cNvPr id="14" name="对象 13"/>
          <p:cNvGraphicFramePr>
            <a:graphicFrameLocks noChangeAspect="1"/>
          </p:cNvGraphicFramePr>
          <p:nvPr/>
        </p:nvGraphicFramePr>
        <p:xfrm>
          <a:off x="7830686" y="1214306"/>
          <a:ext cx="298157" cy="296453"/>
        </p:xfrm>
        <a:graphic>
          <a:graphicData uri="http://schemas.openxmlformats.org/presentationml/2006/ole">
            <mc:AlternateContent xmlns:mc="http://schemas.openxmlformats.org/markup-compatibility/2006">
              <mc:Choice xmlns:v="urn:schemas-microsoft-com:vml" Requires="v">
                <p:oleObj spid="_x0000_s1068" name="Visio" r:id="rId1" imgW="0" imgH="0" progId="Visio.Drawing.15">
                  <p:embed/>
                </p:oleObj>
              </mc:Choice>
              <mc:Fallback>
                <p:oleObj name="Visio" r:id="rId1" imgW="0" imgH="0" progId="Visio.Drawing.15">
                  <p:embed/>
                  <p:pic>
                    <p:nvPicPr>
                      <p:cNvPr id="0" name="对象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0686" y="1214306"/>
                        <a:ext cx="298157" cy="296453"/>
                      </a:xfrm>
                      <a:prstGeom prst="rect">
                        <a:avLst/>
                      </a:prstGeom>
                      <a:noFill/>
                    </p:spPr>
                  </p:pic>
                </p:oleObj>
              </mc:Fallback>
            </mc:AlternateContent>
          </a:graphicData>
        </a:graphic>
      </p:graphicFrame>
      <p:pic>
        <p:nvPicPr>
          <p:cNvPr id="16" name="图片 15"/>
          <p:cNvPicPr/>
          <p:nvPr/>
        </p:nvPicPr>
        <p:blipFill>
          <a:blip r:embed="rId2" cstate="print">
            <a:extLst>
              <a:ext uri="{28A0092B-C50C-407E-A947-70E740481C1C}">
                <a14:useLocalDpi xmlns:a14="http://schemas.microsoft.com/office/drawing/2010/main" val="0"/>
              </a:ext>
            </a:extLst>
          </a:blip>
          <a:stretch>
            <a:fillRect/>
          </a:stretch>
        </p:blipFill>
        <p:spPr>
          <a:xfrm>
            <a:off x="6924279" y="3783620"/>
            <a:ext cx="1080000" cy="720566"/>
          </a:xfrm>
          <a:prstGeom prst="rect">
            <a:avLst/>
          </a:prstGeom>
        </p:spPr>
      </p:pic>
      <p:pic>
        <p:nvPicPr>
          <p:cNvPr id="18" name="图片 17"/>
          <p:cNvPicPr/>
          <p:nvPr/>
        </p:nvPicPr>
        <p:blipFill>
          <a:blip r:embed="rId2" cstate="print">
            <a:extLst>
              <a:ext uri="{28A0092B-C50C-407E-A947-70E740481C1C}">
                <a14:useLocalDpi xmlns:a14="http://schemas.microsoft.com/office/drawing/2010/main" val="0"/>
              </a:ext>
            </a:extLst>
          </a:blip>
          <a:stretch>
            <a:fillRect/>
          </a:stretch>
        </p:blipFill>
        <p:spPr>
          <a:xfrm>
            <a:off x="8013866" y="3783620"/>
            <a:ext cx="1080000" cy="718185"/>
          </a:xfrm>
          <a:prstGeom prst="rect">
            <a:avLst/>
          </a:prstGeom>
        </p:spPr>
      </p:pic>
      <p:sp>
        <p:nvSpPr>
          <p:cNvPr id="2" name="Rectangle 24"/>
          <p:cNvSpPr>
            <a:spLocks noChangeArrowheads="1"/>
          </p:cNvSpPr>
          <p:nvPr/>
        </p:nvSpPr>
        <p:spPr bwMode="auto">
          <a:xfrm>
            <a:off x="0" y="-112395"/>
            <a:ext cx="264160" cy="22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zh-CN" altLang="en-US" sz="1015"/>
          </a:p>
        </p:txBody>
      </p:sp>
      <p:graphicFrame>
        <p:nvGraphicFramePr>
          <p:cNvPr id="4" name="对象 3"/>
          <p:cNvGraphicFramePr>
            <a:graphicFrameLocks noChangeAspect="1"/>
          </p:cNvGraphicFramePr>
          <p:nvPr/>
        </p:nvGraphicFramePr>
        <p:xfrm>
          <a:off x="6851117" y="1559485"/>
          <a:ext cx="2221576" cy="2030060"/>
        </p:xfrm>
        <a:graphic>
          <a:graphicData uri="http://schemas.openxmlformats.org/presentationml/2006/ole">
            <mc:AlternateContent xmlns:mc="http://schemas.openxmlformats.org/markup-compatibility/2006">
              <mc:Choice xmlns:v="urn:schemas-microsoft-com:vml" Requires="v">
                <p:oleObj spid="_x0000_s1069" name="" r:id="rId3" imgW="0" imgH="0" progId="Visio.Drawing.15">
                  <p:embed/>
                </p:oleObj>
              </mc:Choice>
              <mc:Fallback>
                <p:oleObj name="" r:id="rId3" imgW="0" imgH="0" progId="Visio.Drawing.15">
                  <p:embed/>
                  <p:pic>
                    <p:nvPicPr>
                      <p:cNvPr id="0" name="Object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117" y="1559485"/>
                        <a:ext cx="2221576" cy="2030060"/>
                      </a:xfrm>
                      <a:prstGeom prst="rect">
                        <a:avLst/>
                      </a:prstGeom>
                      <a:noFill/>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9" name="组合 58"/>
          <p:cNvGrpSpPr/>
          <p:nvPr/>
        </p:nvGrpSpPr>
        <p:grpSpPr>
          <a:xfrm>
            <a:off x="290344" y="224517"/>
            <a:ext cx="9094727" cy="4947558"/>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1" name="文本框 60"/>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8</a:t>
              </a:r>
              <a:endParaRPr lang="zh-CN" altLang="en-US" sz="2400" dirty="0">
                <a:solidFill>
                  <a:schemeClr val="accent1"/>
                </a:solidFill>
                <a:latin typeface="Agency FB" panose="020B0503020202020204" pitchFamily="34" charset="0"/>
              </a:endParaRPr>
            </a:p>
          </p:txBody>
        </p:sp>
        <p:sp>
          <p:nvSpPr>
            <p:cNvPr id="66" name="文本框 65"/>
            <p:cNvSpPr txBox="1"/>
            <p:nvPr/>
          </p:nvSpPr>
          <p:spPr>
            <a:xfrm>
              <a:off x="1796926" y="459176"/>
              <a:ext cx="8883774" cy="552027"/>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本届机器人综合技能比赛任务</a:t>
              </a:r>
              <a:r>
                <a:rPr lang="en-US" altLang="zh-CN" sz="2100" b="1" dirty="0" smtClean="0">
                  <a:solidFill>
                    <a:schemeClr val="tx1">
                      <a:lumMod val="75000"/>
                      <a:lumOff val="25000"/>
                    </a:schemeClr>
                  </a:solidFill>
                  <a:latin typeface="Century Gothic" panose="020B0502020202020204" pitchFamily="34" charset="0"/>
                </a:rPr>
                <a:t>5——</a:t>
              </a:r>
              <a:r>
                <a:rPr lang="zh-CN" altLang="en-US" sz="2100" b="1" dirty="0">
                  <a:solidFill>
                    <a:schemeClr val="tx1">
                      <a:lumMod val="75000"/>
                      <a:lumOff val="25000"/>
                    </a:schemeClr>
                  </a:solidFill>
                  <a:latin typeface="Century Gothic" panose="020B0502020202020204" pitchFamily="34" charset="0"/>
                </a:rPr>
                <a:t>垃圾分拣（</a:t>
              </a:r>
              <a:r>
                <a:rPr lang="en-US" altLang="zh-CN" sz="2100" b="1" dirty="0">
                  <a:solidFill>
                    <a:schemeClr val="tx1">
                      <a:lumMod val="75000"/>
                      <a:lumOff val="25000"/>
                    </a:schemeClr>
                  </a:solidFill>
                  <a:latin typeface="Century Gothic" panose="020B0502020202020204" pitchFamily="34" charset="0"/>
                </a:rPr>
                <a:t>1</a:t>
              </a:r>
              <a:r>
                <a:rPr lang="zh-CN" altLang="en-US" sz="2100" b="1" dirty="0">
                  <a:solidFill>
                    <a:schemeClr val="tx1">
                      <a:lumMod val="75000"/>
                      <a:lumOff val="25000"/>
                    </a:schemeClr>
                  </a:solidFill>
                  <a:latin typeface="Century Gothic" panose="020B0502020202020204" pitchFamily="34" charset="0"/>
                </a:rPr>
                <a:t>）</a:t>
              </a:r>
              <a:endParaRPr lang="zh-CN" altLang="en-US" sz="2100" b="1" dirty="0">
                <a:solidFill>
                  <a:schemeClr val="tx1">
                    <a:lumMod val="75000"/>
                    <a:lumOff val="25000"/>
                  </a:schemeClr>
                </a:solidFill>
                <a:latin typeface="Century Gothic" panose="020B0502020202020204" pitchFamily="34" charset="0"/>
              </a:endParaRP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3" name="矩形 2"/>
          <p:cNvSpPr/>
          <p:nvPr/>
        </p:nvSpPr>
        <p:spPr>
          <a:xfrm>
            <a:off x="290345" y="1015075"/>
            <a:ext cx="6533928" cy="3965408"/>
          </a:xfrm>
          <a:prstGeom prst="rect">
            <a:avLst/>
          </a:prstGeom>
        </p:spPr>
        <p:txBody>
          <a:bodyPr/>
          <a:lstStyle/>
          <a:p>
            <a:pPr marL="228600" indent="-228600" algn="just" defTabSz="914400" fontAlgn="auto">
              <a:lnSpc>
                <a:spcPct val="10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机器人行驶到该拼装块内，将尽可能多的立方体装入到机器人上，使得这些立方体与地面不再接触，并将这些立方体运送到对应颜色的垃圾桶内。机器人可多次进出任务拼装块进行分拣，但不能穿插除“全城动员”外的其它任务，机器人最后一次完全脱离该任务拼装块裁判员记分。</a:t>
            </a:r>
            <a:endParaRPr lang="en-US" altLang="zh-CN" sz="2100" dirty="0">
              <a:latin typeface="华文楷体" panose="02010600040101010101" pitchFamily="2" charset="-122"/>
              <a:ea typeface="华文楷体" panose="02010600040101010101" pitchFamily="2" charset="-122"/>
            </a:endParaRPr>
          </a:p>
          <a:p>
            <a:pPr marL="228600" indent="-228600" algn="just" defTabSz="914400" fontAlgn="auto">
              <a:lnSpc>
                <a:spcPct val="100000"/>
              </a:lnSpc>
              <a:spcBef>
                <a:spcPts val="1000"/>
              </a:spcBef>
              <a:buFont typeface="Arial" panose="020B0604020202020204" pitchFamily="34" charset="0"/>
              <a:buChar char="•"/>
            </a:pPr>
            <a:r>
              <a:rPr lang="zh-CN" altLang="en-US" sz="2100" dirty="0" smtClean="0">
                <a:latin typeface="华文楷体" panose="02010600040101010101" pitchFamily="2" charset="-122"/>
                <a:ea typeface="华文楷体" panose="02010600040101010101" pitchFamily="2" charset="-122"/>
              </a:rPr>
              <a:t>正确</a:t>
            </a:r>
            <a:r>
              <a:rPr lang="zh-CN" altLang="en-US" sz="2100" dirty="0">
                <a:latin typeface="华文楷体" panose="02010600040101010101" pitchFamily="2" charset="-122"/>
                <a:ea typeface="华文楷体" panose="02010600040101010101" pitchFamily="2" charset="-122"/>
              </a:rPr>
              <a:t>分拣一个立方体到对应垃圾桶</a:t>
            </a:r>
            <a:r>
              <a:rPr lang="zh-CN" altLang="en-US" sz="2100" dirty="0">
                <a:solidFill>
                  <a:srgbClr val="FF0000"/>
                </a:solidFill>
                <a:latin typeface="华文楷体" panose="02010600040101010101" pitchFamily="2" charset="-122"/>
                <a:ea typeface="华文楷体" panose="02010600040101010101" pitchFamily="2" charset="-122"/>
              </a:rPr>
              <a:t>记</a:t>
            </a:r>
            <a:r>
              <a:rPr lang="en-US" altLang="zh-CN" sz="2100" dirty="0">
                <a:solidFill>
                  <a:srgbClr val="FF0000"/>
                </a:solidFill>
                <a:latin typeface="华文楷体" panose="02010600040101010101" pitchFamily="2" charset="-122"/>
                <a:ea typeface="华文楷体" panose="02010600040101010101" pitchFamily="2" charset="-122"/>
              </a:rPr>
              <a:t>20</a:t>
            </a:r>
            <a:r>
              <a:rPr lang="zh-CN" altLang="en-US" sz="2100" dirty="0">
                <a:solidFill>
                  <a:srgbClr val="FF0000"/>
                </a:solidFill>
                <a:latin typeface="华文楷体" panose="02010600040101010101" pitchFamily="2" charset="-122"/>
                <a:ea typeface="华文楷体" panose="02010600040101010101" pitchFamily="2" charset="-122"/>
              </a:rPr>
              <a:t>分</a:t>
            </a:r>
            <a:r>
              <a:rPr lang="zh-CN" altLang="en-US" sz="2100" dirty="0">
                <a:latin typeface="华文楷体" panose="02010600040101010101" pitchFamily="2" charset="-122"/>
                <a:ea typeface="华文楷体" panose="02010600040101010101" pitchFamily="2" charset="-122"/>
              </a:rPr>
              <a:t>。错误放置一个立方体</a:t>
            </a:r>
            <a:r>
              <a:rPr lang="zh-CN" altLang="en-US" sz="2100" dirty="0">
                <a:solidFill>
                  <a:srgbClr val="FF0000"/>
                </a:solidFill>
                <a:latin typeface="华文楷体" panose="02010600040101010101" pitchFamily="2" charset="-122"/>
                <a:ea typeface="华文楷体" panose="02010600040101010101" pitchFamily="2" charset="-122"/>
              </a:rPr>
              <a:t>扣</a:t>
            </a:r>
            <a:r>
              <a:rPr lang="en-US" altLang="zh-CN" sz="2100" dirty="0">
                <a:solidFill>
                  <a:srgbClr val="FF0000"/>
                </a:solidFill>
                <a:latin typeface="华文楷体" panose="02010600040101010101" pitchFamily="2" charset="-122"/>
                <a:ea typeface="华文楷体" panose="02010600040101010101" pitchFamily="2" charset="-122"/>
              </a:rPr>
              <a:t>20</a:t>
            </a:r>
            <a:r>
              <a:rPr lang="zh-CN" altLang="en-US" sz="2100" dirty="0">
                <a:solidFill>
                  <a:srgbClr val="FF0000"/>
                </a:solidFill>
                <a:latin typeface="华文楷体" panose="02010600040101010101" pitchFamily="2" charset="-122"/>
                <a:ea typeface="华文楷体" panose="02010600040101010101" pitchFamily="2" charset="-122"/>
              </a:rPr>
              <a:t>分</a:t>
            </a:r>
            <a:r>
              <a:rPr lang="zh-CN" altLang="en-US" sz="2100" dirty="0">
                <a:latin typeface="华文楷体" panose="02010600040101010101" pitchFamily="2" charset="-122"/>
                <a:ea typeface="华文楷体" panose="02010600040101010101" pitchFamily="2" charset="-122"/>
              </a:rPr>
              <a:t>。</a:t>
            </a:r>
            <a:endParaRPr lang="zh-CN" altLang="en-US" sz="2100" dirty="0">
              <a:latin typeface="华文楷体" panose="02010600040101010101" pitchFamily="2" charset="-122"/>
              <a:ea typeface="华文楷体" panose="02010600040101010101" pitchFamily="2" charset="-122"/>
            </a:endParaRPr>
          </a:p>
          <a:p>
            <a:pPr marL="228600" indent="-228600" algn="just" defTabSz="914400" fontAlgn="auto">
              <a:lnSpc>
                <a:spcPct val="10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获得</a:t>
            </a:r>
            <a:r>
              <a:rPr lang="en-US" altLang="zh-CN" sz="2100" dirty="0">
                <a:solidFill>
                  <a:srgbClr val="FF0000"/>
                </a:solidFill>
                <a:latin typeface="华文楷体" panose="02010600040101010101" pitchFamily="2" charset="-122"/>
                <a:ea typeface="华文楷体" panose="02010600040101010101" pitchFamily="2" charset="-122"/>
              </a:rPr>
              <a:t>50</a:t>
            </a:r>
            <a:r>
              <a:rPr lang="zh-CN" altLang="en-US" sz="2100" dirty="0">
                <a:solidFill>
                  <a:srgbClr val="FF0000"/>
                </a:solidFill>
                <a:latin typeface="华文楷体" panose="02010600040101010101" pitchFamily="2" charset="-122"/>
                <a:ea typeface="华文楷体" panose="02010600040101010101" pitchFamily="2" charset="-122"/>
              </a:rPr>
              <a:t>分</a:t>
            </a:r>
            <a:r>
              <a:rPr lang="zh-CN" altLang="en-US" sz="2100" dirty="0">
                <a:latin typeface="华文楷体" panose="02010600040101010101" pitchFamily="2" charset="-122"/>
                <a:ea typeface="华文楷体" panose="02010600040101010101" pitchFamily="2" charset="-122"/>
              </a:rPr>
              <a:t>就算完成“垃圾分拣</a:t>
            </a:r>
            <a:r>
              <a:rPr lang="en-US" altLang="zh-CN" sz="2100" dirty="0">
                <a:latin typeface="华文楷体" panose="02010600040101010101" pitchFamily="2" charset="-122"/>
                <a:ea typeface="华文楷体" panose="02010600040101010101" pitchFamily="2" charset="-122"/>
              </a:rPr>
              <a:t>(1)”</a:t>
            </a:r>
            <a:r>
              <a:rPr lang="zh-CN" altLang="en-US" sz="2100" dirty="0">
                <a:latin typeface="华文楷体" panose="02010600040101010101" pitchFamily="2" charset="-122"/>
                <a:ea typeface="华文楷体" panose="02010600040101010101" pitchFamily="2" charset="-122"/>
              </a:rPr>
              <a:t>任务。</a:t>
            </a:r>
            <a:endParaRPr lang="zh-CN" altLang="en-US" sz="2100" dirty="0">
              <a:latin typeface="华文楷体" panose="02010600040101010101" pitchFamily="2" charset="-122"/>
              <a:ea typeface="华文楷体" panose="02010600040101010101" pitchFamily="2" charset="-122"/>
            </a:endParaRPr>
          </a:p>
        </p:txBody>
      </p:sp>
      <p:graphicFrame>
        <p:nvGraphicFramePr>
          <p:cNvPr id="14" name="对象 13"/>
          <p:cNvGraphicFramePr>
            <a:graphicFrameLocks noChangeAspect="1"/>
          </p:cNvGraphicFramePr>
          <p:nvPr/>
        </p:nvGraphicFramePr>
        <p:xfrm>
          <a:off x="7830686" y="1214306"/>
          <a:ext cx="298157" cy="296453"/>
        </p:xfrm>
        <a:graphic>
          <a:graphicData uri="http://schemas.openxmlformats.org/presentationml/2006/ole">
            <mc:AlternateContent xmlns:mc="http://schemas.openxmlformats.org/markup-compatibility/2006">
              <mc:Choice xmlns:v="urn:schemas-microsoft-com:vml" Requires="v">
                <p:oleObj spid="_x0000_s4106" name="Visio" r:id="rId1" imgW="0" imgH="0" progId="Visio.Drawing.15">
                  <p:embed/>
                </p:oleObj>
              </mc:Choice>
              <mc:Fallback>
                <p:oleObj name="Visio" r:id="rId1" imgW="0" imgH="0" progId="Visio.Drawing.15">
                  <p:embed/>
                  <p:pic>
                    <p:nvPicPr>
                      <p:cNvPr id="0" name="图片 4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0686" y="1214306"/>
                        <a:ext cx="298157" cy="296453"/>
                      </a:xfrm>
                      <a:prstGeom prst="rect">
                        <a:avLst/>
                      </a:prstGeom>
                      <a:noFill/>
                    </p:spPr>
                  </p:pic>
                </p:oleObj>
              </mc:Fallback>
            </mc:AlternateContent>
          </a:graphicData>
        </a:graphic>
      </p:graphicFrame>
      <p:pic>
        <p:nvPicPr>
          <p:cNvPr id="16" name="图片 15"/>
          <p:cNvPicPr/>
          <p:nvPr/>
        </p:nvPicPr>
        <p:blipFill>
          <a:blip r:embed="rId2" cstate="print">
            <a:extLst>
              <a:ext uri="{28A0092B-C50C-407E-A947-70E740481C1C}">
                <a14:useLocalDpi xmlns:a14="http://schemas.microsoft.com/office/drawing/2010/main" val="0"/>
              </a:ext>
            </a:extLst>
          </a:blip>
          <a:stretch>
            <a:fillRect/>
          </a:stretch>
        </p:blipFill>
        <p:spPr>
          <a:xfrm>
            <a:off x="6924279" y="3783620"/>
            <a:ext cx="1080000" cy="720566"/>
          </a:xfrm>
          <a:prstGeom prst="rect">
            <a:avLst/>
          </a:prstGeom>
        </p:spPr>
      </p:pic>
      <p:pic>
        <p:nvPicPr>
          <p:cNvPr id="18" name="图片 17"/>
          <p:cNvPicPr/>
          <p:nvPr/>
        </p:nvPicPr>
        <p:blipFill>
          <a:blip r:embed="rId2" cstate="print">
            <a:extLst>
              <a:ext uri="{28A0092B-C50C-407E-A947-70E740481C1C}">
                <a14:useLocalDpi xmlns:a14="http://schemas.microsoft.com/office/drawing/2010/main" val="0"/>
              </a:ext>
            </a:extLst>
          </a:blip>
          <a:stretch>
            <a:fillRect/>
          </a:stretch>
        </p:blipFill>
        <p:spPr>
          <a:xfrm>
            <a:off x="8013866" y="3783620"/>
            <a:ext cx="1080000" cy="718185"/>
          </a:xfrm>
          <a:prstGeom prst="rect">
            <a:avLst/>
          </a:prstGeom>
        </p:spPr>
      </p:pic>
      <p:sp>
        <p:nvSpPr>
          <p:cNvPr id="2" name="Rectangle 24"/>
          <p:cNvSpPr>
            <a:spLocks noChangeArrowheads="1"/>
          </p:cNvSpPr>
          <p:nvPr/>
        </p:nvSpPr>
        <p:spPr bwMode="auto">
          <a:xfrm>
            <a:off x="0" y="-112395"/>
            <a:ext cx="264160" cy="22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zh-CN" altLang="en-US" sz="1015"/>
          </a:p>
        </p:txBody>
      </p:sp>
      <p:graphicFrame>
        <p:nvGraphicFramePr>
          <p:cNvPr id="4" name="对象 3"/>
          <p:cNvGraphicFramePr>
            <a:graphicFrameLocks noChangeAspect="1"/>
          </p:cNvGraphicFramePr>
          <p:nvPr/>
        </p:nvGraphicFramePr>
        <p:xfrm>
          <a:off x="6851117" y="1559485"/>
          <a:ext cx="2221576" cy="2030060"/>
        </p:xfrm>
        <a:graphic>
          <a:graphicData uri="http://schemas.openxmlformats.org/presentationml/2006/ole">
            <mc:AlternateContent xmlns:mc="http://schemas.openxmlformats.org/markup-compatibility/2006">
              <mc:Choice xmlns:v="urn:schemas-microsoft-com:vml" Requires="v">
                <p:oleObj spid="_x0000_s4107" name="" r:id="rId3" imgW="0" imgH="0" progId="Visio.Drawing.15">
                  <p:embed/>
                </p:oleObj>
              </mc:Choice>
              <mc:Fallback>
                <p:oleObj name="" r:id="rId3" imgW="0" imgH="0" progId="Visio.Drawing.15">
                  <p:embed/>
                  <p:pic>
                    <p:nvPicPr>
                      <p:cNvPr id="0" name="图片 4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117" y="1559485"/>
                        <a:ext cx="2221576" cy="2030060"/>
                      </a:xfrm>
                      <a:prstGeom prst="rect">
                        <a:avLst/>
                      </a:prstGeom>
                      <a:noFill/>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9" name="组合 58"/>
          <p:cNvGrpSpPr/>
          <p:nvPr/>
        </p:nvGrpSpPr>
        <p:grpSpPr>
          <a:xfrm>
            <a:off x="290344" y="224517"/>
            <a:ext cx="9094727" cy="4947558"/>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1" name="文本框 60"/>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9</a:t>
              </a:r>
              <a:endParaRPr lang="zh-CN" altLang="en-US" sz="2400" dirty="0">
                <a:solidFill>
                  <a:schemeClr val="accent1"/>
                </a:solidFill>
                <a:latin typeface="Agency FB" panose="020B0503020202020204" pitchFamily="34" charset="0"/>
              </a:endParaRPr>
            </a:p>
          </p:txBody>
        </p:sp>
        <p:sp>
          <p:nvSpPr>
            <p:cNvPr id="66" name="文本框 65"/>
            <p:cNvSpPr txBox="1"/>
            <p:nvPr/>
          </p:nvSpPr>
          <p:spPr>
            <a:xfrm>
              <a:off x="1796926" y="459176"/>
              <a:ext cx="8246484" cy="552027"/>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本届机器人综合技能比赛任务</a:t>
              </a:r>
              <a:r>
                <a:rPr lang="en-US" altLang="zh-CN" sz="2100" b="1" dirty="0" smtClean="0">
                  <a:solidFill>
                    <a:schemeClr val="tx1">
                      <a:lumMod val="75000"/>
                      <a:lumOff val="25000"/>
                    </a:schemeClr>
                  </a:solidFill>
                  <a:latin typeface="Century Gothic" panose="020B0502020202020204" pitchFamily="34" charset="0"/>
                </a:rPr>
                <a:t>6——</a:t>
              </a:r>
              <a:r>
                <a:rPr lang="zh-CN" altLang="en-US" sz="2100" b="1" dirty="0">
                  <a:solidFill>
                    <a:schemeClr val="tx1">
                      <a:lumMod val="75000"/>
                      <a:lumOff val="25000"/>
                    </a:schemeClr>
                  </a:solidFill>
                  <a:latin typeface="Century Gothic" panose="020B0502020202020204" pitchFamily="34" charset="0"/>
                </a:rPr>
                <a:t>垃圾分拣（</a:t>
              </a:r>
              <a:r>
                <a:rPr lang="en-US" altLang="zh-CN" sz="2100" b="1" dirty="0">
                  <a:solidFill>
                    <a:schemeClr val="tx1">
                      <a:lumMod val="75000"/>
                      <a:lumOff val="25000"/>
                    </a:schemeClr>
                  </a:solidFill>
                  <a:latin typeface="Century Gothic" panose="020B0502020202020204" pitchFamily="34" charset="0"/>
                </a:rPr>
                <a:t>2</a:t>
              </a:r>
              <a:r>
                <a:rPr lang="zh-CN" altLang="en-US" sz="2100" b="1" dirty="0">
                  <a:solidFill>
                    <a:schemeClr val="tx1">
                      <a:lumMod val="75000"/>
                      <a:lumOff val="25000"/>
                    </a:schemeClr>
                  </a:solidFill>
                  <a:latin typeface="Century Gothic" panose="020B0502020202020204" pitchFamily="34" charset="0"/>
                </a:rPr>
                <a:t>）</a:t>
              </a:r>
              <a:endParaRPr lang="zh-CN" altLang="en-US" sz="2100" b="1" dirty="0">
                <a:solidFill>
                  <a:schemeClr val="tx1">
                    <a:lumMod val="75000"/>
                    <a:lumOff val="25000"/>
                  </a:schemeClr>
                </a:solidFill>
                <a:latin typeface="Century Gothic" panose="020B0502020202020204" pitchFamily="34" charset="0"/>
              </a:endParaRP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3" name="矩形 2"/>
          <p:cNvSpPr/>
          <p:nvPr/>
        </p:nvSpPr>
        <p:spPr>
          <a:xfrm>
            <a:off x="161217" y="1030009"/>
            <a:ext cx="6630796" cy="3825520"/>
          </a:xfrm>
          <a:prstGeom prst="rect">
            <a:avLst/>
          </a:prstGeom>
        </p:spPr>
        <p:txBody>
          <a:bodyPr/>
          <a:lstStyle/>
          <a:p>
            <a:pPr marL="228600" indent="-228600" algn="just" defTabSz="914400">
              <a:lnSpc>
                <a:spcPts val="4000"/>
              </a:lnSpc>
              <a:spcBef>
                <a:spcPts val="1000"/>
              </a:spcBef>
              <a:buFont typeface="Arial" panose="020B0604020202020204" pitchFamily="34" charset="0"/>
              <a:buChar char="•"/>
            </a:pPr>
            <a:r>
              <a:rPr lang="en-US" altLang="zh-CN" sz="2100" dirty="0">
                <a:solidFill>
                  <a:srgbClr val="FF0000"/>
                </a:solidFill>
                <a:latin typeface="华文楷体" panose="02010600040101010101" pitchFamily="2" charset="-122"/>
                <a:ea typeface="华文楷体" panose="02010600040101010101" pitchFamily="2" charset="-122"/>
              </a:rPr>
              <a:t>4-8</a:t>
            </a:r>
            <a:r>
              <a:rPr lang="zh-CN" altLang="en-US" sz="2100" dirty="0">
                <a:latin typeface="华文楷体" panose="02010600040101010101" pitchFamily="2" charset="-122"/>
                <a:ea typeface="华文楷体" panose="02010600040101010101" pitchFamily="2" charset="-122"/>
              </a:rPr>
              <a:t>个边长均为</a:t>
            </a:r>
            <a:r>
              <a:rPr lang="en-US" altLang="zh-CN" sz="2100" dirty="0">
                <a:latin typeface="华文楷体" panose="02010600040101010101" pitchFamily="2" charset="-122"/>
                <a:ea typeface="华文楷体" panose="02010600040101010101" pitchFamily="2" charset="-122"/>
              </a:rPr>
              <a:t>20mm</a:t>
            </a:r>
            <a:r>
              <a:rPr lang="zh-CN" altLang="en-US" sz="2100" dirty="0">
                <a:latin typeface="华文楷体" panose="02010600040101010101" pitchFamily="2" charset="-122"/>
                <a:ea typeface="华文楷体" panose="02010600040101010101" pitchFamily="2" charset="-122"/>
              </a:rPr>
              <a:t>的立方体代表不同“垃圾”，其中红色立方体代表“有害垃圾”，蓝色立方体代表“可回收物 ”，这几个立方体彼此之间没有粘接。不同颜色立方体的位置是随机的，可能的摆放方式如右图所示</a:t>
            </a:r>
            <a:r>
              <a:rPr lang="zh-CN" altLang="en-US" sz="2100" dirty="0" smtClean="0">
                <a:latin typeface="华文楷体" panose="02010600040101010101" pitchFamily="2" charset="-122"/>
                <a:ea typeface="华文楷体" panose="02010600040101010101" pitchFamily="2" charset="-122"/>
              </a:rPr>
              <a:t>。垃圾桶</a:t>
            </a:r>
            <a:r>
              <a:rPr lang="zh-CN" altLang="en-US" sz="2100" dirty="0">
                <a:latin typeface="华文楷体" panose="02010600040101010101" pitchFamily="2" charset="-122"/>
                <a:ea typeface="华文楷体" panose="02010600040101010101" pitchFamily="2" charset="-122"/>
              </a:rPr>
              <a:t>模型如右图所示</a:t>
            </a:r>
            <a:r>
              <a:rPr lang="zh-CN" altLang="en-US" sz="2100" dirty="0" smtClean="0">
                <a:latin typeface="华文楷体" panose="02010600040101010101" pitchFamily="2" charset="-122"/>
                <a:ea typeface="华文楷体" panose="02010600040101010101" pitchFamily="2" charset="-122"/>
              </a:rPr>
              <a:t>。</a:t>
            </a:r>
            <a:endParaRPr lang="zh-CN" altLang="en-US" sz="2100" dirty="0">
              <a:latin typeface="华文楷体" panose="02010600040101010101" pitchFamily="2" charset="-122"/>
              <a:ea typeface="华文楷体" panose="02010600040101010101" pitchFamily="2" charset="-122"/>
            </a:endParaRPr>
          </a:p>
        </p:txBody>
      </p:sp>
      <p:pic>
        <p:nvPicPr>
          <p:cNvPr id="15" name="图片 14"/>
          <p:cNvPicPr/>
          <p:nvPr/>
        </p:nvPicPr>
        <p:blipFill>
          <a:blip r:embed="rId1" cstate="print">
            <a:extLst>
              <a:ext uri="{28A0092B-C50C-407E-A947-70E740481C1C}">
                <a14:useLocalDpi xmlns:a14="http://schemas.microsoft.com/office/drawing/2010/main" val="0"/>
              </a:ext>
            </a:extLst>
          </a:blip>
          <a:stretch>
            <a:fillRect/>
          </a:stretch>
        </p:blipFill>
        <p:spPr>
          <a:xfrm>
            <a:off x="8016279" y="3770438"/>
            <a:ext cx="1080000" cy="767290"/>
          </a:xfrm>
          <a:prstGeom prst="rect">
            <a:avLst/>
          </a:prstGeom>
        </p:spPr>
      </p:pic>
      <p:pic>
        <p:nvPicPr>
          <p:cNvPr id="17" name="图片 16"/>
          <p:cNvPicPr/>
          <p:nvPr/>
        </p:nvPicPr>
        <p:blipFill>
          <a:blip r:embed="rId1" cstate="print">
            <a:extLst>
              <a:ext uri="{28A0092B-C50C-407E-A947-70E740481C1C}">
                <a14:useLocalDpi xmlns:a14="http://schemas.microsoft.com/office/drawing/2010/main" val="0"/>
              </a:ext>
            </a:extLst>
          </a:blip>
          <a:stretch>
            <a:fillRect/>
          </a:stretch>
        </p:blipFill>
        <p:spPr>
          <a:xfrm>
            <a:off x="6822964" y="3770438"/>
            <a:ext cx="1080000" cy="760998"/>
          </a:xfrm>
          <a:prstGeom prst="rect">
            <a:avLst/>
          </a:prstGeom>
        </p:spPr>
      </p:pic>
      <p:pic>
        <p:nvPicPr>
          <p:cNvPr id="19" name="图片 18"/>
          <p:cNvPicPr>
            <a:picLocks noChangeAspect="1"/>
          </p:cNvPicPr>
          <p:nvPr/>
        </p:nvPicPr>
        <p:blipFill>
          <a:blip r:embed="rId1"/>
          <a:stretch>
            <a:fillRect/>
          </a:stretch>
        </p:blipFill>
        <p:spPr>
          <a:xfrm>
            <a:off x="7418500" y="1144193"/>
            <a:ext cx="383296" cy="303935"/>
          </a:xfrm>
          <a:prstGeom prst="rect">
            <a:avLst/>
          </a:prstGeom>
        </p:spPr>
      </p:pic>
      <p:graphicFrame>
        <p:nvGraphicFramePr>
          <p:cNvPr id="2" name="对象 1"/>
          <p:cNvGraphicFramePr>
            <a:graphicFrameLocks noChangeAspect="1"/>
          </p:cNvGraphicFramePr>
          <p:nvPr/>
        </p:nvGraphicFramePr>
        <p:xfrm>
          <a:off x="6850856" y="1559719"/>
          <a:ext cx="2221706" cy="2030016"/>
        </p:xfrm>
        <a:graphic>
          <a:graphicData uri="http://schemas.openxmlformats.org/presentationml/2006/ole">
            <mc:AlternateContent xmlns:mc="http://schemas.openxmlformats.org/markup-compatibility/2006">
              <mc:Choice xmlns:v="urn:schemas-microsoft-com:vml" Requires="v">
                <p:oleObj spid="_x0000_s3084" name="" r:id="rId2" imgW="0" imgH="0" progId="Visio.Drawing.15">
                  <p:embed/>
                </p:oleObj>
              </mc:Choice>
              <mc:Fallback>
                <p:oleObj name="" r:id="rId2" imgW="0" imgH="0" progId="Visio.Drawing.15">
                  <p:embed/>
                  <p:pic>
                    <p:nvPicPr>
                      <p:cNvPr id="0" name="对象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50856" y="1559719"/>
                        <a:ext cx="2221706" cy="2030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 name="图片 17"/>
          <p:cNvPicPr/>
          <p:nvPr/>
        </p:nvPicPr>
        <p:blipFill>
          <a:blip r:embed="rId1"/>
          <a:stretch>
            <a:fillRect/>
          </a:stretch>
        </p:blipFill>
        <p:spPr>
          <a:xfrm>
            <a:off x="8055714" y="1144193"/>
            <a:ext cx="361553" cy="3039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5400000">
            <a:off x="4001153" y="-2990850"/>
            <a:ext cx="1142999"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endParaRPr>
          </a:p>
        </p:txBody>
      </p:sp>
      <p:sp>
        <p:nvSpPr>
          <p:cNvPr id="18" name="菱形 17"/>
          <p:cNvSpPr/>
          <p:nvPr/>
        </p:nvSpPr>
        <p:spPr>
          <a:xfrm>
            <a:off x="8904237" y="4691241"/>
            <a:ext cx="480834" cy="480834"/>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菱形 18"/>
          <p:cNvSpPr/>
          <p:nvPr/>
        </p:nvSpPr>
        <p:spPr>
          <a:xfrm>
            <a:off x="8679654" y="4763151"/>
            <a:ext cx="337014" cy="337014"/>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 name="矩形 2"/>
          <p:cNvSpPr/>
          <p:nvPr/>
        </p:nvSpPr>
        <p:spPr>
          <a:xfrm>
            <a:off x="2884883" y="2818160"/>
            <a:ext cx="4011218" cy="601166"/>
          </a:xfrm>
          <a:prstGeom prst="rect">
            <a:avLst/>
          </a:prstGeom>
        </p:spPr>
        <p:txBody>
          <a:bodyPr/>
          <a:lstStyle/>
          <a:p>
            <a:pPr defTabSz="914400">
              <a:lnSpc>
                <a:spcPct val="150000"/>
              </a:lnSpc>
              <a:spcBef>
                <a:spcPts val="1000"/>
              </a:spcBef>
            </a:pPr>
            <a:r>
              <a:rPr lang="zh-CN" altLang="en-US" sz="3600" dirty="0" smtClean="0">
                <a:latin typeface="+mj-ea"/>
                <a:ea typeface="+mj-ea"/>
              </a:rPr>
              <a:t>综合</a:t>
            </a:r>
            <a:r>
              <a:rPr lang="zh-CN" altLang="en-US" sz="3600" dirty="0">
                <a:latin typeface="+mj-ea"/>
                <a:ea typeface="+mj-ea"/>
              </a:rPr>
              <a:t>技能竞赛</a:t>
            </a:r>
            <a:r>
              <a:rPr lang="zh-CN" altLang="en-US" sz="3600" dirty="0" smtClean="0">
                <a:latin typeface="+mj-ea"/>
                <a:ea typeface="+mj-ea"/>
              </a:rPr>
              <a:t>简介</a:t>
            </a:r>
            <a:endParaRPr lang="zh-CN" altLang="en-US" sz="3600" dirty="0">
              <a:latin typeface="+mj-ea"/>
              <a:ea typeface="+mj-ea"/>
            </a:endParaRPr>
          </a:p>
        </p:txBody>
      </p:sp>
      <p:sp>
        <p:nvSpPr>
          <p:cNvPr id="7" name="Oval 8"/>
          <p:cNvSpPr>
            <a:spLocks noChangeArrowheads="1"/>
          </p:cNvSpPr>
          <p:nvPr/>
        </p:nvSpPr>
        <p:spPr bwMode="auto">
          <a:xfrm>
            <a:off x="3852920" y="872677"/>
            <a:ext cx="1418572" cy="1416945"/>
          </a:xfrm>
          <a:prstGeom prst="ellipse">
            <a:avLst/>
          </a:prstGeom>
          <a:noFill/>
          <a:ln w="57150">
            <a:solidFill>
              <a:schemeClr val="accent2"/>
            </a:solidFill>
            <a:round/>
          </a:ln>
        </p:spPr>
        <p:txBody>
          <a:bodyPr vert="horz" wrap="square" lIns="68580" tIns="34290" rIns="68580" bIns="34290" numCol="1" anchor="ctr" anchorCtr="0" compatLnSpc="1"/>
          <a:lstStyle/>
          <a:p>
            <a:pPr algn="ctr"/>
            <a:r>
              <a:rPr lang="zh-CN" altLang="en-US" sz="6000" spc="-300" dirty="0" smtClean="0">
                <a:solidFill>
                  <a:schemeClr val="accent2"/>
                </a:solidFill>
                <a:latin typeface="+mj-ea"/>
                <a:ea typeface="+mj-ea"/>
              </a:rPr>
              <a:t>一</a:t>
            </a:r>
            <a:endParaRPr lang="zh-CN" altLang="en-US" sz="6000" spc="-300" dirty="0">
              <a:solidFill>
                <a:schemeClr val="accent2"/>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9" name="组合 58"/>
          <p:cNvGrpSpPr/>
          <p:nvPr/>
        </p:nvGrpSpPr>
        <p:grpSpPr>
          <a:xfrm>
            <a:off x="290344" y="224517"/>
            <a:ext cx="9094727" cy="4947558"/>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1" name="文本框 60"/>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9</a:t>
              </a:r>
              <a:endParaRPr lang="zh-CN" altLang="en-US" sz="2400" dirty="0">
                <a:solidFill>
                  <a:schemeClr val="accent1"/>
                </a:solidFill>
                <a:latin typeface="Agency FB" panose="020B0503020202020204" pitchFamily="34" charset="0"/>
              </a:endParaRPr>
            </a:p>
          </p:txBody>
        </p:sp>
        <p:sp>
          <p:nvSpPr>
            <p:cNvPr id="66" name="文本框 65"/>
            <p:cNvSpPr txBox="1"/>
            <p:nvPr/>
          </p:nvSpPr>
          <p:spPr>
            <a:xfrm>
              <a:off x="1796926" y="459176"/>
              <a:ext cx="8246484" cy="552027"/>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本届机器人综合技能比赛任务</a:t>
              </a:r>
              <a:r>
                <a:rPr lang="en-US" altLang="zh-CN" sz="2100" b="1" dirty="0" smtClean="0">
                  <a:solidFill>
                    <a:schemeClr val="tx1">
                      <a:lumMod val="75000"/>
                      <a:lumOff val="25000"/>
                    </a:schemeClr>
                  </a:solidFill>
                  <a:latin typeface="Century Gothic" panose="020B0502020202020204" pitchFamily="34" charset="0"/>
                </a:rPr>
                <a:t>6——</a:t>
              </a:r>
              <a:r>
                <a:rPr lang="zh-CN" altLang="en-US" sz="2100" b="1" dirty="0">
                  <a:solidFill>
                    <a:schemeClr val="tx1">
                      <a:lumMod val="75000"/>
                      <a:lumOff val="25000"/>
                    </a:schemeClr>
                  </a:solidFill>
                  <a:latin typeface="Century Gothic" panose="020B0502020202020204" pitchFamily="34" charset="0"/>
                </a:rPr>
                <a:t>垃圾分拣（</a:t>
              </a:r>
              <a:r>
                <a:rPr lang="en-US" altLang="zh-CN" sz="2100" b="1" dirty="0">
                  <a:solidFill>
                    <a:schemeClr val="tx1">
                      <a:lumMod val="75000"/>
                      <a:lumOff val="25000"/>
                    </a:schemeClr>
                  </a:solidFill>
                  <a:latin typeface="Century Gothic" panose="020B0502020202020204" pitchFamily="34" charset="0"/>
                </a:rPr>
                <a:t>2</a:t>
              </a:r>
              <a:r>
                <a:rPr lang="zh-CN" altLang="en-US" sz="2100" b="1" dirty="0">
                  <a:solidFill>
                    <a:schemeClr val="tx1">
                      <a:lumMod val="75000"/>
                      <a:lumOff val="25000"/>
                    </a:schemeClr>
                  </a:solidFill>
                  <a:latin typeface="Century Gothic" panose="020B0502020202020204" pitchFamily="34" charset="0"/>
                </a:rPr>
                <a:t>）</a:t>
              </a:r>
              <a:endParaRPr lang="zh-CN" altLang="en-US" sz="2100" b="1" dirty="0">
                <a:solidFill>
                  <a:schemeClr val="tx1">
                    <a:lumMod val="75000"/>
                    <a:lumOff val="25000"/>
                  </a:schemeClr>
                </a:solidFill>
                <a:latin typeface="Century Gothic" panose="020B0502020202020204" pitchFamily="34" charset="0"/>
              </a:endParaRP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3" name="矩形 2"/>
          <p:cNvSpPr/>
          <p:nvPr/>
        </p:nvSpPr>
        <p:spPr>
          <a:xfrm>
            <a:off x="161217" y="1030009"/>
            <a:ext cx="6630796" cy="3825520"/>
          </a:xfrm>
          <a:prstGeom prst="rect">
            <a:avLst/>
          </a:prstGeom>
        </p:spPr>
        <p:txBody>
          <a:bodyPr/>
          <a:lstStyle/>
          <a:p>
            <a:pPr marL="228600" indent="-228600" algn="just" defTabSz="914400" fontAlgn="auto">
              <a:lnSpc>
                <a:spcPct val="10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机器人行驶到该拼装块内，将尽可能多的立方体装入到机器人上，使得这些立方体与地面不再接触，并将这些立方体运送到对应颜色的垃圾桶内。机器人可多次进出任务拼装块进行分拣，但不能穿插除“全城动员”外的其它任务，机器人最后一次完全脱离该任务拼装块裁判员记分</a:t>
            </a:r>
            <a:r>
              <a:rPr lang="zh-CN" altLang="en-US" sz="2100" dirty="0" smtClean="0">
                <a:latin typeface="华文楷体" panose="02010600040101010101" pitchFamily="2" charset="-122"/>
                <a:ea typeface="华文楷体" panose="02010600040101010101" pitchFamily="2" charset="-122"/>
              </a:rPr>
              <a:t>。</a:t>
            </a:r>
            <a:endParaRPr lang="zh-CN" altLang="en-US" sz="2100" dirty="0">
              <a:latin typeface="华文楷体" panose="02010600040101010101" pitchFamily="2" charset="-122"/>
              <a:ea typeface="华文楷体" panose="02010600040101010101" pitchFamily="2" charset="-122"/>
            </a:endParaRPr>
          </a:p>
          <a:p>
            <a:pPr marL="228600" indent="-228600" algn="just" defTabSz="914400" fontAlgn="auto">
              <a:lnSpc>
                <a:spcPct val="10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正确分拣一个立方体到对应垃圾桶</a:t>
            </a:r>
            <a:r>
              <a:rPr lang="zh-CN" altLang="en-US" sz="2100" dirty="0">
                <a:solidFill>
                  <a:srgbClr val="FF0000"/>
                </a:solidFill>
                <a:latin typeface="华文楷体" panose="02010600040101010101" pitchFamily="2" charset="-122"/>
                <a:ea typeface="华文楷体" panose="02010600040101010101" pitchFamily="2" charset="-122"/>
              </a:rPr>
              <a:t>记</a:t>
            </a:r>
            <a:r>
              <a:rPr lang="en-US" altLang="zh-CN" sz="2100" dirty="0">
                <a:solidFill>
                  <a:srgbClr val="FF0000"/>
                </a:solidFill>
                <a:latin typeface="华文楷体" panose="02010600040101010101" pitchFamily="2" charset="-122"/>
                <a:ea typeface="华文楷体" panose="02010600040101010101" pitchFamily="2" charset="-122"/>
              </a:rPr>
              <a:t>20</a:t>
            </a:r>
            <a:r>
              <a:rPr lang="zh-CN" altLang="en-US" sz="2100" dirty="0">
                <a:solidFill>
                  <a:srgbClr val="FF0000"/>
                </a:solidFill>
                <a:latin typeface="华文楷体" panose="02010600040101010101" pitchFamily="2" charset="-122"/>
                <a:ea typeface="华文楷体" panose="02010600040101010101" pitchFamily="2" charset="-122"/>
              </a:rPr>
              <a:t>分</a:t>
            </a:r>
            <a:r>
              <a:rPr lang="zh-CN" altLang="en-US" sz="2100" dirty="0">
                <a:latin typeface="华文楷体" panose="02010600040101010101" pitchFamily="2" charset="-122"/>
                <a:ea typeface="华文楷体" panose="02010600040101010101" pitchFamily="2" charset="-122"/>
              </a:rPr>
              <a:t>。错误放置一个立方体</a:t>
            </a:r>
            <a:r>
              <a:rPr lang="zh-CN" altLang="en-US" sz="2100" dirty="0">
                <a:solidFill>
                  <a:srgbClr val="FF0000"/>
                </a:solidFill>
                <a:latin typeface="华文楷体" panose="02010600040101010101" pitchFamily="2" charset="-122"/>
                <a:ea typeface="华文楷体" panose="02010600040101010101" pitchFamily="2" charset="-122"/>
              </a:rPr>
              <a:t>扣</a:t>
            </a:r>
            <a:r>
              <a:rPr lang="en-US" altLang="zh-CN" sz="2100" dirty="0">
                <a:solidFill>
                  <a:srgbClr val="FF0000"/>
                </a:solidFill>
                <a:latin typeface="华文楷体" panose="02010600040101010101" pitchFamily="2" charset="-122"/>
                <a:ea typeface="华文楷体" panose="02010600040101010101" pitchFamily="2" charset="-122"/>
              </a:rPr>
              <a:t>20</a:t>
            </a:r>
            <a:r>
              <a:rPr lang="zh-CN" altLang="en-US" sz="2100" dirty="0">
                <a:solidFill>
                  <a:srgbClr val="FF0000"/>
                </a:solidFill>
                <a:latin typeface="华文楷体" panose="02010600040101010101" pitchFamily="2" charset="-122"/>
                <a:ea typeface="华文楷体" panose="02010600040101010101" pitchFamily="2" charset="-122"/>
              </a:rPr>
              <a:t>分</a:t>
            </a:r>
            <a:r>
              <a:rPr lang="zh-CN" altLang="en-US" sz="2100" dirty="0">
                <a:latin typeface="华文楷体" panose="02010600040101010101" pitchFamily="2" charset="-122"/>
                <a:ea typeface="华文楷体" panose="02010600040101010101" pitchFamily="2" charset="-122"/>
              </a:rPr>
              <a:t>。</a:t>
            </a:r>
            <a:endParaRPr lang="zh-CN" altLang="en-US" sz="2100" dirty="0">
              <a:latin typeface="华文楷体" panose="02010600040101010101" pitchFamily="2" charset="-122"/>
              <a:ea typeface="华文楷体" panose="02010600040101010101" pitchFamily="2" charset="-122"/>
            </a:endParaRPr>
          </a:p>
          <a:p>
            <a:pPr marL="228600" indent="-228600" algn="just" defTabSz="914400" fontAlgn="auto">
              <a:lnSpc>
                <a:spcPct val="10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获得</a:t>
            </a:r>
            <a:r>
              <a:rPr lang="en-US" altLang="zh-CN" sz="2100" dirty="0">
                <a:solidFill>
                  <a:srgbClr val="FF0000"/>
                </a:solidFill>
                <a:latin typeface="华文楷体" panose="02010600040101010101" pitchFamily="2" charset="-122"/>
                <a:ea typeface="华文楷体" panose="02010600040101010101" pitchFamily="2" charset="-122"/>
              </a:rPr>
              <a:t>50</a:t>
            </a:r>
            <a:r>
              <a:rPr lang="zh-CN" altLang="en-US" sz="2100" dirty="0">
                <a:solidFill>
                  <a:srgbClr val="FF0000"/>
                </a:solidFill>
                <a:latin typeface="华文楷体" panose="02010600040101010101" pitchFamily="2" charset="-122"/>
                <a:ea typeface="华文楷体" panose="02010600040101010101" pitchFamily="2" charset="-122"/>
              </a:rPr>
              <a:t>分</a:t>
            </a:r>
            <a:r>
              <a:rPr lang="zh-CN" altLang="en-US" sz="2100" dirty="0">
                <a:latin typeface="华文楷体" panose="02010600040101010101" pitchFamily="2" charset="-122"/>
                <a:ea typeface="华文楷体" panose="02010600040101010101" pitchFamily="2" charset="-122"/>
              </a:rPr>
              <a:t>就算完成“垃圾分拣</a:t>
            </a:r>
            <a:r>
              <a:rPr lang="en-US" altLang="zh-CN" sz="2100" dirty="0">
                <a:latin typeface="华文楷体" panose="02010600040101010101" pitchFamily="2" charset="-122"/>
                <a:ea typeface="华文楷体" panose="02010600040101010101" pitchFamily="2" charset="-122"/>
              </a:rPr>
              <a:t>(2)”</a:t>
            </a:r>
            <a:r>
              <a:rPr lang="zh-CN" altLang="en-US" sz="2100" dirty="0">
                <a:latin typeface="华文楷体" panose="02010600040101010101" pitchFamily="2" charset="-122"/>
                <a:ea typeface="华文楷体" panose="02010600040101010101" pitchFamily="2" charset="-122"/>
              </a:rPr>
              <a:t>任务。</a:t>
            </a:r>
            <a:endParaRPr lang="zh-CN" altLang="en-US" sz="2100" dirty="0">
              <a:latin typeface="华文楷体" panose="02010600040101010101" pitchFamily="2" charset="-122"/>
              <a:ea typeface="华文楷体" panose="02010600040101010101" pitchFamily="2" charset="-122"/>
            </a:endParaRPr>
          </a:p>
        </p:txBody>
      </p:sp>
      <p:pic>
        <p:nvPicPr>
          <p:cNvPr id="15" name="图片 14"/>
          <p:cNvPicPr/>
          <p:nvPr/>
        </p:nvPicPr>
        <p:blipFill>
          <a:blip r:embed="rId1" cstate="print">
            <a:extLst>
              <a:ext uri="{28A0092B-C50C-407E-A947-70E740481C1C}">
                <a14:useLocalDpi xmlns:a14="http://schemas.microsoft.com/office/drawing/2010/main" val="0"/>
              </a:ext>
            </a:extLst>
          </a:blip>
          <a:stretch>
            <a:fillRect/>
          </a:stretch>
        </p:blipFill>
        <p:spPr>
          <a:xfrm>
            <a:off x="8016279" y="3770438"/>
            <a:ext cx="1080000" cy="767290"/>
          </a:xfrm>
          <a:prstGeom prst="rect">
            <a:avLst/>
          </a:prstGeom>
        </p:spPr>
      </p:pic>
      <p:pic>
        <p:nvPicPr>
          <p:cNvPr id="17" name="图片 16"/>
          <p:cNvPicPr/>
          <p:nvPr/>
        </p:nvPicPr>
        <p:blipFill>
          <a:blip r:embed="rId1" cstate="print">
            <a:extLst>
              <a:ext uri="{28A0092B-C50C-407E-A947-70E740481C1C}">
                <a14:useLocalDpi xmlns:a14="http://schemas.microsoft.com/office/drawing/2010/main" val="0"/>
              </a:ext>
            </a:extLst>
          </a:blip>
          <a:stretch>
            <a:fillRect/>
          </a:stretch>
        </p:blipFill>
        <p:spPr>
          <a:xfrm>
            <a:off x="6822964" y="3770438"/>
            <a:ext cx="1080000" cy="760998"/>
          </a:xfrm>
          <a:prstGeom prst="rect">
            <a:avLst/>
          </a:prstGeom>
        </p:spPr>
      </p:pic>
      <p:pic>
        <p:nvPicPr>
          <p:cNvPr id="19" name="图片 18"/>
          <p:cNvPicPr>
            <a:picLocks noChangeAspect="1"/>
          </p:cNvPicPr>
          <p:nvPr/>
        </p:nvPicPr>
        <p:blipFill>
          <a:blip r:embed="rId1"/>
          <a:stretch>
            <a:fillRect/>
          </a:stretch>
        </p:blipFill>
        <p:spPr>
          <a:xfrm>
            <a:off x="7418500" y="1144193"/>
            <a:ext cx="383296" cy="303935"/>
          </a:xfrm>
          <a:prstGeom prst="rect">
            <a:avLst/>
          </a:prstGeom>
        </p:spPr>
      </p:pic>
      <p:graphicFrame>
        <p:nvGraphicFramePr>
          <p:cNvPr id="2" name="对象 1"/>
          <p:cNvGraphicFramePr>
            <a:graphicFrameLocks noChangeAspect="1"/>
          </p:cNvGraphicFramePr>
          <p:nvPr/>
        </p:nvGraphicFramePr>
        <p:xfrm>
          <a:off x="6850856" y="1559719"/>
          <a:ext cx="2221706" cy="2030016"/>
        </p:xfrm>
        <a:graphic>
          <a:graphicData uri="http://schemas.openxmlformats.org/presentationml/2006/ole">
            <mc:AlternateContent xmlns:mc="http://schemas.openxmlformats.org/markup-compatibility/2006">
              <mc:Choice xmlns:v="urn:schemas-microsoft-com:vml" Requires="v">
                <p:oleObj spid="_x0000_s5126" name="" r:id="rId2" imgW="0" imgH="0" progId="Visio.Drawing.15">
                  <p:embed/>
                </p:oleObj>
              </mc:Choice>
              <mc:Fallback>
                <p:oleObj name="" r:id="rId2" imgW="0" imgH="0" progId="Visio.Drawing.15">
                  <p:embed/>
                  <p:pic>
                    <p:nvPicPr>
                      <p:cNvPr id="0" name="图片 512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50856" y="1559719"/>
                        <a:ext cx="2221706" cy="2030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 name="图片 17"/>
          <p:cNvPicPr/>
          <p:nvPr/>
        </p:nvPicPr>
        <p:blipFill>
          <a:blip r:embed="rId1"/>
          <a:stretch>
            <a:fillRect/>
          </a:stretch>
        </p:blipFill>
        <p:spPr>
          <a:xfrm>
            <a:off x="8055714" y="1144193"/>
            <a:ext cx="361553" cy="3039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9" name="组合 58"/>
          <p:cNvGrpSpPr/>
          <p:nvPr/>
        </p:nvGrpSpPr>
        <p:grpSpPr>
          <a:xfrm>
            <a:off x="290344" y="224517"/>
            <a:ext cx="9094727" cy="4947558"/>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1" name="文本框 60"/>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10</a:t>
              </a:r>
              <a:endParaRPr lang="zh-CN" altLang="en-US" sz="2400" dirty="0">
                <a:solidFill>
                  <a:schemeClr val="accent1"/>
                </a:solidFill>
                <a:latin typeface="Agency FB" panose="020B0503020202020204" pitchFamily="34" charset="0"/>
              </a:endParaRPr>
            </a:p>
          </p:txBody>
        </p:sp>
        <p:sp>
          <p:nvSpPr>
            <p:cNvPr id="66" name="文本框 65"/>
            <p:cNvSpPr txBox="1"/>
            <p:nvPr/>
          </p:nvSpPr>
          <p:spPr>
            <a:xfrm>
              <a:off x="1796925" y="459176"/>
              <a:ext cx="7696209" cy="552027"/>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本届机器人综合技能比赛任务</a:t>
              </a:r>
              <a:r>
                <a:rPr lang="en-US" altLang="zh-CN" sz="2100" b="1" dirty="0" smtClean="0">
                  <a:solidFill>
                    <a:schemeClr val="tx1">
                      <a:lumMod val="75000"/>
                      <a:lumOff val="25000"/>
                    </a:schemeClr>
                  </a:solidFill>
                  <a:latin typeface="Century Gothic" panose="020B0502020202020204" pitchFamily="34" charset="0"/>
                </a:rPr>
                <a:t>7——</a:t>
              </a:r>
              <a:r>
                <a:rPr lang="zh-CN" altLang="en-US" sz="2100" b="1" dirty="0" smtClean="0">
                  <a:solidFill>
                    <a:schemeClr val="tx1">
                      <a:lumMod val="75000"/>
                      <a:lumOff val="25000"/>
                    </a:schemeClr>
                  </a:solidFill>
                  <a:latin typeface="Century Gothic" panose="020B0502020202020204" pitchFamily="34" charset="0"/>
                </a:rPr>
                <a:t>神秘任务</a:t>
              </a:r>
              <a:endParaRPr lang="zh-CN" altLang="en-US" sz="2100" b="1" dirty="0">
                <a:solidFill>
                  <a:schemeClr val="tx1">
                    <a:lumMod val="75000"/>
                    <a:lumOff val="25000"/>
                  </a:schemeClr>
                </a:solidFill>
                <a:latin typeface="Century Gothic" panose="020B0502020202020204" pitchFamily="34" charset="0"/>
              </a:endParaRP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3" name="矩形 2"/>
          <p:cNvSpPr/>
          <p:nvPr/>
        </p:nvSpPr>
        <p:spPr>
          <a:xfrm>
            <a:off x="290342" y="1354360"/>
            <a:ext cx="8557817" cy="3825520"/>
          </a:xfrm>
          <a:prstGeom prst="rect">
            <a:avLst/>
          </a:prstGeom>
        </p:spPr>
        <p:txBody>
          <a:bodyPr/>
          <a:lstStyle/>
          <a:p>
            <a:pPr marL="228600" indent="-228600" algn="just" defTabSz="914400">
              <a:lnSpc>
                <a:spcPct val="15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神秘任务的具体要求由比赛现场赛题给出，要求参赛机器人能够实现基本的巡线、抓取、放置、声光指示、颜色识别等功能。</a:t>
            </a:r>
            <a:endParaRPr lang="zh-CN" altLang="en-US" sz="2100" dirty="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9" name="组合 58"/>
          <p:cNvGrpSpPr/>
          <p:nvPr/>
        </p:nvGrpSpPr>
        <p:grpSpPr>
          <a:xfrm>
            <a:off x="290344" y="224517"/>
            <a:ext cx="9094727" cy="4947558"/>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1" name="文本框 60"/>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11</a:t>
              </a:r>
              <a:endParaRPr lang="zh-CN" altLang="en-US" sz="2400" dirty="0">
                <a:solidFill>
                  <a:schemeClr val="accent1"/>
                </a:solidFill>
                <a:latin typeface="Agency FB" panose="020B0503020202020204" pitchFamily="34" charset="0"/>
              </a:endParaRPr>
            </a:p>
          </p:txBody>
        </p:sp>
        <p:sp>
          <p:nvSpPr>
            <p:cNvPr id="66" name="文本框 65"/>
            <p:cNvSpPr txBox="1"/>
            <p:nvPr/>
          </p:nvSpPr>
          <p:spPr>
            <a:xfrm>
              <a:off x="1796926" y="459176"/>
              <a:ext cx="7463452" cy="552027"/>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本届机器人综合技能比赛任务</a:t>
              </a:r>
              <a:r>
                <a:rPr lang="en-US" altLang="zh-CN" sz="2100" b="1" dirty="0" smtClean="0">
                  <a:solidFill>
                    <a:schemeClr val="tx1">
                      <a:lumMod val="75000"/>
                      <a:lumOff val="25000"/>
                    </a:schemeClr>
                  </a:solidFill>
                  <a:latin typeface="Century Gothic" panose="020B0502020202020204" pitchFamily="34" charset="0"/>
                </a:rPr>
                <a:t>8——</a:t>
              </a:r>
              <a:r>
                <a:rPr lang="zh-CN" altLang="en-US" sz="2100" b="1" dirty="0">
                  <a:solidFill>
                    <a:schemeClr val="tx1">
                      <a:lumMod val="75000"/>
                      <a:lumOff val="25000"/>
                    </a:schemeClr>
                  </a:solidFill>
                  <a:latin typeface="Century Gothic" panose="020B0502020202020204" pitchFamily="34" charset="0"/>
                </a:rPr>
                <a:t>返回</a:t>
              </a:r>
              <a:endParaRPr lang="zh-CN" altLang="en-US" sz="2100" b="1" dirty="0">
                <a:solidFill>
                  <a:schemeClr val="tx1">
                    <a:lumMod val="75000"/>
                    <a:lumOff val="25000"/>
                  </a:schemeClr>
                </a:solidFill>
                <a:latin typeface="Century Gothic" panose="020B0502020202020204" pitchFamily="34" charset="0"/>
              </a:endParaRP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3" name="矩形 2"/>
          <p:cNvSpPr/>
          <p:nvPr/>
        </p:nvSpPr>
        <p:spPr>
          <a:xfrm>
            <a:off x="290344" y="1224756"/>
            <a:ext cx="8557817" cy="2564008"/>
          </a:xfrm>
          <a:prstGeom prst="rect">
            <a:avLst/>
          </a:prstGeom>
        </p:spPr>
        <p:txBody>
          <a:bodyPr/>
          <a:lstStyle/>
          <a:p>
            <a:pPr marL="228600" indent="-228600" algn="just" defTabSz="914400">
              <a:lnSpc>
                <a:spcPts val="4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“返回”必须是最后一个完成的比赛任务。</a:t>
            </a:r>
            <a:endParaRPr lang="zh-CN" altLang="en-US" sz="2100" dirty="0">
              <a:latin typeface="华文楷体" panose="02010600040101010101" pitchFamily="2" charset="-122"/>
              <a:ea typeface="华文楷体" panose="02010600040101010101" pitchFamily="2" charset="-122"/>
            </a:endParaRPr>
          </a:p>
          <a:p>
            <a:pPr marL="228600" indent="-228600" algn="just" defTabSz="914400">
              <a:lnSpc>
                <a:spcPts val="4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“返回”的标准是机器人登上锥台并不再运动，且与锥台以外的任何表面（含围栏表面）没有接触。机器人完成任务过程中通过待命区和重试时机器人回到待命区不属于完成“返回”任务。</a:t>
            </a:r>
            <a:endParaRPr lang="zh-CN" altLang="en-US" sz="2100" dirty="0">
              <a:latin typeface="华文楷体" panose="02010600040101010101" pitchFamily="2" charset="-122"/>
              <a:ea typeface="华文楷体" panose="02010600040101010101" pitchFamily="2" charset="-122"/>
            </a:endParaRPr>
          </a:p>
          <a:p>
            <a:pPr marL="228600" indent="-228600" algn="just" defTabSz="914400">
              <a:lnSpc>
                <a:spcPts val="4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按要求完成“返回”任务可获得</a:t>
            </a:r>
            <a:r>
              <a:rPr lang="en-US" altLang="zh-CN" sz="2100" dirty="0">
                <a:solidFill>
                  <a:srgbClr val="FF0000"/>
                </a:solidFill>
                <a:latin typeface="华文楷体" panose="02010600040101010101" pitchFamily="2" charset="-122"/>
                <a:ea typeface="华文楷体" panose="02010600040101010101" pitchFamily="2" charset="-122"/>
              </a:rPr>
              <a:t>50</a:t>
            </a:r>
            <a:r>
              <a:rPr lang="zh-CN" altLang="en-US" sz="2100" dirty="0">
                <a:solidFill>
                  <a:srgbClr val="FF0000"/>
                </a:solidFill>
                <a:latin typeface="华文楷体" panose="02010600040101010101" pitchFamily="2" charset="-122"/>
                <a:ea typeface="华文楷体" panose="02010600040101010101" pitchFamily="2" charset="-122"/>
              </a:rPr>
              <a:t>分</a:t>
            </a:r>
            <a:r>
              <a:rPr lang="zh-CN" altLang="en-US" sz="2100" dirty="0">
                <a:latin typeface="华文楷体" panose="02010600040101010101" pitchFamily="2" charset="-122"/>
                <a:ea typeface="华文楷体" panose="02010600040101010101" pitchFamily="2" charset="-122"/>
              </a:rPr>
              <a:t>。</a:t>
            </a:r>
            <a:endParaRPr lang="zh-CN" altLang="en-US" sz="2100" dirty="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9" name="组合 58"/>
          <p:cNvGrpSpPr/>
          <p:nvPr/>
        </p:nvGrpSpPr>
        <p:grpSpPr>
          <a:xfrm>
            <a:off x="290344" y="224517"/>
            <a:ext cx="9094727" cy="4947558"/>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1" name="文本框 60"/>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12</a:t>
              </a:r>
              <a:endParaRPr lang="zh-CN" altLang="en-US" sz="2400" dirty="0">
                <a:solidFill>
                  <a:schemeClr val="accent1"/>
                </a:solidFill>
                <a:latin typeface="Agency FB" panose="020B0503020202020204" pitchFamily="34" charset="0"/>
              </a:endParaRPr>
            </a:p>
          </p:txBody>
        </p:sp>
        <p:sp>
          <p:nvSpPr>
            <p:cNvPr id="66" name="文本框 65"/>
            <p:cNvSpPr txBox="1"/>
            <p:nvPr/>
          </p:nvSpPr>
          <p:spPr>
            <a:xfrm>
              <a:off x="1796926" y="459176"/>
              <a:ext cx="6765728" cy="552027"/>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机器人</a:t>
              </a:r>
              <a:endParaRPr lang="zh-CN" altLang="en-US" sz="2100" b="1" dirty="0">
                <a:solidFill>
                  <a:schemeClr val="tx1">
                    <a:lumMod val="75000"/>
                    <a:lumOff val="25000"/>
                  </a:schemeClr>
                </a:solidFill>
                <a:latin typeface="Century Gothic" panose="020B0502020202020204" pitchFamily="34" charset="0"/>
              </a:endParaRP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3" name="矩形 2"/>
          <p:cNvSpPr/>
          <p:nvPr/>
        </p:nvSpPr>
        <p:spPr>
          <a:xfrm>
            <a:off x="290341" y="937344"/>
            <a:ext cx="8557817" cy="4234731"/>
          </a:xfrm>
          <a:prstGeom prst="rect">
            <a:avLst/>
          </a:prstGeom>
        </p:spPr>
        <p:txBody>
          <a:bodyPr/>
          <a:lstStyle/>
          <a:p>
            <a:pPr marL="228600" indent="-228600" algn="just" defTabSz="914400">
              <a:lnSpc>
                <a:spcPct val="140000"/>
              </a:lnSpc>
              <a:spcBef>
                <a:spcPts val="1000"/>
              </a:spcBef>
              <a:buFont typeface="Arial" panose="020B0604020202020204" pitchFamily="34" charset="0"/>
              <a:buChar char="•"/>
            </a:pPr>
            <a:r>
              <a:rPr lang="zh-CN" altLang="en-US" sz="2100" dirty="0" smtClean="0">
                <a:latin typeface="华文楷体" panose="02010600040101010101" pitchFamily="2" charset="-122"/>
                <a:ea typeface="华文楷体" panose="02010600040101010101" pitchFamily="2" charset="-122"/>
              </a:rPr>
              <a:t>参赛</a:t>
            </a:r>
            <a:r>
              <a:rPr lang="zh-CN" altLang="en-US" sz="2100" dirty="0">
                <a:latin typeface="华文楷体" panose="02010600040101010101" pitchFamily="2" charset="-122"/>
                <a:ea typeface="华文楷体" panose="02010600040101010101" pitchFamily="2" charset="-122"/>
              </a:rPr>
              <a:t>前，所有机器人必须通过检查。参加机器人综合技能比赛的机器人</a:t>
            </a:r>
            <a:r>
              <a:rPr lang="zh-CN" altLang="en-US" sz="2100" dirty="0">
                <a:solidFill>
                  <a:srgbClr val="FF0000"/>
                </a:solidFill>
                <a:latin typeface="华文楷体" panose="02010600040101010101" pitchFamily="2" charset="-122"/>
                <a:ea typeface="华文楷体" panose="02010600040101010101" pitchFamily="2" charset="-122"/>
              </a:rPr>
              <a:t>限用竞赛组委会指定的机器人套材</a:t>
            </a:r>
            <a:r>
              <a:rPr lang="zh-CN" altLang="en-US" sz="2100" dirty="0">
                <a:latin typeface="华文楷体" panose="02010600040101010101" pitchFamily="2" charset="-122"/>
                <a:ea typeface="华文楷体" panose="02010600040101010101" pitchFamily="2" charset="-122"/>
              </a:rPr>
              <a:t>。只要有可能，也允许套材的混合使用。</a:t>
            </a:r>
            <a:endParaRPr lang="zh-CN" altLang="en-US" sz="2100" dirty="0">
              <a:latin typeface="华文楷体" panose="02010600040101010101" pitchFamily="2" charset="-122"/>
              <a:ea typeface="华文楷体" panose="02010600040101010101" pitchFamily="2" charset="-122"/>
            </a:endParaRPr>
          </a:p>
          <a:p>
            <a:pPr marL="228600" indent="-228600" algn="just" defTabSz="914400">
              <a:lnSpc>
                <a:spcPct val="14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每支参赛队只能使用一台按程序运行的机器人。</a:t>
            </a:r>
            <a:endParaRPr lang="zh-CN" altLang="en-US" sz="2100" dirty="0">
              <a:latin typeface="华文楷体" panose="02010600040101010101" pitchFamily="2" charset="-122"/>
              <a:ea typeface="华文楷体" panose="02010600040101010101" pitchFamily="2" charset="-122"/>
            </a:endParaRPr>
          </a:p>
          <a:p>
            <a:pPr marL="228600" indent="-228600" algn="just" defTabSz="914400">
              <a:lnSpc>
                <a:spcPct val="14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在待命区内，机器人外形最大尺寸不得超过</a:t>
            </a:r>
            <a:r>
              <a:rPr lang="zh-CN" altLang="en-US" sz="2100" dirty="0">
                <a:solidFill>
                  <a:srgbClr val="FF0000"/>
                </a:solidFill>
                <a:latin typeface="华文楷体" panose="02010600040101010101" pitchFamily="2" charset="-122"/>
                <a:ea typeface="华文楷体" panose="02010600040101010101" pitchFamily="2" charset="-122"/>
              </a:rPr>
              <a:t>长</a:t>
            </a:r>
            <a:r>
              <a:rPr lang="en-US" altLang="zh-CN" sz="2100" dirty="0">
                <a:solidFill>
                  <a:srgbClr val="FF0000"/>
                </a:solidFill>
                <a:latin typeface="华文楷体" panose="02010600040101010101" pitchFamily="2" charset="-122"/>
                <a:ea typeface="华文楷体" panose="02010600040101010101" pitchFamily="2" charset="-122"/>
              </a:rPr>
              <a:t>250mm</a:t>
            </a:r>
            <a:r>
              <a:rPr lang="zh-CN" altLang="en-US" sz="2100" dirty="0">
                <a:solidFill>
                  <a:srgbClr val="FF0000"/>
                </a:solidFill>
                <a:latin typeface="华文楷体" panose="02010600040101010101" pitchFamily="2" charset="-122"/>
                <a:ea typeface="华文楷体" panose="02010600040101010101" pitchFamily="2" charset="-122"/>
              </a:rPr>
              <a:t>、宽</a:t>
            </a:r>
            <a:r>
              <a:rPr lang="en-US" altLang="zh-CN" sz="2100" dirty="0">
                <a:solidFill>
                  <a:srgbClr val="FF0000"/>
                </a:solidFill>
                <a:latin typeface="华文楷体" panose="02010600040101010101" pitchFamily="2" charset="-122"/>
                <a:ea typeface="华文楷体" panose="02010600040101010101" pitchFamily="2" charset="-122"/>
              </a:rPr>
              <a:t>250mm</a:t>
            </a:r>
            <a:r>
              <a:rPr lang="zh-CN" altLang="en-US" sz="2100" dirty="0">
                <a:solidFill>
                  <a:srgbClr val="FF0000"/>
                </a:solidFill>
                <a:latin typeface="华文楷体" panose="02010600040101010101" pitchFamily="2" charset="-122"/>
                <a:ea typeface="华文楷体" panose="02010600040101010101" pitchFamily="2" charset="-122"/>
              </a:rPr>
              <a:t>、高</a:t>
            </a:r>
            <a:r>
              <a:rPr lang="en-US" altLang="zh-CN" sz="2100" dirty="0">
                <a:solidFill>
                  <a:srgbClr val="FF0000"/>
                </a:solidFill>
                <a:latin typeface="华文楷体" panose="02010600040101010101" pitchFamily="2" charset="-122"/>
                <a:ea typeface="华文楷体" panose="02010600040101010101" pitchFamily="2" charset="-122"/>
              </a:rPr>
              <a:t>300mm</a:t>
            </a:r>
            <a:r>
              <a:rPr lang="zh-CN" altLang="en-US" sz="2100" dirty="0">
                <a:latin typeface="华文楷体" panose="02010600040101010101" pitchFamily="2" charset="-122"/>
                <a:ea typeface="华文楷体" panose="02010600040101010101" pitchFamily="2" charset="-122"/>
              </a:rPr>
              <a:t>。在开始比赛后，机器人可以超出此尺寸限制。</a:t>
            </a:r>
            <a:endParaRPr lang="zh-CN" altLang="en-US" sz="2100" dirty="0">
              <a:latin typeface="华文楷体" panose="02010600040101010101" pitchFamily="2" charset="-122"/>
              <a:ea typeface="华文楷体" panose="02010600040101010101" pitchFamily="2" charset="-122"/>
            </a:endParaRPr>
          </a:p>
          <a:p>
            <a:pPr marL="228600" indent="-228600" algn="just" defTabSz="914400">
              <a:lnSpc>
                <a:spcPct val="14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机器人上必须展示参赛队编号。在不影响正常比赛的基础上，机器人可进行个性化的装饰，以增强其表现力和容易被识别。</a:t>
            </a:r>
            <a:endParaRPr lang="zh-CN" altLang="en-US" sz="2100" dirty="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9" name="组合 58"/>
          <p:cNvGrpSpPr/>
          <p:nvPr/>
        </p:nvGrpSpPr>
        <p:grpSpPr>
          <a:xfrm>
            <a:off x="290344" y="224517"/>
            <a:ext cx="9094727" cy="4947558"/>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1" name="文本框 60"/>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12</a:t>
              </a:r>
              <a:endParaRPr lang="zh-CN" altLang="en-US" sz="2400" dirty="0">
                <a:solidFill>
                  <a:schemeClr val="accent1"/>
                </a:solidFill>
                <a:latin typeface="Agency FB" panose="020B0503020202020204" pitchFamily="34" charset="0"/>
              </a:endParaRPr>
            </a:p>
          </p:txBody>
        </p:sp>
        <p:sp>
          <p:nvSpPr>
            <p:cNvPr id="66" name="文本框 65"/>
            <p:cNvSpPr txBox="1"/>
            <p:nvPr/>
          </p:nvSpPr>
          <p:spPr>
            <a:xfrm>
              <a:off x="1796926" y="459176"/>
              <a:ext cx="6765728" cy="552027"/>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机器人</a:t>
              </a:r>
              <a:endParaRPr lang="zh-CN" altLang="en-US" sz="2100" b="1" dirty="0">
                <a:solidFill>
                  <a:schemeClr val="tx1">
                    <a:lumMod val="75000"/>
                    <a:lumOff val="25000"/>
                  </a:schemeClr>
                </a:solidFill>
                <a:latin typeface="Century Gothic" panose="020B0502020202020204" pitchFamily="34" charset="0"/>
              </a:endParaRP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3" name="矩形 2"/>
          <p:cNvSpPr/>
          <p:nvPr/>
        </p:nvSpPr>
        <p:spPr>
          <a:xfrm>
            <a:off x="290341" y="999975"/>
            <a:ext cx="8557817" cy="3825520"/>
          </a:xfrm>
          <a:prstGeom prst="rect">
            <a:avLst/>
          </a:prstGeom>
        </p:spPr>
        <p:txBody>
          <a:bodyPr/>
          <a:lstStyle/>
          <a:p>
            <a:pPr marL="228600" indent="-228600" algn="just" defTabSz="914400">
              <a:lnSpc>
                <a:spcPct val="15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每台机器人所用的控制器、电机、传感器及其它结构件，数量不限。但机器人的控制器、电机、传感器必须是独立的模块。机器人的重量</a:t>
            </a:r>
            <a:r>
              <a:rPr lang="zh-CN" altLang="en-US" sz="2100" dirty="0">
                <a:solidFill>
                  <a:srgbClr val="FF0000"/>
                </a:solidFill>
                <a:latin typeface="华文楷体" panose="02010600040101010101" pitchFamily="2" charset="-122"/>
                <a:ea typeface="华文楷体" panose="02010600040101010101" pitchFamily="2" charset="-122"/>
              </a:rPr>
              <a:t>不得超过</a:t>
            </a:r>
            <a:r>
              <a:rPr lang="en-US" altLang="zh-CN" sz="2100" dirty="0">
                <a:solidFill>
                  <a:srgbClr val="FF0000"/>
                </a:solidFill>
                <a:latin typeface="华文楷体" panose="02010600040101010101" pitchFamily="2" charset="-122"/>
                <a:ea typeface="华文楷体" panose="02010600040101010101" pitchFamily="2" charset="-122"/>
              </a:rPr>
              <a:t>3kg</a:t>
            </a:r>
            <a:r>
              <a:rPr lang="zh-CN" altLang="en-US" sz="2100" dirty="0">
                <a:latin typeface="华文楷体" panose="02010600040101010101" pitchFamily="2" charset="-122"/>
                <a:ea typeface="华文楷体" panose="02010600040101010101" pitchFamily="2" charset="-122"/>
              </a:rPr>
              <a:t>。</a:t>
            </a:r>
            <a:endParaRPr lang="zh-CN" altLang="en-US" sz="2100" dirty="0">
              <a:latin typeface="华文楷体" panose="02010600040101010101" pitchFamily="2" charset="-122"/>
              <a:ea typeface="华文楷体" panose="02010600040101010101" pitchFamily="2" charset="-122"/>
            </a:endParaRPr>
          </a:p>
          <a:p>
            <a:pPr marL="228600" indent="-228600" algn="just" defTabSz="914400">
              <a:lnSpc>
                <a:spcPct val="15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机器人上的所有零部件必须可靠固定，不允许分离或脱落在场地上。</a:t>
            </a:r>
            <a:endParaRPr lang="zh-CN" altLang="en-US" sz="2100" dirty="0">
              <a:latin typeface="华文楷体" panose="02010600040101010101" pitchFamily="2" charset="-122"/>
              <a:ea typeface="华文楷体" panose="02010600040101010101" pitchFamily="2" charset="-122"/>
            </a:endParaRPr>
          </a:p>
          <a:p>
            <a:pPr marL="228600" indent="-228600" algn="just" defTabSz="914400">
              <a:lnSpc>
                <a:spcPct val="15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为了安全，机器人所使用的直流电源电压</a:t>
            </a:r>
            <a:r>
              <a:rPr lang="zh-CN" altLang="en-US" sz="2100" dirty="0">
                <a:solidFill>
                  <a:srgbClr val="FF0000"/>
                </a:solidFill>
                <a:latin typeface="华文楷体" panose="02010600040101010101" pitchFamily="2" charset="-122"/>
                <a:ea typeface="华文楷体" panose="02010600040101010101" pitchFamily="2" charset="-122"/>
              </a:rPr>
              <a:t>不得超过</a:t>
            </a:r>
            <a:r>
              <a:rPr lang="en-US" altLang="zh-CN" sz="2100" dirty="0">
                <a:solidFill>
                  <a:srgbClr val="FF0000"/>
                </a:solidFill>
                <a:latin typeface="华文楷体" panose="02010600040101010101" pitchFamily="2" charset="-122"/>
                <a:ea typeface="华文楷体" panose="02010600040101010101" pitchFamily="2" charset="-122"/>
              </a:rPr>
              <a:t>12V</a:t>
            </a:r>
            <a:r>
              <a:rPr lang="zh-CN" altLang="en-US" sz="2100" dirty="0">
                <a:latin typeface="华文楷体" panose="02010600040101010101" pitchFamily="2" charset="-122"/>
                <a:ea typeface="华文楷体" panose="02010600040101010101" pitchFamily="2" charset="-122"/>
              </a:rPr>
              <a:t>。</a:t>
            </a:r>
            <a:endParaRPr lang="zh-CN" altLang="en-US" sz="2100" dirty="0">
              <a:latin typeface="华文楷体" panose="02010600040101010101" pitchFamily="2" charset="-122"/>
              <a:ea typeface="华文楷体" panose="02010600040101010101" pitchFamily="2" charset="-122"/>
            </a:endParaRPr>
          </a:p>
          <a:p>
            <a:pPr marL="228600" indent="-228600" algn="just" defTabSz="914400">
              <a:lnSpc>
                <a:spcPct val="150000"/>
              </a:lnSpc>
              <a:spcBef>
                <a:spcPts val="1000"/>
              </a:spcBef>
              <a:buFont typeface="Arial" panose="020B0604020202020204" pitchFamily="34" charset="0"/>
              <a:buChar char="•"/>
            </a:pPr>
            <a:r>
              <a:rPr lang="zh-CN" altLang="en-US" sz="2100" dirty="0">
                <a:solidFill>
                  <a:srgbClr val="FF0000"/>
                </a:solidFill>
                <a:latin typeface="华文楷体" panose="02010600040101010101" pitchFamily="2" charset="-122"/>
                <a:ea typeface="华文楷体" panose="02010600040101010101" pitchFamily="2" charset="-122"/>
              </a:rPr>
              <a:t>不允许使用有可能损坏竞赛场地的危险元件</a:t>
            </a:r>
            <a:r>
              <a:rPr lang="zh-CN" altLang="en-US" sz="2100" dirty="0">
                <a:latin typeface="华文楷体" panose="02010600040101010101" pitchFamily="2" charset="-122"/>
                <a:ea typeface="华文楷体" panose="02010600040101010101" pitchFamily="2" charset="-122"/>
              </a:rPr>
              <a:t>。</a:t>
            </a:r>
            <a:endParaRPr lang="zh-CN" altLang="en-US" sz="2100" dirty="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9" name="组合 58"/>
          <p:cNvGrpSpPr/>
          <p:nvPr/>
        </p:nvGrpSpPr>
        <p:grpSpPr>
          <a:xfrm>
            <a:off x="290344" y="224517"/>
            <a:ext cx="9094727" cy="4947558"/>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1" name="文本框 60"/>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12</a:t>
              </a:r>
              <a:endParaRPr lang="zh-CN" altLang="en-US" sz="2400" dirty="0">
                <a:solidFill>
                  <a:schemeClr val="accent1"/>
                </a:solidFill>
                <a:latin typeface="Agency FB" panose="020B0503020202020204" pitchFamily="34" charset="0"/>
              </a:endParaRPr>
            </a:p>
          </p:txBody>
        </p:sp>
        <p:sp>
          <p:nvSpPr>
            <p:cNvPr id="66" name="文本框 65"/>
            <p:cNvSpPr txBox="1"/>
            <p:nvPr/>
          </p:nvSpPr>
          <p:spPr>
            <a:xfrm>
              <a:off x="1796926" y="459176"/>
              <a:ext cx="6765728" cy="552027"/>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机器人</a:t>
              </a:r>
              <a:endParaRPr lang="zh-CN" altLang="en-US" sz="2100" b="1" dirty="0">
                <a:solidFill>
                  <a:schemeClr val="tx1">
                    <a:lumMod val="75000"/>
                    <a:lumOff val="25000"/>
                  </a:schemeClr>
                </a:solidFill>
                <a:latin typeface="Century Gothic" panose="020B0502020202020204" pitchFamily="34" charset="0"/>
              </a:endParaRP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3" name="矩形 2"/>
          <p:cNvSpPr/>
          <p:nvPr/>
        </p:nvSpPr>
        <p:spPr>
          <a:xfrm>
            <a:off x="290341" y="1264970"/>
            <a:ext cx="8557817" cy="3825520"/>
          </a:xfrm>
          <a:prstGeom prst="rect">
            <a:avLst/>
          </a:prstGeom>
        </p:spPr>
        <p:txBody>
          <a:bodyPr/>
          <a:lstStyle/>
          <a:p>
            <a:pPr marL="228600" indent="-228600" algn="just" defTabSz="914400">
              <a:lnSpc>
                <a:spcPct val="15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机器人必须设计成只用</a:t>
            </a:r>
            <a:r>
              <a:rPr lang="zh-CN" altLang="en-US" sz="2100" dirty="0">
                <a:solidFill>
                  <a:srgbClr val="FF0000"/>
                </a:solidFill>
                <a:latin typeface="华文楷体" panose="02010600040101010101" pitchFamily="2" charset="-122"/>
                <a:ea typeface="华文楷体" panose="02010600040101010101" pitchFamily="2" charset="-122"/>
              </a:rPr>
              <a:t>一次操作</a:t>
            </a:r>
            <a:r>
              <a:rPr lang="zh-CN" altLang="en-US" sz="2100" dirty="0">
                <a:latin typeface="华文楷体" panose="02010600040101010101" pitchFamily="2" charset="-122"/>
                <a:ea typeface="华文楷体" panose="02010600040101010101" pitchFamily="2" charset="-122"/>
              </a:rPr>
              <a:t>（如，按一个按钮或拨一个开关）就能启动。</a:t>
            </a:r>
            <a:endParaRPr lang="zh-CN" altLang="en-US" sz="2100" dirty="0">
              <a:latin typeface="华文楷体" panose="02010600040101010101" pitchFamily="2" charset="-122"/>
              <a:ea typeface="华文楷体" panose="02010600040101010101" pitchFamily="2" charset="-122"/>
            </a:endParaRPr>
          </a:p>
          <a:p>
            <a:pPr marL="228600" indent="-228600" algn="just" defTabSz="914400">
              <a:lnSpc>
                <a:spcPct val="15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机器人必须能</a:t>
            </a:r>
            <a:r>
              <a:rPr lang="zh-CN" altLang="en-US" sz="2100" dirty="0">
                <a:solidFill>
                  <a:srgbClr val="FF0000"/>
                </a:solidFill>
                <a:latin typeface="华文楷体" panose="02010600040101010101" pitchFamily="2" charset="-122"/>
                <a:ea typeface="华文楷体" panose="02010600040101010101" pitchFamily="2" charset="-122"/>
              </a:rPr>
              <a:t>原地旋转，旋转的次数可控</a:t>
            </a:r>
            <a:r>
              <a:rPr lang="zh-CN" altLang="en-US" sz="2100" dirty="0">
                <a:latin typeface="华文楷体" panose="02010600040101010101" pitchFamily="2" charset="-122"/>
                <a:ea typeface="华文楷体" panose="02010600040101010101" pitchFamily="2" charset="-122"/>
              </a:rPr>
              <a:t>。机器人还应在</a:t>
            </a:r>
            <a:r>
              <a:rPr lang="zh-CN" altLang="en-US" sz="2100" dirty="0">
                <a:solidFill>
                  <a:srgbClr val="FF0000"/>
                </a:solidFill>
                <a:latin typeface="华文楷体" panose="02010600040101010101" pitchFamily="2" charset="-122"/>
                <a:ea typeface="华文楷体" panose="02010600040101010101" pitchFamily="2" charset="-122"/>
              </a:rPr>
              <a:t>明显位置装一个可见光</a:t>
            </a:r>
            <a:r>
              <a:rPr lang="en-US" altLang="zh-CN" sz="2100" dirty="0">
                <a:solidFill>
                  <a:srgbClr val="FF0000"/>
                </a:solidFill>
                <a:latin typeface="华文楷体" panose="02010600040101010101" pitchFamily="2" charset="-122"/>
                <a:ea typeface="华文楷体" panose="02010600040101010101" pitchFamily="2" charset="-122"/>
              </a:rPr>
              <a:t>LED</a:t>
            </a:r>
            <a:r>
              <a:rPr lang="zh-CN" altLang="en-US" sz="2100" dirty="0">
                <a:latin typeface="华文楷体" panose="02010600040101010101" pitchFamily="2" charset="-122"/>
                <a:ea typeface="华文楷体" panose="02010600040101010101" pitchFamily="2" charset="-122"/>
              </a:rPr>
              <a:t>（颜色不限），它的</a:t>
            </a:r>
            <a:r>
              <a:rPr lang="zh-CN" altLang="en-US" sz="2100" dirty="0">
                <a:solidFill>
                  <a:srgbClr val="FF0000"/>
                </a:solidFill>
                <a:latin typeface="华文楷体" panose="02010600040101010101" pitchFamily="2" charset="-122"/>
                <a:ea typeface="华文楷体" panose="02010600040101010101" pitchFamily="2" charset="-122"/>
              </a:rPr>
              <a:t>开</a:t>
            </a:r>
            <a:r>
              <a:rPr lang="en-US" altLang="zh-CN" sz="2100" dirty="0">
                <a:solidFill>
                  <a:srgbClr val="FF0000"/>
                </a:solidFill>
                <a:latin typeface="华文楷体" panose="02010600040101010101" pitchFamily="2" charset="-122"/>
                <a:ea typeface="华文楷体" panose="02010600040101010101" pitchFamily="2" charset="-122"/>
              </a:rPr>
              <a:t>/</a:t>
            </a:r>
            <a:r>
              <a:rPr lang="zh-CN" altLang="en-US" sz="2100" dirty="0">
                <a:solidFill>
                  <a:srgbClr val="FF0000"/>
                </a:solidFill>
                <a:latin typeface="华文楷体" panose="02010600040101010101" pitchFamily="2" charset="-122"/>
                <a:ea typeface="华文楷体" panose="02010600040101010101" pitchFamily="2" charset="-122"/>
              </a:rPr>
              <a:t>关应可控</a:t>
            </a:r>
            <a:r>
              <a:rPr lang="zh-CN" altLang="en-US" sz="2100" dirty="0" smtClean="0">
                <a:latin typeface="华文楷体" panose="02010600040101010101" pitchFamily="2" charset="-122"/>
                <a:ea typeface="华文楷体" panose="02010600040101010101" pitchFamily="2" charset="-122"/>
              </a:rPr>
              <a:t>。</a:t>
            </a:r>
            <a:endParaRPr lang="zh-CN" altLang="en-US" sz="2100" dirty="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9" name="组合 58"/>
          <p:cNvGrpSpPr/>
          <p:nvPr/>
        </p:nvGrpSpPr>
        <p:grpSpPr>
          <a:xfrm>
            <a:off x="290344" y="224517"/>
            <a:ext cx="9094727" cy="4947558"/>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1" name="文本框 60"/>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13</a:t>
              </a:r>
              <a:endParaRPr lang="zh-CN" altLang="en-US" sz="2400" dirty="0">
                <a:solidFill>
                  <a:schemeClr val="accent1"/>
                </a:solidFill>
                <a:latin typeface="Agency FB" panose="020B0503020202020204" pitchFamily="34" charset="0"/>
              </a:endParaRPr>
            </a:p>
          </p:txBody>
        </p:sp>
        <p:sp>
          <p:nvSpPr>
            <p:cNvPr id="66" name="文本框 65"/>
            <p:cNvSpPr txBox="1"/>
            <p:nvPr/>
          </p:nvSpPr>
          <p:spPr>
            <a:xfrm>
              <a:off x="1796926" y="459176"/>
              <a:ext cx="6765728" cy="552027"/>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本届机器人综合技能比赛相关赛制</a:t>
              </a:r>
              <a:endParaRPr lang="zh-CN" altLang="en-US" sz="2100" b="1" dirty="0">
                <a:solidFill>
                  <a:schemeClr val="tx1">
                    <a:lumMod val="75000"/>
                    <a:lumOff val="25000"/>
                  </a:schemeClr>
                </a:solidFill>
                <a:latin typeface="Century Gothic" panose="020B0502020202020204" pitchFamily="34" charset="0"/>
              </a:endParaRP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3" name="矩形 2"/>
          <p:cNvSpPr/>
          <p:nvPr/>
        </p:nvSpPr>
        <p:spPr>
          <a:xfrm>
            <a:off x="290344" y="970267"/>
            <a:ext cx="8557817" cy="3825520"/>
          </a:xfrm>
          <a:prstGeom prst="rect">
            <a:avLst/>
          </a:prstGeom>
        </p:spPr>
        <p:txBody>
          <a:bodyPr/>
          <a:lstStyle/>
          <a:p>
            <a:pPr marL="228600" indent="-228600" algn="just" defTabSz="914400" fontAlgn="auto">
              <a:lnSpc>
                <a:spcPct val="10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机器人综合技能竞赛按小学、初中、高中三个组别分别进行比赛。</a:t>
            </a:r>
            <a:endParaRPr lang="zh-CN" altLang="en-US" sz="2100" dirty="0">
              <a:latin typeface="华文楷体" panose="02010600040101010101" pitchFamily="2" charset="-122"/>
              <a:ea typeface="华文楷体" panose="02010600040101010101" pitchFamily="2" charset="-122"/>
            </a:endParaRPr>
          </a:p>
          <a:p>
            <a:pPr marL="228600" indent="-228600" algn="just" defTabSz="914400" fontAlgn="auto">
              <a:lnSpc>
                <a:spcPct val="10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 比赛不分初赛与复赛。组委会保证每支参赛队有相同的上场次数，且不少于</a:t>
            </a:r>
            <a:r>
              <a:rPr lang="en-US" altLang="zh-CN" sz="2100" dirty="0">
                <a:latin typeface="华文楷体" panose="02010600040101010101" pitchFamily="2" charset="-122"/>
                <a:ea typeface="华文楷体" panose="02010600040101010101" pitchFamily="2" charset="-122"/>
              </a:rPr>
              <a:t>3</a:t>
            </a:r>
            <a:r>
              <a:rPr lang="zh-CN" altLang="en-US" sz="2100" dirty="0">
                <a:latin typeface="华文楷体" panose="02010600040101010101" pitchFamily="2" charset="-122"/>
                <a:ea typeface="华文楷体" panose="02010600040101010101" pitchFamily="2" charset="-122"/>
              </a:rPr>
              <a:t>次，每次均记分。</a:t>
            </a:r>
            <a:endParaRPr lang="zh-CN" altLang="en-US" sz="2100" dirty="0">
              <a:latin typeface="华文楷体" panose="02010600040101010101" pitchFamily="2" charset="-122"/>
              <a:ea typeface="华文楷体" panose="02010600040101010101" pitchFamily="2" charset="-122"/>
            </a:endParaRPr>
          </a:p>
          <a:p>
            <a:pPr marL="228600" indent="-228600" algn="just" defTabSz="914400" fontAlgn="auto">
              <a:lnSpc>
                <a:spcPct val="10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比赛场地上规定了机器人要完成的任务（在上述任务中选定，也</a:t>
            </a:r>
            <a:r>
              <a:rPr lang="zh-CN" altLang="en-US" sz="2100" dirty="0">
                <a:solidFill>
                  <a:srgbClr val="FF0000"/>
                </a:solidFill>
                <a:latin typeface="华文楷体" panose="02010600040101010101" pitchFamily="2" charset="-122"/>
                <a:ea typeface="华文楷体" panose="02010600040101010101" pitchFamily="2" charset="-122"/>
              </a:rPr>
              <a:t>可能有一些临时设定的任务</a:t>
            </a:r>
            <a:r>
              <a:rPr lang="zh-CN" altLang="en-US" sz="2100" dirty="0">
                <a:latin typeface="华文楷体" panose="02010600040101010101" pitchFamily="2" charset="-122"/>
                <a:ea typeface="华文楷体" panose="02010600040101010101" pitchFamily="2" charset="-122"/>
              </a:rPr>
              <a:t>）。小学、初中、高中三个组别要完成的任务数是不同的。</a:t>
            </a:r>
            <a:endParaRPr lang="zh-CN" altLang="en-US" sz="2100" dirty="0">
              <a:latin typeface="华文楷体" panose="02010600040101010101" pitchFamily="2" charset="-122"/>
              <a:ea typeface="华文楷体" panose="02010600040101010101" pitchFamily="2" charset="-122"/>
            </a:endParaRPr>
          </a:p>
          <a:p>
            <a:pPr marL="228600" indent="-228600" algn="just" defTabSz="914400" fontAlgn="auto">
              <a:lnSpc>
                <a:spcPct val="10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所有场次的比赛结束后，每支参赛队各场得分之和作为该队的总成绩，按总成绩对参赛队排名。</a:t>
            </a:r>
            <a:endParaRPr lang="zh-CN" altLang="en-US" sz="2100" dirty="0">
              <a:latin typeface="华文楷体" panose="02010600040101010101" pitchFamily="2" charset="-122"/>
              <a:ea typeface="华文楷体" panose="02010600040101010101" pitchFamily="2" charset="-122"/>
            </a:endParaRPr>
          </a:p>
          <a:p>
            <a:pPr marL="228600" indent="-228600" algn="just" defTabSz="914400" fontAlgn="auto">
              <a:lnSpc>
                <a:spcPct val="100000"/>
              </a:lnSpc>
              <a:spcBef>
                <a:spcPts val="1000"/>
              </a:spcBef>
              <a:buFont typeface="Arial" panose="020B0604020202020204" pitchFamily="34" charset="0"/>
              <a:buChar char="•"/>
            </a:pPr>
            <a:r>
              <a:rPr lang="zh-CN" altLang="en-US" sz="2100" dirty="0">
                <a:solidFill>
                  <a:srgbClr val="FF0000"/>
                </a:solidFill>
                <a:latin typeface="华文楷体" panose="02010600040101010101" pitchFamily="2" charset="-122"/>
                <a:ea typeface="华文楷体" panose="02010600040101010101" pitchFamily="2" charset="-122"/>
              </a:rPr>
              <a:t>竞赛组委会有可能根据参赛报名和场馆的实际情况变更赛制</a:t>
            </a:r>
            <a:r>
              <a:rPr lang="zh-CN" altLang="en-US" sz="2100" dirty="0">
                <a:latin typeface="华文楷体" panose="02010600040101010101" pitchFamily="2" charset="-122"/>
                <a:ea typeface="华文楷体" panose="02010600040101010101" pitchFamily="2" charset="-122"/>
              </a:rPr>
              <a:t>。 </a:t>
            </a:r>
            <a:endParaRPr lang="zh-CN" altLang="en-US" sz="2100" dirty="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9" name="组合 58"/>
          <p:cNvGrpSpPr/>
          <p:nvPr/>
        </p:nvGrpSpPr>
        <p:grpSpPr>
          <a:xfrm>
            <a:off x="290344" y="224517"/>
            <a:ext cx="9094727" cy="4947558"/>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1" name="文本框 60"/>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14</a:t>
              </a:r>
              <a:endParaRPr lang="zh-CN" altLang="en-US" sz="2400" dirty="0">
                <a:solidFill>
                  <a:schemeClr val="accent1"/>
                </a:solidFill>
                <a:latin typeface="Agency FB" panose="020B0503020202020204" pitchFamily="34" charset="0"/>
              </a:endParaRP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3" name="矩形 2"/>
          <p:cNvSpPr/>
          <p:nvPr/>
        </p:nvSpPr>
        <p:spPr>
          <a:xfrm>
            <a:off x="290344" y="865721"/>
            <a:ext cx="8557817" cy="3825520"/>
          </a:xfrm>
          <a:prstGeom prst="rect">
            <a:avLst/>
          </a:prstGeom>
        </p:spPr>
        <p:txBody>
          <a:bodyPr/>
          <a:lstStyle/>
          <a:p>
            <a:pPr algn="just" defTabSz="914400">
              <a:lnSpc>
                <a:spcPct val="150000"/>
              </a:lnSpc>
              <a:spcBef>
                <a:spcPts val="1000"/>
              </a:spcBef>
            </a:pPr>
            <a:r>
              <a:rPr lang="zh-CN" altLang="en-US" sz="2400" b="1" dirty="0">
                <a:latin typeface="华文楷体" panose="02010600040101010101" pitchFamily="2" charset="-122"/>
                <a:ea typeface="华文楷体" panose="02010600040101010101" pitchFamily="2" charset="-122"/>
              </a:rPr>
              <a:t>搭建机器人与编程</a:t>
            </a:r>
            <a:endParaRPr lang="zh-CN" altLang="en-US" sz="2400" b="1" dirty="0">
              <a:latin typeface="华文楷体" panose="02010600040101010101" pitchFamily="2" charset="-122"/>
              <a:ea typeface="华文楷体" panose="02010600040101010101" pitchFamily="2" charset="-122"/>
            </a:endParaRPr>
          </a:p>
          <a:p>
            <a:pPr marL="228600" indent="-228600" algn="just" defTabSz="914400">
              <a:lnSpc>
                <a:spcPct val="15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搭建机器人与编程只能在准备区进行。</a:t>
            </a:r>
            <a:endParaRPr lang="zh-CN" altLang="en-US" sz="2100" dirty="0">
              <a:latin typeface="华文楷体" panose="02010600040101010101" pitchFamily="2" charset="-122"/>
              <a:ea typeface="华文楷体" panose="02010600040101010101" pitchFamily="2" charset="-122"/>
            </a:endParaRPr>
          </a:p>
          <a:p>
            <a:pPr marL="228600" indent="-228600" algn="just" defTabSz="914400">
              <a:lnSpc>
                <a:spcPct val="15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参赛队的学生队员检录后方能进入准备区。裁判员对参赛队携带的器材进行检查，所有器材必须是散件，除控制器和电机可维持出厂时的状态外，其它</a:t>
            </a:r>
            <a:r>
              <a:rPr lang="zh-CN" altLang="en-US" sz="2100" dirty="0">
                <a:solidFill>
                  <a:srgbClr val="FF0000"/>
                </a:solidFill>
                <a:latin typeface="华文楷体" panose="02010600040101010101" pitchFamily="2" charset="-122"/>
                <a:ea typeface="华文楷体" panose="02010600040101010101" pitchFamily="2" charset="-122"/>
              </a:rPr>
              <a:t>所有零件不得以焊接、铆接、粘接等方式组成部件</a:t>
            </a:r>
            <a:r>
              <a:rPr lang="zh-CN" altLang="en-US" sz="2100" dirty="0">
                <a:latin typeface="华文楷体" panose="02010600040101010101" pitchFamily="2" charset="-122"/>
                <a:ea typeface="华文楷体" panose="02010600040101010101" pitchFamily="2" charset="-122"/>
              </a:rPr>
              <a:t>。队员</a:t>
            </a:r>
            <a:r>
              <a:rPr lang="zh-CN" altLang="en-US" sz="2100" dirty="0">
                <a:solidFill>
                  <a:srgbClr val="FF0000"/>
                </a:solidFill>
                <a:latin typeface="华文楷体" panose="02010600040101010101" pitchFamily="2" charset="-122"/>
                <a:ea typeface="华文楷体" panose="02010600040101010101" pitchFamily="2" charset="-122"/>
              </a:rPr>
              <a:t>不得携带</a:t>
            </a:r>
            <a:r>
              <a:rPr lang="en-US" altLang="zh-CN" sz="2100" dirty="0">
                <a:solidFill>
                  <a:srgbClr val="FF0000"/>
                </a:solidFill>
                <a:latin typeface="华文楷体" panose="02010600040101010101" pitchFamily="2" charset="-122"/>
                <a:ea typeface="华文楷体" panose="02010600040101010101" pitchFamily="2" charset="-122"/>
              </a:rPr>
              <a:t>U</a:t>
            </a:r>
            <a:r>
              <a:rPr lang="zh-CN" altLang="en-US" sz="2100" dirty="0">
                <a:solidFill>
                  <a:srgbClr val="FF0000"/>
                </a:solidFill>
                <a:latin typeface="华文楷体" panose="02010600040101010101" pitchFamily="2" charset="-122"/>
                <a:ea typeface="华文楷体" panose="02010600040101010101" pitchFamily="2" charset="-122"/>
              </a:rPr>
              <a:t>盘、光盘、无线路由器、手机、相机等存储和通信器材，不得自带计算机</a:t>
            </a:r>
            <a:r>
              <a:rPr lang="zh-CN" altLang="en-US" sz="2100" dirty="0">
                <a:latin typeface="华文楷体" panose="02010600040101010101" pitchFamily="2" charset="-122"/>
                <a:ea typeface="华文楷体" panose="02010600040101010101" pitchFamily="2" charset="-122"/>
              </a:rPr>
              <a:t>。所有参赛学生在准备区就座后，裁判员把场地图和比赛须知发给参赛队。</a:t>
            </a:r>
            <a:endParaRPr lang="zh-CN" altLang="en-US" sz="2100" dirty="0">
              <a:latin typeface="华文楷体" panose="02010600040101010101" pitchFamily="2" charset="-122"/>
              <a:ea typeface="华文楷体" panose="02010600040101010101" pitchFamily="2" charset="-122"/>
            </a:endParaRPr>
          </a:p>
        </p:txBody>
      </p:sp>
      <p:sp>
        <p:nvSpPr>
          <p:cNvPr id="13" name="文本框 65"/>
          <p:cNvSpPr txBox="1"/>
          <p:nvPr/>
        </p:nvSpPr>
        <p:spPr>
          <a:xfrm>
            <a:off x="1347695" y="344382"/>
            <a:ext cx="5074296" cy="414020"/>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本届机器人综合技能比赛</a:t>
            </a:r>
            <a:r>
              <a:rPr lang="en-US" altLang="zh-CN" sz="2100" b="1" dirty="0" smtClean="0">
                <a:solidFill>
                  <a:schemeClr val="tx1">
                    <a:lumMod val="75000"/>
                    <a:lumOff val="25000"/>
                  </a:schemeClr>
                </a:solidFill>
                <a:latin typeface="Century Gothic" panose="020B0502020202020204" pitchFamily="34" charset="0"/>
              </a:rPr>
              <a:t>——</a:t>
            </a:r>
            <a:r>
              <a:rPr lang="zh-CN" altLang="en-US" sz="2100" b="1" dirty="0" smtClean="0">
                <a:solidFill>
                  <a:schemeClr val="tx1">
                    <a:lumMod val="75000"/>
                    <a:lumOff val="25000"/>
                  </a:schemeClr>
                </a:solidFill>
                <a:latin typeface="Century Gothic" panose="020B0502020202020204" pitchFamily="34" charset="0"/>
              </a:rPr>
              <a:t>比赛过程</a:t>
            </a:r>
            <a:endParaRPr lang="zh-CN" altLang="en-US" sz="2100" b="1" dirty="0">
              <a:solidFill>
                <a:schemeClr val="tx1">
                  <a:lumMod val="75000"/>
                  <a:lumOff val="25000"/>
                </a:schemeClr>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9" name="组合 58"/>
          <p:cNvGrpSpPr/>
          <p:nvPr/>
        </p:nvGrpSpPr>
        <p:grpSpPr>
          <a:xfrm>
            <a:off x="290344" y="224517"/>
            <a:ext cx="9094727" cy="4947558"/>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1" name="文本框 60"/>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15</a:t>
              </a:r>
              <a:endParaRPr lang="zh-CN" altLang="en-US" sz="2400" dirty="0">
                <a:solidFill>
                  <a:schemeClr val="accent1"/>
                </a:solidFill>
                <a:latin typeface="Agency FB" panose="020B0503020202020204" pitchFamily="34" charset="0"/>
              </a:endParaRPr>
            </a:p>
          </p:txBody>
        </p:sp>
        <p:sp>
          <p:nvSpPr>
            <p:cNvPr id="66" name="文本框 65"/>
            <p:cNvSpPr txBox="1"/>
            <p:nvPr/>
          </p:nvSpPr>
          <p:spPr>
            <a:xfrm>
              <a:off x="1796926" y="459176"/>
              <a:ext cx="6765728" cy="552027"/>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本届机器人综合技能比赛</a:t>
              </a:r>
              <a:r>
                <a:rPr lang="en-US" altLang="zh-CN" sz="2100" b="1" dirty="0" smtClean="0">
                  <a:solidFill>
                    <a:schemeClr val="tx1">
                      <a:lumMod val="75000"/>
                      <a:lumOff val="25000"/>
                    </a:schemeClr>
                  </a:solidFill>
                  <a:latin typeface="Century Gothic" panose="020B0502020202020204" pitchFamily="34" charset="0"/>
                </a:rPr>
                <a:t>——</a:t>
              </a:r>
              <a:r>
                <a:rPr lang="zh-CN" altLang="en-US" sz="2100" b="1" dirty="0" smtClean="0">
                  <a:solidFill>
                    <a:schemeClr val="tx1">
                      <a:lumMod val="75000"/>
                      <a:lumOff val="25000"/>
                    </a:schemeClr>
                  </a:solidFill>
                  <a:latin typeface="Century Gothic" panose="020B0502020202020204" pitchFamily="34" charset="0"/>
                </a:rPr>
                <a:t>比赛过程</a:t>
              </a:r>
              <a:endParaRPr lang="zh-CN" altLang="en-US" sz="2100" b="1" dirty="0">
                <a:solidFill>
                  <a:schemeClr val="tx1">
                    <a:lumMod val="75000"/>
                    <a:lumOff val="25000"/>
                  </a:schemeClr>
                </a:solidFill>
                <a:latin typeface="Century Gothic" panose="020B0502020202020204" pitchFamily="34" charset="0"/>
              </a:endParaRP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3" name="矩形 2"/>
          <p:cNvSpPr/>
          <p:nvPr/>
        </p:nvSpPr>
        <p:spPr>
          <a:xfrm>
            <a:off x="290344" y="865721"/>
            <a:ext cx="8557817" cy="4092275"/>
          </a:xfrm>
          <a:prstGeom prst="rect">
            <a:avLst/>
          </a:prstGeom>
        </p:spPr>
        <p:txBody>
          <a:bodyPr/>
          <a:lstStyle/>
          <a:p>
            <a:pPr marL="228600" indent="-228600" algn="just" defTabSz="914400">
              <a:lnSpc>
                <a:spcPct val="15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参赛选手在准备区不得上网和下载任何程序，不得使用相机等设备拍摄比赛场地，不得以任何方式与教练员或家长联系。</a:t>
            </a:r>
            <a:endParaRPr lang="zh-CN" altLang="en-US" sz="2100" dirty="0">
              <a:latin typeface="华文楷体" panose="02010600040101010101" pitchFamily="2" charset="-122"/>
              <a:ea typeface="华文楷体" panose="02010600040101010101" pitchFamily="2" charset="-122"/>
            </a:endParaRPr>
          </a:p>
          <a:p>
            <a:pPr marL="228600" indent="-228600" algn="just" defTabSz="914400">
              <a:lnSpc>
                <a:spcPct val="15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参赛学生在准备区有</a:t>
            </a:r>
            <a:r>
              <a:rPr lang="en-US" altLang="zh-CN" sz="2100" dirty="0">
                <a:solidFill>
                  <a:srgbClr val="FF0000"/>
                </a:solidFill>
                <a:latin typeface="华文楷体" panose="02010600040101010101" pitchFamily="2" charset="-122"/>
                <a:ea typeface="华文楷体" panose="02010600040101010101" pitchFamily="2" charset="-122"/>
              </a:rPr>
              <a:t>2</a:t>
            </a:r>
            <a:r>
              <a:rPr lang="zh-CN" altLang="en-US" sz="2100" dirty="0">
                <a:solidFill>
                  <a:srgbClr val="FF0000"/>
                </a:solidFill>
                <a:latin typeface="华文楷体" panose="02010600040101010101" pitchFamily="2" charset="-122"/>
                <a:ea typeface="华文楷体" panose="02010600040101010101" pitchFamily="2" charset="-122"/>
              </a:rPr>
              <a:t>小时</a:t>
            </a:r>
            <a:r>
              <a:rPr lang="zh-CN" altLang="en-US" sz="2100" dirty="0">
                <a:latin typeface="华文楷体" panose="02010600040101010101" pitchFamily="2" charset="-122"/>
                <a:ea typeface="华文楷体" panose="02010600040101010101" pitchFamily="2" charset="-122"/>
              </a:rPr>
              <a:t>的搭建机器人、调试和编制程序的时间。结束后，各参赛队把机器人排列在准备区的指定位置，封场，上场前不得修改程序和硬件设备。</a:t>
            </a:r>
            <a:endParaRPr lang="zh-CN" altLang="en-US" sz="2100" dirty="0">
              <a:latin typeface="华文楷体" panose="02010600040101010101" pitchFamily="2" charset="-122"/>
              <a:ea typeface="华文楷体" panose="02010600040101010101" pitchFamily="2" charset="-122"/>
            </a:endParaRPr>
          </a:p>
          <a:p>
            <a:pPr marL="228600" indent="-228600" algn="just" defTabSz="914400">
              <a:lnSpc>
                <a:spcPct val="15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参赛队在每轮比赛结束后，允许在准备区简单地维修机器人和修改控制程序，但不能打乱下一轮出场次序。</a:t>
            </a:r>
            <a:endParaRPr lang="zh-CN" altLang="en-US" sz="2100" dirty="0">
              <a:latin typeface="华文楷体" panose="02010600040101010101" pitchFamily="2" charset="-122"/>
              <a:ea typeface="华文楷体" panose="02010600040101010101" pitchFamily="2" charset="-122"/>
            </a:endParaRPr>
          </a:p>
          <a:p>
            <a:pPr marL="228600" indent="-228600" algn="just" defTabSz="914400">
              <a:lnSpc>
                <a:spcPct val="150000"/>
              </a:lnSpc>
              <a:spcBef>
                <a:spcPts val="1000"/>
              </a:spcBef>
              <a:buFont typeface="Arial" panose="020B0604020202020204" pitchFamily="34" charset="0"/>
              <a:buChar char="•"/>
            </a:pPr>
            <a:endParaRPr lang="zh-CN" altLang="en-US" sz="2100" dirty="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9" name="组合 58"/>
          <p:cNvGrpSpPr/>
          <p:nvPr/>
        </p:nvGrpSpPr>
        <p:grpSpPr>
          <a:xfrm>
            <a:off x="290344" y="224517"/>
            <a:ext cx="9094727" cy="4947558"/>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1" name="文本框 60"/>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16</a:t>
              </a:r>
              <a:endParaRPr lang="zh-CN" altLang="en-US" sz="2400" dirty="0">
                <a:solidFill>
                  <a:schemeClr val="accent1"/>
                </a:solidFill>
                <a:latin typeface="Agency FB" panose="020B0503020202020204" pitchFamily="34" charset="0"/>
              </a:endParaRPr>
            </a:p>
          </p:txBody>
        </p:sp>
        <p:sp>
          <p:nvSpPr>
            <p:cNvPr id="66" name="文本框 65"/>
            <p:cNvSpPr txBox="1"/>
            <p:nvPr/>
          </p:nvSpPr>
          <p:spPr>
            <a:xfrm>
              <a:off x="1796926" y="459176"/>
              <a:ext cx="6765728" cy="552027"/>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本届机器人综合技能比赛</a:t>
              </a:r>
              <a:r>
                <a:rPr lang="en-US" altLang="zh-CN" sz="2100" b="1" dirty="0" smtClean="0">
                  <a:solidFill>
                    <a:schemeClr val="tx1">
                      <a:lumMod val="75000"/>
                      <a:lumOff val="25000"/>
                    </a:schemeClr>
                  </a:solidFill>
                  <a:latin typeface="Century Gothic" panose="020B0502020202020204" pitchFamily="34" charset="0"/>
                </a:rPr>
                <a:t>——</a:t>
              </a:r>
              <a:r>
                <a:rPr lang="zh-CN" altLang="en-US" sz="2100" b="1" dirty="0" smtClean="0">
                  <a:solidFill>
                    <a:schemeClr val="tx1">
                      <a:lumMod val="75000"/>
                      <a:lumOff val="25000"/>
                    </a:schemeClr>
                  </a:solidFill>
                  <a:latin typeface="Century Gothic" panose="020B0502020202020204" pitchFamily="34" charset="0"/>
                </a:rPr>
                <a:t>重试</a:t>
              </a:r>
              <a:endParaRPr lang="zh-CN" altLang="en-US" sz="2100" b="1" dirty="0">
                <a:solidFill>
                  <a:schemeClr val="tx1">
                    <a:lumMod val="75000"/>
                    <a:lumOff val="25000"/>
                  </a:schemeClr>
                </a:solidFill>
                <a:latin typeface="Century Gothic" panose="020B0502020202020204" pitchFamily="34" charset="0"/>
              </a:endParaRP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3" name="矩形 2"/>
          <p:cNvSpPr/>
          <p:nvPr/>
        </p:nvSpPr>
        <p:spPr>
          <a:xfrm>
            <a:off x="290344" y="865721"/>
            <a:ext cx="8557817" cy="3825520"/>
          </a:xfrm>
          <a:prstGeom prst="rect">
            <a:avLst/>
          </a:prstGeom>
        </p:spPr>
        <p:txBody>
          <a:bodyPr/>
          <a:lstStyle/>
          <a:p>
            <a:pPr marL="228600" indent="-228600" algn="just" defTabSz="914400">
              <a:lnSpc>
                <a:spcPct val="15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机器人在运行中如果出现故障或未完成某项任务，参赛队员可以向裁判员</a:t>
            </a:r>
            <a:r>
              <a:rPr lang="zh-CN" altLang="en-US" sz="2100" dirty="0">
                <a:solidFill>
                  <a:srgbClr val="FF0000"/>
                </a:solidFill>
                <a:latin typeface="华文楷体" panose="02010600040101010101" pitchFamily="2" charset="-122"/>
                <a:ea typeface="华文楷体" panose="02010600040101010101" pitchFamily="2" charset="-122"/>
              </a:rPr>
              <a:t>申请重试</a:t>
            </a:r>
            <a:r>
              <a:rPr lang="zh-CN" altLang="en-US" sz="2100" dirty="0">
                <a:latin typeface="华文楷体" panose="02010600040101010101" pitchFamily="2" charset="-122"/>
                <a:ea typeface="华文楷体" panose="02010600040101010101" pitchFamily="2" charset="-122"/>
              </a:rPr>
              <a:t>。</a:t>
            </a:r>
            <a:endParaRPr lang="zh-CN" altLang="en-US" sz="2100" dirty="0">
              <a:latin typeface="华文楷体" panose="02010600040101010101" pitchFamily="2" charset="-122"/>
              <a:ea typeface="华文楷体" panose="02010600040101010101" pitchFamily="2" charset="-122"/>
            </a:endParaRPr>
          </a:p>
          <a:p>
            <a:pPr marL="228600" indent="-228600" algn="just" defTabSz="914400">
              <a:lnSpc>
                <a:spcPct val="15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裁判员同意重试后，场地状态原则上保持不变。如果因为未完成某项任务而重试，该项任务所用的道具可以由参赛队员恢复到比赛开始前的状态。重试时，队员可将机器人搬回待命区，重新启动。</a:t>
            </a:r>
            <a:endParaRPr lang="zh-CN" altLang="en-US" sz="2100" dirty="0">
              <a:latin typeface="华文楷体" panose="02010600040101010101" pitchFamily="2" charset="-122"/>
              <a:ea typeface="华文楷体" panose="02010600040101010101" pitchFamily="2" charset="-122"/>
            </a:endParaRPr>
          </a:p>
          <a:p>
            <a:pPr marL="228600" indent="-228600" algn="just" defTabSz="914400">
              <a:lnSpc>
                <a:spcPct val="150000"/>
              </a:lnSpc>
              <a:spcBef>
                <a:spcPts val="1000"/>
              </a:spcBef>
              <a:buFont typeface="Arial" panose="020B0604020202020204" pitchFamily="34" charset="0"/>
              <a:buChar char="•"/>
            </a:pPr>
            <a:r>
              <a:rPr lang="zh-CN" altLang="en-US" sz="2100" dirty="0">
                <a:solidFill>
                  <a:srgbClr val="FF0000"/>
                </a:solidFill>
                <a:latin typeface="华文楷体" panose="02010600040101010101" pitchFamily="2" charset="-122"/>
                <a:ea typeface="华文楷体" panose="02010600040101010101" pitchFamily="2" charset="-122"/>
              </a:rPr>
              <a:t>每场比赛重试的次数不限</a:t>
            </a:r>
            <a:r>
              <a:rPr lang="zh-CN" altLang="en-US" sz="2100" dirty="0">
                <a:latin typeface="华文楷体" panose="02010600040101010101" pitchFamily="2" charset="-122"/>
                <a:ea typeface="华文楷体" panose="02010600040101010101" pitchFamily="2" charset="-122"/>
              </a:rPr>
              <a:t>。</a:t>
            </a:r>
            <a:endParaRPr lang="zh-CN" altLang="en-US" sz="2100" dirty="0">
              <a:latin typeface="华文楷体" panose="02010600040101010101" pitchFamily="2" charset="-122"/>
              <a:ea typeface="华文楷体" panose="02010600040101010101" pitchFamily="2" charset="-122"/>
            </a:endParaRPr>
          </a:p>
          <a:p>
            <a:pPr marL="228600" indent="-228600" algn="just" defTabSz="914400">
              <a:lnSpc>
                <a:spcPct val="150000"/>
              </a:lnSpc>
              <a:spcBef>
                <a:spcPts val="1000"/>
              </a:spcBef>
              <a:buFont typeface="Arial" panose="020B0604020202020204" pitchFamily="34" charset="0"/>
              <a:buChar char="•"/>
            </a:pPr>
            <a:r>
              <a:rPr lang="zh-CN" altLang="en-US" sz="2100" dirty="0">
                <a:solidFill>
                  <a:srgbClr val="FF0000"/>
                </a:solidFill>
                <a:latin typeface="华文楷体" panose="02010600040101010101" pitchFamily="2" charset="-122"/>
                <a:ea typeface="华文楷体" panose="02010600040101010101" pitchFamily="2" charset="-122"/>
              </a:rPr>
              <a:t>重试期间计时不停止，也不重新开始计时</a:t>
            </a:r>
            <a:r>
              <a:rPr lang="zh-CN" altLang="en-US" sz="2100" dirty="0">
                <a:latin typeface="华文楷体" panose="02010600040101010101" pitchFamily="2" charset="-122"/>
                <a:ea typeface="华文楷体" panose="02010600040101010101" pitchFamily="2" charset="-122"/>
              </a:rPr>
              <a:t>。重试前机器人已完成的任务有效</a:t>
            </a:r>
            <a:r>
              <a:rPr lang="zh-CN" altLang="en-US" sz="2100" dirty="0" smtClean="0">
                <a:latin typeface="华文楷体" panose="02010600040101010101" pitchFamily="2" charset="-122"/>
                <a:ea typeface="华文楷体" panose="02010600040101010101" pitchFamily="2" charset="-122"/>
              </a:rPr>
              <a:t>。</a:t>
            </a:r>
            <a:endParaRPr lang="zh-CN" altLang="en-US" sz="2100" dirty="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0" name="组合 49"/>
          <p:cNvGrpSpPr/>
          <p:nvPr/>
        </p:nvGrpSpPr>
        <p:grpSpPr>
          <a:xfrm>
            <a:off x="290344" y="224517"/>
            <a:ext cx="9094727" cy="4947558"/>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52" name="文本框 51"/>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zh-CN" altLang="en-US" sz="2400" dirty="0">
                  <a:solidFill>
                    <a:schemeClr val="accent1"/>
                  </a:solidFill>
                  <a:latin typeface="Agency FB" panose="020B0503020202020204" pitchFamily="34" charset="0"/>
                </a:rPr>
                <a:t>一</a:t>
              </a:r>
              <a:endParaRPr lang="zh-CN" altLang="en-US" sz="2400" dirty="0">
                <a:solidFill>
                  <a:schemeClr val="accent1"/>
                </a:solidFill>
                <a:latin typeface="Agency FB" panose="020B0503020202020204" pitchFamily="34" charset="0"/>
              </a:endParaRPr>
            </a:p>
          </p:txBody>
        </p:sp>
        <p:sp>
          <p:nvSpPr>
            <p:cNvPr id="57" name="文本框 56"/>
            <p:cNvSpPr txBox="1"/>
            <p:nvPr/>
          </p:nvSpPr>
          <p:spPr>
            <a:xfrm>
              <a:off x="1869915" y="469447"/>
              <a:ext cx="4198105" cy="552027"/>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综合技能比赛简介</a:t>
              </a:r>
              <a:endParaRPr lang="zh-CN" altLang="en-US" sz="2100" b="1" dirty="0">
                <a:solidFill>
                  <a:schemeClr val="tx1">
                    <a:lumMod val="75000"/>
                    <a:lumOff val="25000"/>
                  </a:schemeClr>
                </a:solidFill>
                <a:latin typeface="Century Gothic" panose="020B0502020202020204" pitchFamily="34" charset="0"/>
              </a:endParaRP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24" name="Rectangle 3"/>
          <p:cNvSpPr txBox="1">
            <a:spLocks noChangeArrowheads="1"/>
          </p:cNvSpPr>
          <p:nvPr/>
        </p:nvSpPr>
        <p:spPr>
          <a:xfrm>
            <a:off x="532327" y="1159193"/>
            <a:ext cx="8270079" cy="3490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nSpc>
                <a:spcPct val="150000"/>
              </a:lnSpc>
              <a:buNone/>
            </a:pPr>
            <a:r>
              <a:rPr lang="zh-CN" altLang="en-US" sz="2100" dirty="0" smtClean="0">
                <a:latin typeface="华文楷体" panose="02010600040101010101" pitchFamily="2" charset="-122"/>
                <a:ea typeface="华文楷体" panose="02010600040101010101" pitchFamily="2" charset="-122"/>
              </a:rPr>
              <a:t>   机器人</a:t>
            </a:r>
            <a:r>
              <a:rPr lang="zh-CN" altLang="en-US" sz="2100" dirty="0">
                <a:latin typeface="华文楷体" panose="02010600040101010101" pitchFamily="2" charset="-122"/>
                <a:ea typeface="华文楷体" panose="02010600040101010101" pitchFamily="2" charset="-122"/>
              </a:rPr>
              <a:t>综合技能比赛由原来的机器人基本技能比赛更名而来，从</a:t>
            </a:r>
            <a:r>
              <a:rPr lang="en-US" altLang="zh-CN" sz="2100" dirty="0">
                <a:latin typeface="华文楷体" panose="02010600040101010101" pitchFamily="2" charset="-122"/>
                <a:ea typeface="华文楷体" panose="02010600040101010101" pitchFamily="2" charset="-122"/>
              </a:rPr>
              <a:t>2009</a:t>
            </a:r>
            <a:r>
              <a:rPr lang="zh-CN" altLang="en-US" sz="2100" dirty="0">
                <a:latin typeface="华文楷体" panose="02010600040101010101" pitchFamily="2" charset="-122"/>
                <a:ea typeface="华文楷体" panose="02010600040101010101" pitchFamily="2" charset="-122"/>
              </a:rPr>
              <a:t>年至今已经举办</a:t>
            </a:r>
            <a:r>
              <a:rPr lang="zh-CN" altLang="en-US" sz="2100" dirty="0" smtClean="0">
                <a:latin typeface="华文楷体" panose="02010600040101010101" pitchFamily="2" charset="-122"/>
                <a:ea typeface="华文楷体" panose="02010600040101010101" pitchFamily="2" charset="-122"/>
              </a:rPr>
              <a:t>十一届</a:t>
            </a:r>
            <a:r>
              <a:rPr lang="zh-CN" altLang="en-US" sz="2100" dirty="0">
                <a:latin typeface="华文楷体" panose="02010600040101010101" pitchFamily="2" charset="-122"/>
                <a:ea typeface="华文楷体" panose="02010600040101010101" pitchFamily="2" charset="-122"/>
              </a:rPr>
              <a:t>，经历三个发展阶段，是中国青少年机器人竞赛</a:t>
            </a:r>
            <a:r>
              <a:rPr lang="zh-CN" altLang="en-US" sz="2100" dirty="0" smtClean="0">
                <a:latin typeface="华文楷体" panose="02010600040101010101" pitchFamily="2" charset="-122"/>
                <a:ea typeface="华文楷体" panose="02010600040101010101" pitchFamily="2" charset="-122"/>
              </a:rPr>
              <a:t>中自主研发具有</a:t>
            </a:r>
            <a:r>
              <a:rPr lang="zh-CN" altLang="en-US" sz="2100" dirty="0">
                <a:latin typeface="华文楷体" panose="02010600040101010101" pitchFamily="2" charset="-122"/>
                <a:ea typeface="华文楷体" panose="02010600040101010101" pitchFamily="2" charset="-122"/>
              </a:rPr>
              <a:t>中国特色</a:t>
            </a:r>
            <a:r>
              <a:rPr lang="zh-CN" altLang="en-US" sz="2100" dirty="0" smtClean="0">
                <a:latin typeface="华文楷体" panose="02010600040101010101" pitchFamily="2" charset="-122"/>
                <a:ea typeface="华文楷体" panose="02010600040101010101" pitchFamily="2" charset="-122"/>
              </a:rPr>
              <a:t>的竞赛项目</a:t>
            </a:r>
            <a:r>
              <a:rPr lang="zh-CN" altLang="en-US" sz="2100" dirty="0">
                <a:latin typeface="华文楷体" panose="02010600040101010101" pitchFamily="2" charset="-122"/>
                <a:ea typeface="华文楷体" panose="02010600040101010101" pitchFamily="2" charset="-122"/>
              </a:rPr>
              <a:t>。比赛在规则上制定了一些特别的条款，目的在于排除外在因素的干扰，为队员独立完成赛前的机器人搭建和软件调试准备创造一个比较规范的和公正的环境，以检验参赛队员的实际知识和操作</a:t>
            </a:r>
            <a:r>
              <a:rPr lang="zh-CN" altLang="en-US" sz="2100" dirty="0" smtClean="0">
                <a:latin typeface="华文楷体" panose="02010600040101010101" pitchFamily="2" charset="-122"/>
                <a:ea typeface="华文楷体" panose="02010600040101010101" pitchFamily="2" charset="-122"/>
              </a:rPr>
              <a:t>水平。</a:t>
            </a:r>
            <a:endParaRPr lang="zh-CN" altLang="en-US" sz="1800" dirty="0" smtClean="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9" name="组合 58"/>
          <p:cNvGrpSpPr/>
          <p:nvPr/>
        </p:nvGrpSpPr>
        <p:grpSpPr>
          <a:xfrm>
            <a:off x="290344" y="224517"/>
            <a:ext cx="9094727" cy="4947558"/>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1" name="文本框 60"/>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17</a:t>
              </a:r>
              <a:endParaRPr lang="zh-CN" altLang="en-US" sz="2400" dirty="0">
                <a:solidFill>
                  <a:schemeClr val="accent1"/>
                </a:solidFill>
                <a:latin typeface="Agency FB" panose="020B0503020202020204" pitchFamily="34" charset="0"/>
              </a:endParaRPr>
            </a:p>
          </p:txBody>
        </p:sp>
        <p:sp>
          <p:nvSpPr>
            <p:cNvPr id="66" name="文本框 65"/>
            <p:cNvSpPr txBox="1"/>
            <p:nvPr/>
          </p:nvSpPr>
          <p:spPr>
            <a:xfrm>
              <a:off x="1796926" y="459176"/>
              <a:ext cx="6765728" cy="552027"/>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本届机器人综合技能比赛</a:t>
              </a:r>
              <a:r>
                <a:rPr lang="en-US" altLang="zh-CN" sz="2100" b="1" dirty="0" smtClean="0">
                  <a:solidFill>
                    <a:schemeClr val="tx1">
                      <a:lumMod val="75000"/>
                      <a:lumOff val="25000"/>
                    </a:schemeClr>
                  </a:solidFill>
                  <a:latin typeface="Century Gothic" panose="020B0502020202020204" pitchFamily="34" charset="0"/>
                </a:rPr>
                <a:t>——</a:t>
              </a:r>
              <a:r>
                <a:rPr lang="zh-CN" altLang="en-US" sz="2100" b="1" dirty="0" smtClean="0">
                  <a:solidFill>
                    <a:schemeClr val="tx1">
                      <a:lumMod val="75000"/>
                      <a:lumOff val="25000"/>
                    </a:schemeClr>
                  </a:solidFill>
                  <a:latin typeface="Century Gothic" panose="020B0502020202020204" pitchFamily="34" charset="0"/>
                </a:rPr>
                <a:t>计分</a:t>
              </a:r>
              <a:endParaRPr lang="zh-CN" altLang="en-US" sz="2100" b="1" dirty="0">
                <a:solidFill>
                  <a:schemeClr val="tx1">
                    <a:lumMod val="75000"/>
                    <a:lumOff val="25000"/>
                  </a:schemeClr>
                </a:solidFill>
                <a:latin typeface="Century Gothic" panose="020B0502020202020204" pitchFamily="34" charset="0"/>
              </a:endParaRP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3" name="矩形 2"/>
          <p:cNvSpPr/>
          <p:nvPr/>
        </p:nvSpPr>
        <p:spPr>
          <a:xfrm>
            <a:off x="290344" y="1112062"/>
            <a:ext cx="8557817" cy="3825520"/>
          </a:xfrm>
          <a:prstGeom prst="rect">
            <a:avLst/>
          </a:prstGeom>
        </p:spPr>
        <p:txBody>
          <a:bodyPr/>
          <a:lstStyle/>
          <a:p>
            <a:pPr marL="228600" indent="-228600" algn="just" defTabSz="914400">
              <a:lnSpc>
                <a:spcPct val="15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每场比赛结束后，按完成任务的情况计算得分。</a:t>
            </a:r>
            <a:endParaRPr lang="zh-CN" altLang="en-US" sz="2100" dirty="0">
              <a:latin typeface="华文楷体" panose="02010600040101010101" pitchFamily="2" charset="-122"/>
              <a:ea typeface="华文楷体" panose="02010600040101010101" pitchFamily="2" charset="-122"/>
            </a:endParaRPr>
          </a:p>
          <a:p>
            <a:pPr marL="228600" indent="-228600" algn="just" defTabSz="914400">
              <a:lnSpc>
                <a:spcPct val="15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完成任务的次序不影响单项任务的得分。</a:t>
            </a:r>
            <a:endParaRPr lang="zh-CN" altLang="en-US" sz="2100" dirty="0">
              <a:latin typeface="华文楷体" panose="02010600040101010101" pitchFamily="2" charset="-122"/>
              <a:ea typeface="华文楷体" panose="02010600040101010101" pitchFamily="2" charset="-122"/>
            </a:endParaRPr>
          </a:p>
          <a:p>
            <a:pPr marL="228600" indent="-228600" algn="just" defTabSz="914400">
              <a:lnSpc>
                <a:spcPct val="15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 如果完成了</a:t>
            </a:r>
            <a:r>
              <a:rPr lang="zh-CN" altLang="en-US" sz="2100" dirty="0">
                <a:solidFill>
                  <a:srgbClr val="FF0000"/>
                </a:solidFill>
                <a:latin typeface="华文楷体" panose="02010600040101010101" pitchFamily="2" charset="-122"/>
                <a:ea typeface="华文楷体" panose="02010600040101010101" pitchFamily="2" charset="-122"/>
              </a:rPr>
              <a:t>规定的所有任务</a:t>
            </a:r>
            <a:r>
              <a:rPr lang="zh-CN" altLang="en-US" sz="2100" dirty="0">
                <a:latin typeface="华文楷体" panose="02010600040101010101" pitchFamily="2" charset="-122"/>
                <a:ea typeface="华文楷体" panose="02010600040101010101" pitchFamily="2" charset="-122"/>
              </a:rPr>
              <a:t>且比赛结束的</a:t>
            </a:r>
            <a:r>
              <a:rPr lang="zh-CN" altLang="en-US" sz="2100" dirty="0">
                <a:solidFill>
                  <a:srgbClr val="FF0000"/>
                </a:solidFill>
                <a:latin typeface="华文楷体" panose="02010600040101010101" pitchFamily="2" charset="-122"/>
                <a:ea typeface="华文楷体" panose="02010600040101010101" pitchFamily="2" charset="-122"/>
              </a:rPr>
              <a:t>时间不超过</a:t>
            </a:r>
            <a:r>
              <a:rPr lang="en-US" altLang="zh-CN" sz="2100" dirty="0">
                <a:solidFill>
                  <a:srgbClr val="FF0000"/>
                </a:solidFill>
                <a:latin typeface="华文楷体" panose="02010600040101010101" pitchFamily="2" charset="-122"/>
                <a:ea typeface="华文楷体" panose="02010600040101010101" pitchFamily="2" charset="-122"/>
              </a:rPr>
              <a:t>150</a:t>
            </a:r>
            <a:r>
              <a:rPr lang="zh-CN" altLang="en-US" sz="2100" dirty="0">
                <a:solidFill>
                  <a:srgbClr val="FF0000"/>
                </a:solidFill>
                <a:latin typeface="华文楷体" panose="02010600040101010101" pitchFamily="2" charset="-122"/>
                <a:ea typeface="华文楷体" panose="02010600040101010101" pitchFamily="2" charset="-122"/>
              </a:rPr>
              <a:t>秒</a:t>
            </a:r>
            <a:r>
              <a:rPr lang="zh-CN" altLang="en-US" sz="2100" dirty="0">
                <a:latin typeface="华文楷体" panose="02010600040101010101" pitchFamily="2" charset="-122"/>
                <a:ea typeface="华文楷体" panose="02010600040101010101" pitchFamily="2" charset="-122"/>
              </a:rPr>
              <a:t>，额外加记时间分。时间分为</a:t>
            </a:r>
            <a:r>
              <a:rPr lang="zh-CN" altLang="en-US" sz="2100" dirty="0">
                <a:solidFill>
                  <a:srgbClr val="FF0000"/>
                </a:solidFill>
                <a:latin typeface="华文楷体" panose="02010600040101010101" pitchFamily="2" charset="-122"/>
                <a:ea typeface="华文楷体" panose="02010600040101010101" pitchFamily="2" charset="-122"/>
              </a:rPr>
              <a:t>（</a:t>
            </a:r>
            <a:r>
              <a:rPr lang="en-US" altLang="zh-CN" sz="2100" dirty="0">
                <a:solidFill>
                  <a:srgbClr val="FF0000"/>
                </a:solidFill>
                <a:latin typeface="华文楷体" panose="02010600040101010101" pitchFamily="2" charset="-122"/>
                <a:ea typeface="华文楷体" panose="02010600040101010101" pitchFamily="2" charset="-122"/>
              </a:rPr>
              <a:t>150</a:t>
            </a:r>
            <a:r>
              <a:rPr lang="zh-CN" altLang="en-US" sz="2100" dirty="0">
                <a:solidFill>
                  <a:srgbClr val="FF0000"/>
                </a:solidFill>
                <a:latin typeface="华文楷体" panose="02010600040101010101" pitchFamily="2" charset="-122"/>
                <a:ea typeface="华文楷体" panose="02010600040101010101" pitchFamily="2" charset="-122"/>
              </a:rPr>
              <a:t>－结束比赛实际所用秒数）</a:t>
            </a:r>
            <a:r>
              <a:rPr lang="zh-CN" altLang="en-US" sz="2100" dirty="0">
                <a:latin typeface="华文楷体" panose="02010600040101010101" pitchFamily="2" charset="-122"/>
                <a:ea typeface="华文楷体" panose="02010600040101010101" pitchFamily="2" charset="-122"/>
              </a:rPr>
              <a:t>。</a:t>
            </a:r>
            <a:endParaRPr lang="zh-CN" altLang="en-US" sz="2100" dirty="0">
              <a:latin typeface="华文楷体" panose="02010600040101010101" pitchFamily="2" charset="-122"/>
              <a:ea typeface="华文楷体" panose="02010600040101010101" pitchFamily="2" charset="-122"/>
            </a:endParaRPr>
          </a:p>
          <a:p>
            <a:pPr marL="228600" indent="-228600" algn="just" defTabSz="914400">
              <a:lnSpc>
                <a:spcPct val="15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如果在比赛中没有重试，机器人动作流畅，一气呵成，</a:t>
            </a:r>
            <a:r>
              <a:rPr lang="zh-CN" altLang="en-US" sz="2100" dirty="0">
                <a:solidFill>
                  <a:srgbClr val="FF0000"/>
                </a:solidFill>
                <a:latin typeface="华文楷体" panose="02010600040101010101" pitchFamily="2" charset="-122"/>
                <a:ea typeface="华文楷体" panose="02010600040101010101" pitchFamily="2" charset="-122"/>
              </a:rPr>
              <a:t>加记流畅奖励</a:t>
            </a:r>
            <a:r>
              <a:rPr lang="en-US" altLang="zh-CN" sz="2100" dirty="0">
                <a:solidFill>
                  <a:srgbClr val="FF0000"/>
                </a:solidFill>
                <a:latin typeface="华文楷体" panose="02010600040101010101" pitchFamily="2" charset="-122"/>
                <a:ea typeface="华文楷体" panose="02010600040101010101" pitchFamily="2" charset="-122"/>
              </a:rPr>
              <a:t>50</a:t>
            </a:r>
            <a:r>
              <a:rPr lang="zh-CN" altLang="en-US" sz="2100" dirty="0">
                <a:solidFill>
                  <a:srgbClr val="FF0000"/>
                </a:solidFill>
                <a:latin typeface="华文楷体" panose="02010600040101010101" pitchFamily="2" charset="-122"/>
                <a:ea typeface="华文楷体" panose="02010600040101010101" pitchFamily="2" charset="-122"/>
              </a:rPr>
              <a:t>分</a:t>
            </a:r>
            <a:r>
              <a:rPr lang="zh-CN" altLang="en-US" sz="2100" dirty="0">
                <a:latin typeface="华文楷体" panose="02010600040101010101" pitchFamily="2" charset="-122"/>
                <a:ea typeface="华文楷体" panose="02010600040101010101" pitchFamily="2" charset="-122"/>
              </a:rPr>
              <a:t>。</a:t>
            </a:r>
            <a:endParaRPr lang="zh-CN" altLang="en-US" sz="2100" dirty="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9" name="组合 58"/>
          <p:cNvGrpSpPr/>
          <p:nvPr/>
        </p:nvGrpSpPr>
        <p:grpSpPr>
          <a:xfrm>
            <a:off x="290344" y="224517"/>
            <a:ext cx="9094727" cy="4947558"/>
            <a:chOff x="387125" y="299356"/>
            <a:chExt cx="12126303" cy="6596744"/>
          </a:xfrm>
        </p:grpSpPr>
        <p:grpSp>
          <p:nvGrpSpPr>
            <p:cNvPr id="60" name="组合 59"/>
            <p:cNvGrpSpPr/>
            <p:nvPr/>
          </p:nvGrpSpPr>
          <p:grpSpPr>
            <a:xfrm>
              <a:off x="387125" y="299356"/>
              <a:ext cx="1316500" cy="883947"/>
              <a:chOff x="1276124" y="1279752"/>
              <a:chExt cx="6401933" cy="4298496"/>
            </a:xfrm>
          </p:grpSpPr>
          <p:sp>
            <p:nvSpPr>
              <p:cNvPr id="68" name="菱形 67"/>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9" name="菱形 68"/>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61" name="文本框 60"/>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18</a:t>
              </a:r>
              <a:endParaRPr lang="zh-CN" altLang="en-US" sz="2400" dirty="0">
                <a:solidFill>
                  <a:schemeClr val="accent1"/>
                </a:solidFill>
                <a:latin typeface="Agency FB" panose="020B0503020202020204" pitchFamily="34" charset="0"/>
              </a:endParaRPr>
            </a:p>
          </p:txBody>
        </p:sp>
        <p:sp>
          <p:nvSpPr>
            <p:cNvPr id="66" name="文本框 65"/>
            <p:cNvSpPr txBox="1"/>
            <p:nvPr/>
          </p:nvSpPr>
          <p:spPr>
            <a:xfrm>
              <a:off x="1796926" y="459176"/>
              <a:ext cx="6765728" cy="552027"/>
            </a:xfrm>
            <a:prstGeom prst="rect">
              <a:avLst/>
            </a:prstGeom>
            <a:noFill/>
          </p:spPr>
          <p:txBody>
            <a:bodyPr wrap="square" rtlCol="0">
              <a:spAutoFit/>
              <a:scene3d>
                <a:camera prst="orthographicFront"/>
                <a:lightRig rig="threePt" dir="t"/>
              </a:scene3d>
              <a:sp3d contourW="12700"/>
            </a:bodyPr>
            <a:lstStyle/>
            <a:p>
              <a:r>
                <a:rPr lang="zh-CN" altLang="en-US" sz="2100" b="1" dirty="0" smtClean="0">
                  <a:solidFill>
                    <a:schemeClr val="tx1">
                      <a:lumMod val="75000"/>
                      <a:lumOff val="25000"/>
                    </a:schemeClr>
                  </a:solidFill>
                  <a:latin typeface="Century Gothic" panose="020B0502020202020204" pitchFamily="34" charset="0"/>
                </a:rPr>
                <a:t>本届机器人综合技能比赛</a:t>
              </a:r>
              <a:r>
                <a:rPr lang="en-US" altLang="zh-CN" sz="2100" b="1" dirty="0" smtClean="0">
                  <a:solidFill>
                    <a:schemeClr val="tx1">
                      <a:lumMod val="75000"/>
                      <a:lumOff val="25000"/>
                    </a:schemeClr>
                  </a:solidFill>
                  <a:latin typeface="Century Gothic" panose="020B0502020202020204" pitchFamily="34" charset="0"/>
                </a:rPr>
                <a:t>——</a:t>
              </a:r>
              <a:r>
                <a:rPr lang="zh-CN" altLang="en-US" sz="2100" b="1" dirty="0" smtClean="0">
                  <a:solidFill>
                    <a:schemeClr val="tx1">
                      <a:lumMod val="75000"/>
                      <a:lumOff val="25000"/>
                    </a:schemeClr>
                  </a:solidFill>
                  <a:latin typeface="Century Gothic" panose="020B0502020202020204" pitchFamily="34" charset="0"/>
                </a:rPr>
                <a:t>奖励</a:t>
              </a:r>
              <a:endParaRPr lang="zh-CN" altLang="en-US" sz="2100" b="1" dirty="0">
                <a:solidFill>
                  <a:schemeClr val="tx1">
                    <a:lumMod val="75000"/>
                    <a:lumOff val="25000"/>
                  </a:schemeClr>
                </a:solidFill>
                <a:latin typeface="Century Gothic" panose="020B0502020202020204" pitchFamily="34" charset="0"/>
              </a:endParaRPr>
            </a:p>
          </p:txBody>
        </p:sp>
        <p:grpSp>
          <p:nvGrpSpPr>
            <p:cNvPr id="63" name="组合 62"/>
            <p:cNvGrpSpPr/>
            <p:nvPr/>
          </p:nvGrpSpPr>
          <p:grpSpPr>
            <a:xfrm>
              <a:off x="11572872" y="6254988"/>
              <a:ext cx="940556" cy="641112"/>
              <a:chOff x="11395287" y="6034159"/>
              <a:chExt cx="1208633" cy="823841"/>
            </a:xfrm>
          </p:grpSpPr>
          <p:sp>
            <p:nvSpPr>
              <p:cNvPr id="64" name="菱形 63"/>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5" name="菱形 64"/>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3" name="矩形 2"/>
          <p:cNvSpPr/>
          <p:nvPr/>
        </p:nvSpPr>
        <p:spPr>
          <a:xfrm>
            <a:off x="208836" y="959426"/>
            <a:ext cx="8726325" cy="3825520"/>
          </a:xfrm>
          <a:prstGeom prst="rect">
            <a:avLst/>
          </a:prstGeom>
        </p:spPr>
        <p:txBody>
          <a:bodyPr/>
          <a:lstStyle/>
          <a:p>
            <a:pPr marL="228600" indent="-228600" algn="just" defTabSz="914400">
              <a:lnSpc>
                <a:spcPct val="11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每个组别按总成绩排名。</a:t>
            </a:r>
            <a:endParaRPr lang="zh-CN" altLang="en-US" sz="2100" dirty="0">
              <a:latin typeface="华文楷体" panose="02010600040101010101" pitchFamily="2" charset="-122"/>
              <a:ea typeface="华文楷体" panose="02010600040101010101" pitchFamily="2" charset="-122"/>
            </a:endParaRPr>
          </a:p>
          <a:p>
            <a:pPr marL="228600" indent="-228600" algn="just" defTabSz="914400">
              <a:lnSpc>
                <a:spcPct val="11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如果出现局部并列的排名，按如下顺序决定先后：</a:t>
            </a:r>
            <a:endParaRPr lang="zh-CN" altLang="en-US" sz="2100" dirty="0">
              <a:latin typeface="华文楷体" panose="02010600040101010101" pitchFamily="2" charset="-122"/>
              <a:ea typeface="华文楷体" panose="02010600040101010101" pitchFamily="2" charset="-122"/>
            </a:endParaRPr>
          </a:p>
          <a:p>
            <a:pPr algn="just" defTabSz="914400">
              <a:lnSpc>
                <a:spcPct val="110000"/>
              </a:lnSpc>
              <a:spcBef>
                <a:spcPts val="1000"/>
              </a:spcBef>
            </a:pPr>
            <a:r>
              <a:rPr lang="zh-CN" altLang="en-US" sz="2100" dirty="0" smtClean="0">
                <a:latin typeface="华文楷体" panose="02010600040101010101" pitchFamily="2" charset="-122"/>
                <a:ea typeface="华文楷体" panose="02010600040101010101" pitchFamily="2" charset="-122"/>
              </a:rPr>
              <a:t>    ⑴所有</a:t>
            </a:r>
            <a:r>
              <a:rPr lang="zh-CN" altLang="en-US" sz="2100" dirty="0">
                <a:latin typeface="华文楷体" panose="02010600040101010101" pitchFamily="2" charset="-122"/>
                <a:ea typeface="华文楷体" panose="02010600040101010101" pitchFamily="2" charset="-122"/>
              </a:rPr>
              <a:t>场次中完成单项任务总数多的队在前</a:t>
            </a:r>
            <a:r>
              <a:rPr lang="zh-CN" altLang="en-US" sz="2100" dirty="0" smtClean="0">
                <a:latin typeface="华文楷体" panose="02010600040101010101" pitchFamily="2" charset="-122"/>
                <a:ea typeface="华文楷体" panose="02010600040101010101" pitchFamily="2" charset="-122"/>
              </a:rPr>
              <a:t>；</a:t>
            </a:r>
            <a:endParaRPr lang="en-US" altLang="zh-CN" sz="2100" dirty="0" smtClean="0">
              <a:latin typeface="华文楷体" panose="02010600040101010101" pitchFamily="2" charset="-122"/>
              <a:ea typeface="华文楷体" panose="02010600040101010101" pitchFamily="2" charset="-122"/>
            </a:endParaRPr>
          </a:p>
          <a:p>
            <a:pPr algn="just" defTabSz="914400">
              <a:lnSpc>
                <a:spcPct val="110000"/>
              </a:lnSpc>
              <a:spcBef>
                <a:spcPts val="1000"/>
              </a:spcBef>
            </a:pPr>
            <a:r>
              <a:rPr lang="zh-CN" altLang="en-US" sz="2100" dirty="0" smtClean="0">
                <a:latin typeface="华文楷体" panose="02010600040101010101" pitchFamily="2" charset="-122"/>
                <a:ea typeface="华文楷体" panose="02010600040101010101" pitchFamily="2" charset="-122"/>
              </a:rPr>
              <a:t>    ⑵</a:t>
            </a:r>
            <a:r>
              <a:rPr lang="zh-CN" altLang="en-US" sz="2100" dirty="0">
                <a:latin typeface="华文楷体" panose="02010600040101010101" pitchFamily="2" charset="-122"/>
                <a:ea typeface="华文楷体" panose="02010600040101010101" pitchFamily="2" charset="-122"/>
              </a:rPr>
              <a:t>最低分高的队在前</a:t>
            </a:r>
            <a:r>
              <a:rPr lang="zh-CN" altLang="en-US" sz="2100" dirty="0" smtClean="0">
                <a:latin typeface="华文楷体" panose="02010600040101010101" pitchFamily="2" charset="-122"/>
                <a:ea typeface="华文楷体" panose="02010600040101010101" pitchFamily="2" charset="-122"/>
              </a:rPr>
              <a:t>；</a:t>
            </a:r>
            <a:endParaRPr lang="en-US" altLang="zh-CN" sz="2100" dirty="0">
              <a:latin typeface="华文楷体" panose="02010600040101010101" pitchFamily="2" charset="-122"/>
              <a:ea typeface="华文楷体" panose="02010600040101010101" pitchFamily="2" charset="-122"/>
            </a:endParaRPr>
          </a:p>
          <a:p>
            <a:pPr algn="just" defTabSz="914400">
              <a:lnSpc>
                <a:spcPct val="110000"/>
              </a:lnSpc>
              <a:spcBef>
                <a:spcPts val="1000"/>
              </a:spcBef>
            </a:pPr>
            <a:r>
              <a:rPr lang="zh-CN" altLang="en-US" sz="2100" dirty="0" smtClean="0">
                <a:latin typeface="华文楷体" panose="02010600040101010101" pitchFamily="2" charset="-122"/>
                <a:ea typeface="华文楷体" panose="02010600040101010101" pitchFamily="2" charset="-122"/>
              </a:rPr>
              <a:t>    ⑶</a:t>
            </a:r>
            <a:r>
              <a:rPr lang="zh-CN" altLang="en-US" sz="2100" dirty="0">
                <a:latin typeface="华文楷体" panose="02010600040101010101" pitchFamily="2" charset="-122"/>
                <a:ea typeface="华文楷体" panose="02010600040101010101" pitchFamily="2" charset="-122"/>
              </a:rPr>
              <a:t>次最低分高的队在前</a:t>
            </a:r>
            <a:r>
              <a:rPr lang="zh-CN" altLang="en-US" sz="2100" dirty="0" smtClean="0">
                <a:latin typeface="华文楷体" panose="02010600040101010101" pitchFamily="2" charset="-122"/>
                <a:ea typeface="华文楷体" panose="02010600040101010101" pitchFamily="2" charset="-122"/>
              </a:rPr>
              <a:t>；</a:t>
            </a:r>
            <a:endParaRPr lang="en-US" altLang="zh-CN" sz="2100" dirty="0">
              <a:latin typeface="华文楷体" panose="02010600040101010101" pitchFamily="2" charset="-122"/>
              <a:ea typeface="华文楷体" panose="02010600040101010101" pitchFamily="2" charset="-122"/>
            </a:endParaRPr>
          </a:p>
          <a:p>
            <a:pPr algn="just" defTabSz="914400">
              <a:lnSpc>
                <a:spcPct val="110000"/>
              </a:lnSpc>
              <a:spcBef>
                <a:spcPts val="1000"/>
              </a:spcBef>
            </a:pPr>
            <a:r>
              <a:rPr lang="zh-CN" altLang="en-US" sz="2100" dirty="0" smtClean="0">
                <a:latin typeface="华文楷体" panose="02010600040101010101" pitchFamily="2" charset="-122"/>
                <a:ea typeface="华文楷体" panose="02010600040101010101" pitchFamily="2" charset="-122"/>
              </a:rPr>
              <a:t>    ⑷</a:t>
            </a:r>
            <a:r>
              <a:rPr lang="zh-CN" altLang="en-US" sz="2100" dirty="0">
                <a:latin typeface="华文楷体" panose="02010600040101010101" pitchFamily="2" charset="-122"/>
                <a:ea typeface="华文楷体" panose="02010600040101010101" pitchFamily="2" charset="-122"/>
              </a:rPr>
              <a:t>机器人</a:t>
            </a:r>
            <a:r>
              <a:rPr lang="zh-CN" altLang="en-US" sz="2100" dirty="0" smtClean="0">
                <a:latin typeface="华文楷体" panose="02010600040101010101" pitchFamily="2" charset="-122"/>
                <a:ea typeface="华文楷体" panose="02010600040101010101" pitchFamily="2" charset="-122"/>
              </a:rPr>
              <a:t>重量小的</a:t>
            </a:r>
            <a:r>
              <a:rPr lang="zh-CN" altLang="en-US" sz="2100" dirty="0">
                <a:latin typeface="华文楷体" panose="02010600040101010101" pitchFamily="2" charset="-122"/>
                <a:ea typeface="华文楷体" panose="02010600040101010101" pitchFamily="2" charset="-122"/>
              </a:rPr>
              <a:t>队在前，或由裁判确定</a:t>
            </a:r>
            <a:r>
              <a:rPr lang="zh-CN" altLang="en-US" sz="2100" dirty="0" smtClean="0">
                <a:latin typeface="华文楷体" panose="02010600040101010101" pitchFamily="2" charset="-122"/>
                <a:ea typeface="华文楷体" panose="02010600040101010101" pitchFamily="2" charset="-122"/>
              </a:rPr>
              <a:t>。</a:t>
            </a:r>
            <a:endParaRPr lang="en-US" altLang="zh-CN" sz="2100" dirty="0" smtClean="0">
              <a:latin typeface="华文楷体" panose="02010600040101010101" pitchFamily="2" charset="-122"/>
              <a:ea typeface="华文楷体" panose="02010600040101010101" pitchFamily="2" charset="-122"/>
            </a:endParaRPr>
          </a:p>
          <a:p>
            <a:pPr marL="228600" indent="-228600" algn="just" defTabSz="914400">
              <a:lnSpc>
                <a:spcPct val="110000"/>
              </a:lnSpc>
              <a:spcBef>
                <a:spcPts val="1000"/>
              </a:spcBef>
              <a:buFont typeface="Arial" panose="020B0604020202020204" pitchFamily="34" charset="0"/>
              <a:buChar char="•"/>
            </a:pPr>
            <a:r>
              <a:rPr lang="zh-CN" altLang="en-US" sz="2100" dirty="0">
                <a:latin typeface="华文楷体" panose="02010600040101010101" pitchFamily="2" charset="-122"/>
                <a:ea typeface="华文楷体" panose="02010600040101010101" pitchFamily="2" charset="-122"/>
              </a:rPr>
              <a:t>按照参赛队成绩小排名确定获奖等级，</a:t>
            </a:r>
            <a:r>
              <a:rPr lang="zh-CN" altLang="en-US" sz="2100" dirty="0">
                <a:solidFill>
                  <a:srgbClr val="FF0000"/>
                </a:solidFill>
                <a:latin typeface="华文楷体" panose="02010600040101010101" pitchFamily="2" charset="-122"/>
                <a:ea typeface="华文楷体" panose="02010600040101010101" pitchFamily="2" charset="-122"/>
              </a:rPr>
              <a:t>前</a:t>
            </a:r>
            <a:r>
              <a:rPr lang="en-US" altLang="zh-CN" sz="2100" dirty="0">
                <a:solidFill>
                  <a:srgbClr val="FF0000"/>
                </a:solidFill>
                <a:latin typeface="华文楷体" panose="02010600040101010101" pitchFamily="2" charset="-122"/>
                <a:ea typeface="华文楷体" panose="02010600040101010101" pitchFamily="2" charset="-122"/>
              </a:rPr>
              <a:t>6</a:t>
            </a:r>
            <a:r>
              <a:rPr lang="zh-CN" altLang="en-US" sz="2100" dirty="0">
                <a:solidFill>
                  <a:srgbClr val="FF0000"/>
                </a:solidFill>
                <a:latin typeface="华文楷体" panose="02010600040101010101" pitchFamily="2" charset="-122"/>
                <a:ea typeface="华文楷体" panose="02010600040101010101" pitchFamily="2" charset="-122"/>
              </a:rPr>
              <a:t>名获一等奖</a:t>
            </a:r>
            <a:r>
              <a:rPr lang="zh-CN" altLang="en-US" sz="2100" dirty="0">
                <a:latin typeface="华文楷体" panose="02010600040101010101" pitchFamily="2" charset="-122"/>
                <a:ea typeface="华文楷体" panose="02010600040101010101" pitchFamily="2" charset="-122"/>
              </a:rPr>
              <a:t>，颁发金牌和证书，冠军队（第一名）颁发奖杯；其余参赛队伍（上场参赛并获成绩者）的</a:t>
            </a:r>
            <a:r>
              <a:rPr lang="zh-CN" altLang="en-US" sz="2100" dirty="0">
                <a:solidFill>
                  <a:srgbClr val="FF0000"/>
                </a:solidFill>
                <a:latin typeface="华文楷体" panose="02010600040101010101" pitchFamily="2" charset="-122"/>
                <a:ea typeface="华文楷体" panose="02010600040101010101" pitchFamily="2" charset="-122"/>
              </a:rPr>
              <a:t>前</a:t>
            </a:r>
            <a:r>
              <a:rPr lang="en-US" altLang="zh-CN" sz="2100" dirty="0">
                <a:solidFill>
                  <a:srgbClr val="FF0000"/>
                </a:solidFill>
                <a:latin typeface="华文楷体" panose="02010600040101010101" pitchFamily="2" charset="-122"/>
                <a:ea typeface="华文楷体" panose="02010600040101010101" pitchFamily="2" charset="-122"/>
              </a:rPr>
              <a:t>40%</a:t>
            </a:r>
            <a:r>
              <a:rPr lang="zh-CN" altLang="en-US" sz="2100" dirty="0">
                <a:solidFill>
                  <a:srgbClr val="FF0000"/>
                </a:solidFill>
                <a:latin typeface="华文楷体" panose="02010600040101010101" pitchFamily="2" charset="-122"/>
                <a:ea typeface="华文楷体" panose="02010600040101010101" pitchFamily="2" charset="-122"/>
              </a:rPr>
              <a:t>获二等奖</a:t>
            </a:r>
            <a:r>
              <a:rPr lang="zh-CN" altLang="en-US" sz="2100" dirty="0">
                <a:latin typeface="华文楷体" panose="02010600040101010101" pitchFamily="2" charset="-122"/>
                <a:ea typeface="华文楷体" panose="02010600040101010101" pitchFamily="2" charset="-122"/>
              </a:rPr>
              <a:t>，颁发银牌和证书；</a:t>
            </a:r>
            <a:r>
              <a:rPr lang="zh-CN" altLang="en-US" sz="2100" dirty="0">
                <a:solidFill>
                  <a:srgbClr val="FF0000"/>
                </a:solidFill>
                <a:latin typeface="华文楷体" panose="02010600040101010101" pitchFamily="2" charset="-122"/>
                <a:ea typeface="华文楷体" panose="02010600040101010101" pitchFamily="2" charset="-122"/>
              </a:rPr>
              <a:t>后</a:t>
            </a:r>
            <a:r>
              <a:rPr lang="en-US" altLang="zh-CN" sz="2100" dirty="0">
                <a:solidFill>
                  <a:srgbClr val="FF0000"/>
                </a:solidFill>
                <a:latin typeface="华文楷体" panose="02010600040101010101" pitchFamily="2" charset="-122"/>
                <a:ea typeface="华文楷体" panose="02010600040101010101" pitchFamily="2" charset="-122"/>
              </a:rPr>
              <a:t>60%</a:t>
            </a:r>
            <a:r>
              <a:rPr lang="zh-CN" altLang="en-US" sz="2100" dirty="0">
                <a:solidFill>
                  <a:srgbClr val="FF0000"/>
                </a:solidFill>
                <a:latin typeface="华文楷体" panose="02010600040101010101" pitchFamily="2" charset="-122"/>
                <a:ea typeface="华文楷体" panose="02010600040101010101" pitchFamily="2" charset="-122"/>
              </a:rPr>
              <a:t>获三等奖</a:t>
            </a:r>
            <a:r>
              <a:rPr lang="zh-CN" altLang="en-US" sz="2100" dirty="0">
                <a:latin typeface="华文楷体" panose="02010600040101010101" pitchFamily="2" charset="-122"/>
                <a:ea typeface="华文楷体" panose="02010600040101010101" pitchFamily="2" charset="-122"/>
              </a:rPr>
              <a:t>，颁发铜牌和证书。</a:t>
            </a:r>
            <a:endParaRPr lang="zh-CN" altLang="en-US" sz="2100" dirty="0">
              <a:latin typeface="华文楷体" panose="02010600040101010101" pitchFamily="2" charset="-122"/>
              <a:ea typeface="华文楷体" panose="02010600040101010101" pitchFamily="2" charset="-122"/>
            </a:endParaRPr>
          </a:p>
          <a:p>
            <a:pPr algn="just" defTabSz="914400">
              <a:lnSpc>
                <a:spcPct val="110000"/>
              </a:lnSpc>
              <a:spcBef>
                <a:spcPts val="1000"/>
              </a:spcBef>
            </a:pPr>
            <a:endParaRPr lang="zh-CN" altLang="en-US" sz="2100" dirty="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微信图片_20191208231621"/>
          <p:cNvPicPr>
            <a:picLocks noChangeAspect="1"/>
          </p:cNvPicPr>
          <p:nvPr/>
        </p:nvPicPr>
        <p:blipFill>
          <a:blip r:embed="rId1"/>
          <a:stretch>
            <a:fillRect/>
          </a:stretch>
        </p:blipFill>
        <p:spPr>
          <a:xfrm>
            <a:off x="4303395" y="588010"/>
            <a:ext cx="4095750" cy="4095750"/>
          </a:xfrm>
          <a:prstGeom prst="rect">
            <a:avLst/>
          </a:prstGeom>
        </p:spPr>
      </p:pic>
      <p:sp>
        <p:nvSpPr>
          <p:cNvPr id="6" name="文本框 5"/>
          <p:cNvSpPr txBox="1"/>
          <p:nvPr/>
        </p:nvSpPr>
        <p:spPr>
          <a:xfrm>
            <a:off x="194945" y="960755"/>
            <a:ext cx="2705735" cy="1014730"/>
          </a:xfrm>
          <a:prstGeom prst="rect">
            <a:avLst/>
          </a:prstGeom>
          <a:noFill/>
        </p:spPr>
        <p:txBody>
          <a:bodyPr wrap="square" rtlCol="0">
            <a:spAutoFit/>
          </a:bodyPr>
          <a:p>
            <a:r>
              <a:rPr lang="zh-CN" altLang="en-US" sz="6000">
                <a:latin typeface="微软雅黑" panose="020B0503020204020204" pitchFamily="34" charset="-122"/>
                <a:ea typeface="微软雅黑" panose="020B0503020204020204" pitchFamily="34" charset="-122"/>
              </a:rPr>
              <a:t>胥文俊</a:t>
            </a:r>
            <a:endParaRPr lang="zh-CN" altLang="en-US" sz="6000">
              <a:latin typeface="微软雅黑" panose="020B0503020204020204" pitchFamily="34" charset="-122"/>
              <a:ea typeface="微软雅黑" panose="020B0503020204020204" pitchFamily="34" charset="-122"/>
            </a:endParaRPr>
          </a:p>
        </p:txBody>
      </p:sp>
      <p:sp>
        <p:nvSpPr>
          <p:cNvPr id="7" name="文本框 6"/>
          <p:cNvSpPr txBox="1"/>
          <p:nvPr/>
        </p:nvSpPr>
        <p:spPr>
          <a:xfrm>
            <a:off x="481330" y="1975485"/>
            <a:ext cx="2133600" cy="2306955"/>
          </a:xfrm>
          <a:prstGeom prst="rect">
            <a:avLst/>
          </a:prstGeom>
          <a:noFill/>
        </p:spPr>
        <p:txBody>
          <a:bodyPr wrap="square" rtlCol="0">
            <a:spAutoFit/>
          </a:bodyPr>
          <a:p>
            <a:r>
              <a:rPr lang="en-US" altLang="zh-CN" sz="4800">
                <a:latin typeface="微软雅黑" panose="020B0503020204020204" pitchFamily="34" charset="-122"/>
                <a:ea typeface="微软雅黑" panose="020B0503020204020204" pitchFamily="34" charset="-122"/>
              </a:rPr>
              <a:t>189</a:t>
            </a:r>
            <a:endParaRPr lang="en-US" altLang="zh-CN" sz="4800">
              <a:latin typeface="微软雅黑" panose="020B0503020204020204" pitchFamily="34" charset="-122"/>
              <a:ea typeface="微软雅黑" panose="020B0503020204020204" pitchFamily="34" charset="-122"/>
            </a:endParaRPr>
          </a:p>
          <a:p>
            <a:r>
              <a:rPr lang="en-US" altLang="zh-CN" sz="4800">
                <a:latin typeface="微软雅黑" panose="020B0503020204020204" pitchFamily="34" charset="-122"/>
                <a:ea typeface="微软雅黑" panose="020B0503020204020204" pitchFamily="34" charset="-122"/>
              </a:rPr>
              <a:t>9505</a:t>
            </a:r>
            <a:endParaRPr lang="en-US" altLang="zh-CN" sz="4800">
              <a:latin typeface="微软雅黑" panose="020B0503020204020204" pitchFamily="34" charset="-122"/>
              <a:ea typeface="微软雅黑" panose="020B0503020204020204" pitchFamily="34" charset="-122"/>
            </a:endParaRPr>
          </a:p>
          <a:p>
            <a:r>
              <a:rPr lang="en-US" altLang="zh-CN" sz="4800">
                <a:latin typeface="微软雅黑" panose="020B0503020204020204" pitchFamily="34" charset="-122"/>
                <a:ea typeface="微软雅黑" panose="020B0503020204020204" pitchFamily="34" charset="-122"/>
              </a:rPr>
              <a:t>8876</a:t>
            </a:r>
            <a:endParaRPr lang="en-US" altLang="zh-CN" sz="4800">
              <a:latin typeface="微软雅黑" panose="020B0503020204020204" pitchFamily="34" charset="-122"/>
              <a:ea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007235" y="1412875"/>
            <a:ext cx="4966970" cy="2799715"/>
          </a:xfrm>
          <a:prstGeom prst="rect">
            <a:avLst/>
          </a:prstGeom>
          <a:noFill/>
        </p:spPr>
        <p:txBody>
          <a:bodyPr wrap="square" rtlCol="0">
            <a:spAutoFit/>
          </a:bodyPr>
          <a:lstStyle/>
          <a:p>
            <a:pPr algn="ctr"/>
            <a:r>
              <a:rPr lang="zh-CN" altLang="en-US" sz="8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感谢聆听</a:t>
            </a:r>
            <a:endParaRPr lang="en-US" altLang="zh-CN" sz="8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8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8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0" name="组合 49"/>
          <p:cNvGrpSpPr/>
          <p:nvPr/>
        </p:nvGrpSpPr>
        <p:grpSpPr>
          <a:xfrm>
            <a:off x="290344" y="224517"/>
            <a:ext cx="9094727" cy="4947558"/>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52" name="文本框 51"/>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1</a:t>
              </a:r>
              <a:endParaRPr lang="zh-CN" altLang="en-US" sz="2400" dirty="0">
                <a:solidFill>
                  <a:schemeClr val="accent1"/>
                </a:solidFill>
                <a:latin typeface="Agency FB" panose="020B0503020202020204" pitchFamily="34" charset="0"/>
              </a:endParaRPr>
            </a:p>
          </p:txBody>
        </p:sp>
        <p:sp>
          <p:nvSpPr>
            <p:cNvPr id="57" name="文本框 56"/>
            <p:cNvSpPr txBox="1"/>
            <p:nvPr/>
          </p:nvSpPr>
          <p:spPr>
            <a:xfrm>
              <a:off x="1869915" y="469447"/>
              <a:ext cx="4198105" cy="552027"/>
            </a:xfrm>
            <a:prstGeom prst="rect">
              <a:avLst/>
            </a:prstGeom>
            <a:noFill/>
          </p:spPr>
          <p:txBody>
            <a:bodyPr wrap="square" rtlCol="0">
              <a:spAutoFit/>
              <a:scene3d>
                <a:camera prst="orthographicFront"/>
                <a:lightRig rig="threePt" dir="t"/>
              </a:scene3d>
              <a:sp3d contourW="12700"/>
            </a:bodyPr>
            <a:lstStyle/>
            <a:p>
              <a:r>
                <a:rPr lang="zh-CN" altLang="en-US" sz="2100" b="1" dirty="0">
                  <a:solidFill>
                    <a:schemeClr val="tx1">
                      <a:lumMod val="75000"/>
                      <a:lumOff val="25000"/>
                    </a:schemeClr>
                  </a:solidFill>
                  <a:latin typeface="Century Gothic" panose="020B0502020202020204" pitchFamily="34" charset="0"/>
                </a:rPr>
                <a:t>裁判员准备区检查</a:t>
              </a:r>
              <a:endParaRPr lang="zh-CN" altLang="en-US" sz="2100" b="1" dirty="0">
                <a:solidFill>
                  <a:schemeClr val="tx1">
                    <a:lumMod val="75000"/>
                    <a:lumOff val="25000"/>
                  </a:schemeClr>
                </a:solidFill>
                <a:latin typeface="Century Gothic" panose="020B0502020202020204" pitchFamily="34" charset="0"/>
              </a:endParaRP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24" name="Rectangle 3"/>
          <p:cNvSpPr txBox="1">
            <a:spLocks noChangeArrowheads="1"/>
          </p:cNvSpPr>
          <p:nvPr/>
        </p:nvSpPr>
        <p:spPr>
          <a:xfrm>
            <a:off x="84651" y="817946"/>
            <a:ext cx="8819585" cy="3490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gn="just">
              <a:lnSpc>
                <a:spcPct val="150000"/>
              </a:lnSpc>
              <a:buNone/>
            </a:pPr>
            <a:r>
              <a:rPr lang="zh-CN" altLang="en-US" sz="2025" dirty="0" smtClean="0">
                <a:latin typeface="华文楷体" panose="02010600040101010101" pitchFamily="2" charset="-122"/>
                <a:ea typeface="华文楷体" panose="02010600040101010101" pitchFamily="2" charset="-122"/>
              </a:rPr>
              <a:t>    该</a:t>
            </a:r>
            <a:r>
              <a:rPr lang="zh-CN" altLang="en-US" sz="2025" dirty="0">
                <a:latin typeface="华文楷体" panose="02010600040101010101" pitchFamily="2" charset="-122"/>
                <a:ea typeface="华文楷体" panose="02010600040101010101" pitchFamily="2" charset="-122"/>
              </a:rPr>
              <a:t>项赛事要求参加比赛的代表队在封闭现场内进行赛前准备，队员</a:t>
            </a:r>
            <a:r>
              <a:rPr lang="zh-CN" altLang="en-US" sz="2025" dirty="0">
                <a:solidFill>
                  <a:srgbClr val="FF0000"/>
                </a:solidFill>
                <a:latin typeface="华文楷体" panose="02010600040101010101" pitchFamily="2" charset="-122"/>
                <a:ea typeface="华文楷体" panose="02010600040101010101" pitchFamily="2" charset="-122"/>
              </a:rPr>
              <a:t>不得携带</a:t>
            </a:r>
            <a:r>
              <a:rPr lang="en-US" altLang="zh-CN" sz="2025" dirty="0">
                <a:solidFill>
                  <a:srgbClr val="FF0000"/>
                </a:solidFill>
                <a:latin typeface="华文楷体" panose="02010600040101010101" pitchFamily="2" charset="-122"/>
                <a:ea typeface="华文楷体" panose="02010600040101010101" pitchFamily="2" charset="-122"/>
              </a:rPr>
              <a:t>U</a:t>
            </a:r>
            <a:r>
              <a:rPr lang="zh-CN" altLang="en-US" sz="2025" dirty="0">
                <a:solidFill>
                  <a:srgbClr val="FF0000"/>
                </a:solidFill>
                <a:latin typeface="华文楷体" panose="02010600040101010101" pitchFamily="2" charset="-122"/>
                <a:ea typeface="华文楷体" panose="02010600040101010101" pitchFamily="2" charset="-122"/>
              </a:rPr>
              <a:t>盘、光盘、手机、相机、电话手表等存储和通信器材</a:t>
            </a:r>
            <a:r>
              <a:rPr lang="zh-CN" altLang="en-US" sz="2025" dirty="0">
                <a:latin typeface="华文楷体" panose="02010600040101010101" pitchFamily="2" charset="-122"/>
                <a:ea typeface="华文楷体" panose="02010600040101010101" pitchFamily="2" charset="-122"/>
              </a:rPr>
              <a:t>。所有器材必须是散件，所有零件不得以焊接、铆接、粘接等方式组成</a:t>
            </a:r>
            <a:r>
              <a:rPr lang="zh-CN" altLang="en-US" sz="2025" dirty="0" smtClean="0">
                <a:latin typeface="华文楷体" panose="02010600040101010101" pitchFamily="2" charset="-122"/>
                <a:ea typeface="华文楷体" panose="02010600040101010101" pitchFamily="2" charset="-122"/>
              </a:rPr>
              <a:t>部件。</a:t>
            </a:r>
            <a:endParaRPr lang="zh-CN" altLang="en-US" sz="2025" dirty="0">
              <a:latin typeface="华文楷体" panose="02010600040101010101" pitchFamily="2" charset="-122"/>
              <a:ea typeface="华文楷体" panose="02010600040101010101" pitchFamily="2" charset="-122"/>
            </a:endParaRPr>
          </a:p>
        </p:txBody>
      </p:sp>
      <p:pic>
        <p:nvPicPr>
          <p:cNvPr id="15" name="Picture 17" descr="H:\我的E盘\项目\研究培训中心\数码照片\2011郑州\DSCN0030.JPG"/>
          <p:cNvPicPr>
            <a:picLocks noChangeAspect="1" noChangeArrowheads="1"/>
          </p:cNvPicPr>
          <p:nvPr/>
        </p:nvPicPr>
        <p:blipFill>
          <a:blip r:embed="rId1" cstate="print"/>
          <a:srcRect/>
          <a:stretch>
            <a:fillRect/>
          </a:stretch>
        </p:blipFill>
        <p:spPr bwMode="auto">
          <a:xfrm>
            <a:off x="1479229" y="2641365"/>
            <a:ext cx="2786615" cy="2089562"/>
          </a:xfrm>
          <a:prstGeom prst="rect">
            <a:avLst/>
          </a:prstGeom>
          <a:ln>
            <a:noFill/>
          </a:ln>
          <a:effectLst>
            <a:softEdge rad="112500"/>
          </a:effectLst>
        </p:spPr>
      </p:pic>
      <p:pic>
        <p:nvPicPr>
          <p:cNvPr id="16" name="Picture 4" descr="C:\Documents and Settings\Administrator\桌面\20150724_072356.jpg"/>
          <p:cNvPicPr>
            <a:picLocks noChangeAspect="1" noChangeArrowheads="1"/>
          </p:cNvPicPr>
          <p:nvPr/>
        </p:nvPicPr>
        <p:blipFill>
          <a:blip r:embed="rId2"/>
          <a:srcRect/>
          <a:stretch>
            <a:fillRect/>
          </a:stretch>
        </p:blipFill>
        <p:spPr bwMode="auto">
          <a:xfrm>
            <a:off x="4545080" y="2641336"/>
            <a:ext cx="2672951" cy="2004713"/>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0" name="组合 49"/>
          <p:cNvGrpSpPr/>
          <p:nvPr/>
        </p:nvGrpSpPr>
        <p:grpSpPr>
          <a:xfrm>
            <a:off x="290344" y="224517"/>
            <a:ext cx="9094727" cy="4947558"/>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52" name="文本框 51"/>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smtClean="0">
                  <a:solidFill>
                    <a:schemeClr val="accent1"/>
                  </a:solidFill>
                  <a:latin typeface="Agency FB" panose="020B0503020202020204" pitchFamily="34" charset="0"/>
                </a:rPr>
                <a:t>2</a:t>
              </a:r>
              <a:endParaRPr lang="zh-CN" altLang="en-US" sz="2400" dirty="0">
                <a:solidFill>
                  <a:schemeClr val="accent1"/>
                </a:solidFill>
                <a:latin typeface="Agency FB" panose="020B0503020202020204" pitchFamily="34" charset="0"/>
              </a:endParaRPr>
            </a:p>
          </p:txBody>
        </p:sp>
        <p:sp>
          <p:nvSpPr>
            <p:cNvPr id="57" name="文本框 56"/>
            <p:cNvSpPr txBox="1"/>
            <p:nvPr/>
          </p:nvSpPr>
          <p:spPr>
            <a:xfrm>
              <a:off x="1869915" y="469447"/>
              <a:ext cx="4198105" cy="552027"/>
            </a:xfrm>
            <a:prstGeom prst="rect">
              <a:avLst/>
            </a:prstGeom>
            <a:noFill/>
          </p:spPr>
          <p:txBody>
            <a:bodyPr wrap="square" rtlCol="0">
              <a:spAutoFit/>
              <a:scene3d>
                <a:camera prst="orthographicFront"/>
                <a:lightRig rig="threePt" dir="t"/>
              </a:scene3d>
              <a:sp3d contourW="12700"/>
            </a:bodyPr>
            <a:lstStyle/>
            <a:p>
              <a:r>
                <a:rPr lang="zh-CN" altLang="en-US" sz="2100" b="1" dirty="0">
                  <a:solidFill>
                    <a:schemeClr val="tx1">
                      <a:lumMod val="75000"/>
                      <a:lumOff val="25000"/>
                    </a:schemeClr>
                  </a:solidFill>
                  <a:latin typeface="Century Gothic" panose="020B0502020202020204" pitchFamily="34" charset="0"/>
                </a:rPr>
                <a:t>竞赛过程</a:t>
              </a:r>
              <a:endParaRPr lang="zh-CN" altLang="en-US" sz="2100" b="1" dirty="0">
                <a:solidFill>
                  <a:schemeClr val="tx1">
                    <a:lumMod val="75000"/>
                    <a:lumOff val="25000"/>
                  </a:schemeClr>
                </a:solidFill>
                <a:latin typeface="Century Gothic" panose="020B0502020202020204" pitchFamily="34" charset="0"/>
              </a:endParaRP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24" name="Rectangle 3"/>
          <p:cNvSpPr txBox="1">
            <a:spLocks noChangeArrowheads="1"/>
          </p:cNvSpPr>
          <p:nvPr/>
        </p:nvSpPr>
        <p:spPr>
          <a:xfrm>
            <a:off x="84651" y="760796"/>
            <a:ext cx="8932017" cy="3490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gn="just">
              <a:lnSpc>
                <a:spcPct val="150000"/>
              </a:lnSpc>
              <a:buNone/>
            </a:pPr>
            <a:r>
              <a:rPr lang="zh-CN" altLang="en-US" sz="2025" dirty="0" smtClean="0">
                <a:latin typeface="华文楷体" panose="02010600040101010101" pitchFamily="2" charset="-122"/>
                <a:ea typeface="华文楷体" panose="02010600040101010101" pitchFamily="2" charset="-122"/>
              </a:rPr>
              <a:t>    参赛</a:t>
            </a:r>
            <a:r>
              <a:rPr lang="zh-CN" altLang="en-US" sz="2025" dirty="0">
                <a:latin typeface="华文楷体" panose="02010600040101010101" pitchFamily="2" charset="-122"/>
                <a:ea typeface="华文楷体" panose="02010600040101010101" pitchFamily="2" charset="-122"/>
              </a:rPr>
              <a:t>学生在准备区就座后，裁判长展示试卷封闭完好，裁判员现场</a:t>
            </a:r>
            <a:r>
              <a:rPr lang="zh-CN" altLang="en-US" sz="2025" dirty="0" smtClean="0">
                <a:latin typeface="华文楷体" panose="02010600040101010101" pitchFamily="2" charset="-122"/>
                <a:ea typeface="华文楷体" panose="02010600040101010101" pitchFamily="2" charset="-122"/>
              </a:rPr>
              <a:t>将赛题发</a:t>
            </a:r>
            <a:r>
              <a:rPr lang="zh-CN" altLang="en-US" sz="2025" dirty="0">
                <a:latin typeface="华文楷体" panose="02010600040101010101" pitchFamily="2" charset="-122"/>
                <a:ea typeface="华文楷体" panose="02010600040101010101" pitchFamily="2" charset="-122"/>
              </a:rPr>
              <a:t>到队员手中。参赛队有</a:t>
            </a:r>
            <a:r>
              <a:rPr lang="en-US" altLang="zh-CN" sz="2025" dirty="0">
                <a:latin typeface="华文楷体" panose="02010600040101010101" pitchFamily="2" charset="-122"/>
                <a:ea typeface="华文楷体" panose="02010600040101010101" pitchFamily="2" charset="-122"/>
              </a:rPr>
              <a:t>2</a:t>
            </a:r>
            <a:r>
              <a:rPr lang="zh-CN" altLang="en-US" sz="2025" dirty="0">
                <a:latin typeface="华文楷体" panose="02010600040101010101" pitchFamily="2" charset="-122"/>
                <a:ea typeface="华文楷体" panose="02010600040101010101" pitchFamily="2" charset="-122"/>
              </a:rPr>
              <a:t>个小时的准备时间，自行拼装机器人、安装软件及驱动、编写程序、调试和操作机器人。</a:t>
            </a:r>
            <a:endParaRPr lang="zh-CN" altLang="en-US" sz="2025" dirty="0">
              <a:latin typeface="华文楷体" panose="02010600040101010101" pitchFamily="2" charset="-122"/>
              <a:ea typeface="华文楷体" panose="02010600040101010101" pitchFamily="2" charset="-122"/>
            </a:endParaRPr>
          </a:p>
        </p:txBody>
      </p:sp>
      <p:pic>
        <p:nvPicPr>
          <p:cNvPr id="17" name="Picture 24" descr="H:\我的E盘\项目\研究培训中心\数码照片\2010北京\IMG_1365.JPG"/>
          <p:cNvPicPr>
            <a:picLocks noChangeAspect="1" noChangeArrowheads="1"/>
          </p:cNvPicPr>
          <p:nvPr/>
        </p:nvPicPr>
        <p:blipFill>
          <a:blip r:embed="rId1" cstate="print"/>
          <a:srcRect/>
          <a:stretch>
            <a:fillRect/>
          </a:stretch>
        </p:blipFill>
        <p:spPr bwMode="auto">
          <a:xfrm>
            <a:off x="359539" y="2668351"/>
            <a:ext cx="2336036" cy="2338098"/>
          </a:xfrm>
          <a:prstGeom prst="rect">
            <a:avLst/>
          </a:prstGeom>
          <a:ln>
            <a:noFill/>
          </a:ln>
          <a:effectLst>
            <a:softEdge rad="112500"/>
          </a:effectLst>
        </p:spPr>
      </p:pic>
      <p:pic>
        <p:nvPicPr>
          <p:cNvPr id="18" name="Picture 25" descr="H:\我的E盘\项目\研究培训中心\数码照片\2010北京\IMG_1418.JPG"/>
          <p:cNvPicPr>
            <a:picLocks noChangeAspect="1" noChangeArrowheads="1"/>
          </p:cNvPicPr>
          <p:nvPr/>
        </p:nvPicPr>
        <p:blipFill>
          <a:blip r:embed="rId2" cstate="print"/>
          <a:srcRect/>
          <a:stretch>
            <a:fillRect/>
          </a:stretch>
        </p:blipFill>
        <p:spPr bwMode="auto">
          <a:xfrm>
            <a:off x="5901225" y="2651903"/>
            <a:ext cx="2252175" cy="2354546"/>
          </a:xfrm>
          <a:prstGeom prst="rect">
            <a:avLst/>
          </a:prstGeom>
          <a:ln>
            <a:noFill/>
          </a:ln>
          <a:effectLst>
            <a:softEdge rad="112500"/>
          </a:effectLst>
        </p:spPr>
      </p:pic>
      <p:pic>
        <p:nvPicPr>
          <p:cNvPr id="19" name="Picture 26" descr="H:\我的E盘\项目\研究培训中心\数码照片\2010北京\IMG_1356.JPG"/>
          <p:cNvPicPr>
            <a:picLocks noChangeAspect="1" noChangeArrowheads="1"/>
          </p:cNvPicPr>
          <p:nvPr/>
        </p:nvPicPr>
        <p:blipFill>
          <a:blip r:embed="rId3" cstate="print"/>
          <a:srcRect/>
          <a:stretch>
            <a:fillRect/>
          </a:stretch>
        </p:blipFill>
        <p:spPr bwMode="auto">
          <a:xfrm>
            <a:off x="3217059" y="2678423"/>
            <a:ext cx="2336015" cy="2328026"/>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0" name="组合 49"/>
          <p:cNvGrpSpPr/>
          <p:nvPr/>
        </p:nvGrpSpPr>
        <p:grpSpPr>
          <a:xfrm>
            <a:off x="290344" y="224517"/>
            <a:ext cx="9094727" cy="4947558"/>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52" name="文本框 51"/>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a:solidFill>
                    <a:schemeClr val="accent1"/>
                  </a:solidFill>
                  <a:latin typeface="Agency FB" panose="020B0503020202020204" pitchFamily="34" charset="0"/>
                </a:rPr>
                <a:t>3</a:t>
              </a:r>
              <a:endParaRPr lang="zh-CN" altLang="en-US" sz="2400" dirty="0">
                <a:solidFill>
                  <a:schemeClr val="accent1"/>
                </a:solidFill>
                <a:latin typeface="Agency FB" panose="020B0503020202020204" pitchFamily="34" charset="0"/>
              </a:endParaRPr>
            </a:p>
          </p:txBody>
        </p:sp>
        <p:sp>
          <p:nvSpPr>
            <p:cNvPr id="57" name="文本框 56"/>
            <p:cNvSpPr txBox="1"/>
            <p:nvPr/>
          </p:nvSpPr>
          <p:spPr>
            <a:xfrm>
              <a:off x="1869915" y="469447"/>
              <a:ext cx="4198105" cy="552027"/>
            </a:xfrm>
            <a:prstGeom prst="rect">
              <a:avLst/>
            </a:prstGeom>
            <a:noFill/>
          </p:spPr>
          <p:txBody>
            <a:bodyPr wrap="square" rtlCol="0">
              <a:spAutoFit/>
              <a:scene3d>
                <a:camera prst="orthographicFront"/>
                <a:lightRig rig="threePt" dir="t"/>
              </a:scene3d>
              <a:sp3d contourW="12700"/>
            </a:bodyPr>
            <a:lstStyle/>
            <a:p>
              <a:r>
                <a:rPr lang="zh-CN" altLang="en-US" sz="2100" b="1" dirty="0">
                  <a:solidFill>
                    <a:schemeClr val="tx1">
                      <a:lumMod val="75000"/>
                      <a:lumOff val="25000"/>
                    </a:schemeClr>
                  </a:solidFill>
                  <a:latin typeface="Century Gothic" panose="020B0502020202020204" pitchFamily="34" charset="0"/>
                </a:rPr>
                <a:t>竞赛场地</a:t>
              </a:r>
              <a:endParaRPr lang="zh-CN" altLang="en-US" sz="2100" b="1" dirty="0">
                <a:solidFill>
                  <a:schemeClr val="tx1">
                    <a:lumMod val="75000"/>
                    <a:lumOff val="25000"/>
                  </a:schemeClr>
                </a:solidFill>
                <a:latin typeface="Century Gothic" panose="020B0502020202020204" pitchFamily="34" charset="0"/>
              </a:endParaRP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sp>
        <p:nvSpPr>
          <p:cNvPr id="19" name="文本框 99"/>
          <p:cNvSpPr txBox="1">
            <a:spLocks noChangeArrowheads="1"/>
          </p:cNvSpPr>
          <p:nvPr/>
        </p:nvSpPr>
        <p:spPr bwMode="auto">
          <a:xfrm>
            <a:off x="1495425" y="4138613"/>
            <a:ext cx="2040731"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100">
                <a:latin typeface="宋体" panose="02010600030101010101" pitchFamily="2" charset="-122"/>
              </a:rPr>
              <a:t>机器人摆放区</a:t>
            </a:r>
            <a:endParaRPr lang="zh-CN" altLang="en-US" sz="2100">
              <a:latin typeface="宋体" panose="02010600030101010101" pitchFamily="2" charset="-122"/>
            </a:endParaRPr>
          </a:p>
        </p:txBody>
      </p:sp>
      <p:sp>
        <p:nvSpPr>
          <p:cNvPr id="20" name="文本框 3"/>
          <p:cNvSpPr txBox="1">
            <a:spLocks noChangeArrowheads="1"/>
          </p:cNvSpPr>
          <p:nvPr/>
        </p:nvSpPr>
        <p:spPr bwMode="auto">
          <a:xfrm>
            <a:off x="6247210" y="4191000"/>
            <a:ext cx="1708547"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100">
                <a:latin typeface="宋体" panose="02010600030101010101" pitchFamily="2" charset="-122"/>
              </a:rPr>
              <a:t>练习区</a:t>
            </a:r>
            <a:endParaRPr lang="zh-CN" altLang="en-US" sz="2100">
              <a:latin typeface="宋体" panose="02010600030101010101" pitchFamily="2" charset="-122"/>
            </a:endParaRPr>
          </a:p>
        </p:txBody>
      </p:sp>
      <p:pic>
        <p:nvPicPr>
          <p:cNvPr id="21" name="图片 6" descr="IMG_20160725_1020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6263" y="1070372"/>
            <a:ext cx="3836194" cy="287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 descr="IMG_11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694" y="1059656"/>
            <a:ext cx="3876675" cy="290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rot="5400000">
            <a:off x="4219660" y="-4017811"/>
            <a:ext cx="704678"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0" name="组合 49"/>
          <p:cNvGrpSpPr/>
          <p:nvPr/>
        </p:nvGrpSpPr>
        <p:grpSpPr>
          <a:xfrm>
            <a:off x="290344" y="224517"/>
            <a:ext cx="9094727" cy="4947558"/>
            <a:chOff x="387125" y="299356"/>
            <a:chExt cx="12126303" cy="6596744"/>
          </a:xfrm>
        </p:grpSpPr>
        <p:grpSp>
          <p:nvGrpSpPr>
            <p:cNvPr id="51" name="组合 50"/>
            <p:cNvGrpSpPr/>
            <p:nvPr/>
          </p:nvGrpSpPr>
          <p:grpSpPr>
            <a:xfrm>
              <a:off x="387125" y="299356"/>
              <a:ext cx="1316500" cy="883947"/>
              <a:chOff x="1276124" y="1279752"/>
              <a:chExt cx="6401933" cy="4298496"/>
            </a:xfrm>
          </p:grpSpPr>
          <p:sp>
            <p:nvSpPr>
              <p:cNvPr id="59" name="菱形 58"/>
              <p:cNvSpPr/>
              <p:nvPr/>
            </p:nvSpPr>
            <p:spPr>
              <a:xfrm>
                <a:off x="1276124" y="2107066"/>
                <a:ext cx="2643868" cy="2643868"/>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菱形 59"/>
              <p:cNvSpPr/>
              <p:nvPr/>
            </p:nvSpPr>
            <p:spPr>
              <a:xfrm>
                <a:off x="3379561" y="1279752"/>
                <a:ext cx="4298496" cy="429849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52" name="文本框 51"/>
            <p:cNvSpPr txBox="1"/>
            <p:nvPr/>
          </p:nvSpPr>
          <p:spPr>
            <a:xfrm>
              <a:off x="900242" y="428399"/>
              <a:ext cx="722818" cy="613833"/>
            </a:xfrm>
            <a:prstGeom prst="rect">
              <a:avLst/>
            </a:prstGeom>
            <a:noFill/>
          </p:spPr>
          <p:txBody>
            <a:bodyPr wrap="square" rtlCol="0">
              <a:spAutoFit/>
              <a:scene3d>
                <a:camera prst="orthographicFront"/>
                <a:lightRig rig="threePt" dir="t"/>
              </a:scene3d>
              <a:sp3d contourW="12700"/>
            </a:bodyPr>
            <a:lstStyle/>
            <a:p>
              <a:pPr algn="ctr"/>
              <a:r>
                <a:rPr lang="en-US" altLang="zh-CN" sz="2400" dirty="0">
                  <a:solidFill>
                    <a:schemeClr val="accent1"/>
                  </a:solidFill>
                  <a:latin typeface="Agency FB" panose="020B0503020202020204" pitchFamily="34" charset="0"/>
                </a:rPr>
                <a:t>3</a:t>
              </a:r>
              <a:endParaRPr lang="zh-CN" altLang="en-US" sz="2400" dirty="0">
                <a:solidFill>
                  <a:schemeClr val="accent1"/>
                </a:solidFill>
                <a:latin typeface="Agency FB" panose="020B0503020202020204" pitchFamily="34" charset="0"/>
              </a:endParaRPr>
            </a:p>
          </p:txBody>
        </p:sp>
        <p:sp>
          <p:nvSpPr>
            <p:cNvPr id="57" name="文本框 56"/>
            <p:cNvSpPr txBox="1"/>
            <p:nvPr/>
          </p:nvSpPr>
          <p:spPr>
            <a:xfrm>
              <a:off x="1869915" y="469447"/>
              <a:ext cx="4198105" cy="552027"/>
            </a:xfrm>
            <a:prstGeom prst="rect">
              <a:avLst/>
            </a:prstGeom>
            <a:noFill/>
          </p:spPr>
          <p:txBody>
            <a:bodyPr wrap="square" rtlCol="0">
              <a:spAutoFit/>
              <a:scene3d>
                <a:camera prst="orthographicFront"/>
                <a:lightRig rig="threePt" dir="t"/>
              </a:scene3d>
              <a:sp3d contourW="12700"/>
            </a:bodyPr>
            <a:lstStyle/>
            <a:p>
              <a:r>
                <a:rPr lang="zh-CN" altLang="en-US" sz="2100" b="1" dirty="0">
                  <a:solidFill>
                    <a:schemeClr val="tx1">
                      <a:lumMod val="75000"/>
                      <a:lumOff val="25000"/>
                    </a:schemeClr>
                  </a:solidFill>
                  <a:latin typeface="Century Gothic" panose="020B0502020202020204" pitchFamily="34" charset="0"/>
                </a:rPr>
                <a:t>竞赛场地</a:t>
              </a:r>
              <a:endParaRPr lang="zh-CN" altLang="en-US" sz="2100" b="1" dirty="0">
                <a:solidFill>
                  <a:schemeClr val="tx1">
                    <a:lumMod val="75000"/>
                    <a:lumOff val="25000"/>
                  </a:schemeClr>
                </a:solidFill>
                <a:latin typeface="Century Gothic" panose="020B0502020202020204" pitchFamily="34" charset="0"/>
              </a:endParaRPr>
            </a:p>
          </p:txBody>
        </p:sp>
        <p:grpSp>
          <p:nvGrpSpPr>
            <p:cNvPr id="54" name="组合 53"/>
            <p:cNvGrpSpPr/>
            <p:nvPr/>
          </p:nvGrpSpPr>
          <p:grpSpPr>
            <a:xfrm>
              <a:off x="11572872" y="6254988"/>
              <a:ext cx="940556" cy="641112"/>
              <a:chOff x="11395287" y="6034159"/>
              <a:chExt cx="1208633" cy="823841"/>
            </a:xfrm>
          </p:grpSpPr>
          <p:sp>
            <p:nvSpPr>
              <p:cNvPr id="55" name="菱形 54"/>
              <p:cNvSpPr/>
              <p:nvPr/>
            </p:nvSpPr>
            <p:spPr>
              <a:xfrm>
                <a:off x="11780079" y="6034159"/>
                <a:ext cx="823841" cy="823841"/>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菱形 55"/>
              <p:cNvSpPr/>
              <p:nvPr/>
            </p:nvSpPr>
            <p:spPr>
              <a:xfrm>
                <a:off x="11395287" y="6157367"/>
                <a:ext cx="577426" cy="577426"/>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pic>
        <p:nvPicPr>
          <p:cNvPr id="15" name="图片 9" descr="IMG_1149"/>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8110" y="1239441"/>
            <a:ext cx="3648075" cy="27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8" descr="IMG_20160725_1114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385" y="1239441"/>
            <a:ext cx="3665935" cy="275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99"/>
          <p:cNvSpPr txBox="1">
            <a:spLocks noChangeArrowheads="1"/>
          </p:cNvSpPr>
          <p:nvPr/>
        </p:nvSpPr>
        <p:spPr bwMode="auto">
          <a:xfrm>
            <a:off x="1925241" y="4244578"/>
            <a:ext cx="1708547"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100" dirty="0">
                <a:latin typeface="宋体" panose="02010600030101010101" pitchFamily="2" charset="-122"/>
              </a:rPr>
              <a:t>场地概览</a:t>
            </a:r>
            <a:endParaRPr lang="zh-CN" altLang="en-US" sz="2100" dirty="0">
              <a:latin typeface="Arial" panose="020B0604020202020204" pitchFamily="34" charset="0"/>
            </a:endParaRPr>
          </a:p>
        </p:txBody>
      </p:sp>
      <p:sp>
        <p:nvSpPr>
          <p:cNvPr id="18" name="文本框 3"/>
          <p:cNvSpPr txBox="1">
            <a:spLocks noChangeArrowheads="1"/>
          </p:cNvSpPr>
          <p:nvPr/>
        </p:nvSpPr>
        <p:spPr bwMode="auto">
          <a:xfrm>
            <a:off x="6030516" y="4244578"/>
            <a:ext cx="1709738"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100">
                <a:latin typeface="宋体" panose="02010600030101010101" pitchFamily="2" charset="-122"/>
              </a:rPr>
              <a:t>竞赛区</a:t>
            </a:r>
            <a:endParaRPr lang="zh-CN" altLang="en-US" sz="2100">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5400000">
            <a:off x="4001153" y="-2990850"/>
            <a:ext cx="1142999" cy="9144002"/>
          </a:xfrm>
          <a:prstGeom prst="rect">
            <a:avLst/>
          </a:prstGeom>
          <a:solidFill>
            <a:srgbClr val="B3C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endParaRPr>
          </a:p>
        </p:txBody>
      </p:sp>
      <p:sp>
        <p:nvSpPr>
          <p:cNvPr id="18" name="菱形 17"/>
          <p:cNvSpPr/>
          <p:nvPr/>
        </p:nvSpPr>
        <p:spPr>
          <a:xfrm>
            <a:off x="8904237" y="4691241"/>
            <a:ext cx="480834" cy="480834"/>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菱形 18"/>
          <p:cNvSpPr/>
          <p:nvPr/>
        </p:nvSpPr>
        <p:spPr>
          <a:xfrm>
            <a:off x="8679654" y="4763151"/>
            <a:ext cx="337014" cy="337014"/>
          </a:xfrm>
          <a:prstGeom prst="diamond">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 name="矩形 2"/>
          <p:cNvSpPr/>
          <p:nvPr/>
        </p:nvSpPr>
        <p:spPr>
          <a:xfrm>
            <a:off x="2389115" y="2818160"/>
            <a:ext cx="5638800" cy="601166"/>
          </a:xfrm>
          <a:prstGeom prst="rect">
            <a:avLst/>
          </a:prstGeom>
        </p:spPr>
        <p:txBody>
          <a:bodyPr/>
          <a:lstStyle/>
          <a:p>
            <a:pPr defTabSz="914400">
              <a:lnSpc>
                <a:spcPct val="150000"/>
              </a:lnSpc>
              <a:spcBef>
                <a:spcPts val="1000"/>
              </a:spcBef>
            </a:pPr>
            <a:r>
              <a:rPr lang="zh-CN" altLang="en-US" sz="3600" dirty="0">
                <a:latin typeface="+mj-ea"/>
                <a:ea typeface="+mj-ea"/>
              </a:rPr>
              <a:t>竞赛常见问题及</a:t>
            </a:r>
            <a:r>
              <a:rPr lang="zh-CN" altLang="en-US" sz="3600" dirty="0" smtClean="0">
                <a:latin typeface="+mj-ea"/>
                <a:ea typeface="+mj-ea"/>
              </a:rPr>
              <a:t>措施</a:t>
            </a:r>
            <a:endParaRPr lang="zh-CN" altLang="en-US" sz="3600" dirty="0">
              <a:latin typeface="+mj-ea"/>
              <a:ea typeface="+mj-ea"/>
            </a:endParaRPr>
          </a:p>
        </p:txBody>
      </p:sp>
      <p:sp>
        <p:nvSpPr>
          <p:cNvPr id="7" name="Oval 8"/>
          <p:cNvSpPr>
            <a:spLocks noChangeArrowheads="1"/>
          </p:cNvSpPr>
          <p:nvPr/>
        </p:nvSpPr>
        <p:spPr bwMode="auto">
          <a:xfrm>
            <a:off x="3852920" y="872677"/>
            <a:ext cx="1418572" cy="1416945"/>
          </a:xfrm>
          <a:prstGeom prst="ellipse">
            <a:avLst/>
          </a:prstGeom>
          <a:noFill/>
          <a:ln w="57150">
            <a:solidFill>
              <a:schemeClr val="accent2"/>
            </a:solidFill>
            <a:round/>
          </a:ln>
        </p:spPr>
        <p:txBody>
          <a:bodyPr vert="horz" wrap="square" lIns="68580" tIns="34290" rIns="68580" bIns="34290" numCol="1" anchor="ctr" anchorCtr="0" compatLnSpc="1"/>
          <a:lstStyle/>
          <a:p>
            <a:pPr algn="ctr"/>
            <a:r>
              <a:rPr lang="zh-CN" altLang="en-US" sz="6000" spc="-300" dirty="0">
                <a:solidFill>
                  <a:schemeClr val="accent2"/>
                </a:solidFill>
                <a:latin typeface="+mj-ea"/>
                <a:ea typeface="+mj-ea"/>
              </a:rPr>
              <a:t>二</a:t>
            </a:r>
            <a:endParaRPr lang="zh-CN" altLang="en-US" sz="6000" spc="-300" dirty="0">
              <a:solidFill>
                <a:schemeClr val="accent2"/>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自定义 8">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华文细黑">
      <a:majorFont>
        <a:latin typeface="华文细黑"/>
        <a:ea typeface="华文细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5465</Words>
  <Application>WPS 演示</Application>
  <PresentationFormat>全屏显示(16:9)</PresentationFormat>
  <Paragraphs>356</Paragraphs>
  <Slides>43</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6</vt:i4>
      </vt:variant>
      <vt:variant>
        <vt:lpstr>幻灯片标题</vt:lpstr>
      </vt:variant>
      <vt:variant>
        <vt:i4>43</vt:i4>
      </vt:variant>
    </vt:vector>
  </HeadingPairs>
  <TitlesOfParts>
    <vt:vector size="64" baseType="lpstr">
      <vt:lpstr>Arial</vt:lpstr>
      <vt:lpstr>宋体</vt:lpstr>
      <vt:lpstr>Wingdings</vt:lpstr>
      <vt:lpstr>微软雅黑</vt:lpstr>
      <vt:lpstr>黑体</vt:lpstr>
      <vt:lpstr>Agency FB</vt:lpstr>
      <vt:lpstr>NumberOnly</vt:lpstr>
      <vt:lpstr>华文楷体</vt:lpstr>
      <vt:lpstr>Century Gothic</vt:lpstr>
      <vt:lpstr>Arial Unicode MS</vt:lpstr>
      <vt:lpstr>华文细黑</vt:lpstr>
      <vt:lpstr>微软雅黑 Light</vt:lpstr>
      <vt:lpstr>Calibri Light</vt:lpstr>
      <vt:lpstr>Calibri</vt:lpstr>
      <vt:lpstr>Office 主题</vt:lpstr>
      <vt:lpstr>Visio.Drawing.15</vt:lpstr>
      <vt:lpstr>Visio.Drawing.15</vt:lpstr>
      <vt:lpstr>Visio.Drawing.15</vt:lpstr>
      <vt:lpstr>Visio.Drawing.15</vt:lpstr>
      <vt:lpstr>Visio.Drawing.15</vt:lpstr>
      <vt:lpstr>Visio.Drawing.15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熊猫哒哒</dc:creator>
  <cp:lastModifiedBy>大神父</cp:lastModifiedBy>
  <cp:revision>150</cp:revision>
  <dcterms:created xsi:type="dcterms:W3CDTF">2018-02-10T08:38:00Z</dcterms:created>
  <dcterms:modified xsi:type="dcterms:W3CDTF">2020-03-25T08:10:48Z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