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77" r:id="rId3"/>
    <p:sldId id="378" r:id="rId4"/>
    <p:sldId id="741" r:id="rId5"/>
    <p:sldId id="681" r:id="rId6"/>
    <p:sldId id="742" r:id="rId7"/>
    <p:sldId id="748" r:id="rId8"/>
    <p:sldId id="761" r:id="rId9"/>
    <p:sldId id="749" r:id="rId10"/>
    <p:sldId id="750" r:id="rId11"/>
    <p:sldId id="743" r:id="rId12"/>
    <p:sldId id="762" r:id="rId13"/>
    <p:sldId id="744" r:id="rId14"/>
    <p:sldId id="745" r:id="rId15"/>
    <p:sldId id="746" r:id="rId16"/>
    <p:sldId id="763" r:id="rId17"/>
    <p:sldId id="747" r:id="rId18"/>
    <p:sldId id="764" r:id="rId19"/>
    <p:sldId id="751" r:id="rId20"/>
    <p:sldId id="752" r:id="rId21"/>
    <p:sldId id="315" r:id="rId22"/>
    <p:sldId id="317" r:id="rId24"/>
    <p:sldId id="447" r:id="rId25"/>
    <p:sldId id="448" r:id="rId26"/>
    <p:sldId id="318" r:id="rId27"/>
    <p:sldId id="754" r:id="rId28"/>
    <p:sldId id="760" r:id="rId29"/>
    <p:sldId id="755" r:id="rId30"/>
    <p:sldId id="765" r:id="rId31"/>
    <p:sldId id="756" r:id="rId32"/>
    <p:sldId id="757" r:id="rId33"/>
    <p:sldId id="758" r:id="rId34"/>
    <p:sldId id="753" r:id="rId35"/>
    <p:sldId id="759" r:id="rId36"/>
    <p:sldId id="670" r:id="rId3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C1A4"/>
    <a:srgbClr val="358FCB"/>
    <a:srgbClr val="3082BA"/>
    <a:srgbClr val="25648F"/>
    <a:srgbClr val="1E5174"/>
    <a:srgbClr val="4E9F8E"/>
    <a:srgbClr val="458B7C"/>
    <a:srgbClr val="2E5C52"/>
    <a:srgbClr val="397367"/>
    <a:srgbClr val="3E7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366" y="96"/>
      </p:cViewPr>
      <p:guideLst>
        <p:guide orient="horz" pos="2160"/>
        <p:guide pos="3863"/>
      </p:guideLst>
    </p:cSldViewPr>
  </p:slideViewPr>
  <p:notesTextViewPr>
    <p:cViewPr>
      <p:scale>
        <a:sx n="3" d="2"/>
        <a:sy n="3" d="2"/>
      </p:scale>
      <p:origin x="0" y="0"/>
    </p:cViewPr>
  </p:notesTextViewPr>
  <p:sorterViewPr>
    <p:cViewPr>
      <p:scale>
        <a:sx n="60" d="100"/>
        <a:sy n="60" d="100"/>
      </p:scale>
      <p:origin x="0" y="-1129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7FE39-E206-4B27-9658-957DE19B1AAD}" type="datetimeFigureOut">
              <a:rPr lang="id-ID" smtClean="0"/>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6A3E7-7B0A-43E6-AF50-B970C3A8BCF7}" type="slidenum">
              <a:rPr lang="id-ID" smtClean="0"/>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C901ADC-9A9D-490E-B6E7-63C283071A2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901ADC-9A9D-490E-B6E7-63C283071A2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901ADC-9A9D-490E-B6E7-63C283071A2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901ADC-9A9D-490E-B6E7-63C283071A2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901ADC-9A9D-490E-B6E7-63C283071A2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51" name="Group 50"/>
          <p:cNvGrpSpPr/>
          <p:nvPr userDrawn="1"/>
        </p:nvGrpSpPr>
        <p:grpSpPr>
          <a:xfrm rot="16200000">
            <a:off x="504088" y="768356"/>
            <a:ext cx="383327" cy="67506"/>
            <a:chOff x="2013527" y="1616364"/>
            <a:chExt cx="576928" cy="101600"/>
          </a:xfrm>
        </p:grpSpPr>
        <p:sp>
          <p:nvSpPr>
            <p:cNvPr id="54" name="Oval 53"/>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Oval 57"/>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4" name="Oval 63"/>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Blank-2">
    <p:bg>
      <p:bgPr>
        <a:solidFill>
          <a:srgbClr val="358FCB"/>
        </a:solidFill>
        <a:effectLst/>
      </p:bgPr>
    </p:bg>
    <p:spTree>
      <p:nvGrpSpPr>
        <p:cNvPr id="1" name=""/>
        <p:cNvGrpSpPr/>
        <p:nvPr/>
      </p:nvGrpSpPr>
      <p:grpSpPr>
        <a:xfrm>
          <a:off x="0" y="0"/>
          <a:ext cx="0" cy="0"/>
          <a:chOff x="0" y="0"/>
          <a:chExt cx="0" cy="0"/>
        </a:xfrm>
      </p:grpSpPr>
      <p:sp>
        <p:nvSpPr>
          <p:cNvPr id="2" name="Oval 1"/>
          <p:cNvSpPr/>
          <p:nvPr userDrawn="1"/>
        </p:nvSpPr>
        <p:spPr>
          <a:xfrm>
            <a:off x="11711066" y="-118202"/>
            <a:ext cx="562727" cy="562726"/>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600" b="1" smtClean="0">
                <a:solidFill>
                  <a:srgbClr val="4E9F8E"/>
                </a:solidFill>
              </a:rPr>
            </a:fld>
            <a:endParaRPr lang="id-ID" sz="1800" b="1" dirty="0">
              <a:solidFill>
                <a:srgbClr val="4E9F8E"/>
              </a:solidFill>
            </a:endParaRPr>
          </a:p>
        </p:txBody>
      </p:sp>
      <p:grpSp>
        <p:nvGrpSpPr>
          <p:cNvPr id="55" name="Group 54"/>
          <p:cNvGrpSpPr/>
          <p:nvPr userDrawn="1"/>
        </p:nvGrpSpPr>
        <p:grpSpPr>
          <a:xfrm>
            <a:off x="11807070" y="6559227"/>
            <a:ext cx="214313" cy="220663"/>
            <a:chOff x="7015550" y="2614882"/>
            <a:chExt cx="214313" cy="220663"/>
          </a:xfrm>
          <a:solidFill>
            <a:schemeClr val="bg1"/>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chemeClr val="bg1"/>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grpSp>
        <p:nvGrpSpPr>
          <p:cNvPr id="54" name="Group 53"/>
          <p:cNvGrpSpPr/>
          <p:nvPr userDrawn="1"/>
        </p:nvGrpSpPr>
        <p:grpSpPr>
          <a:xfrm rot="16200000">
            <a:off x="504088" y="768356"/>
            <a:ext cx="383327" cy="67506"/>
            <a:chOff x="2013527" y="1616364"/>
            <a:chExt cx="576928" cy="101600"/>
          </a:xfrm>
        </p:grpSpPr>
        <p:sp>
          <p:nvSpPr>
            <p:cNvPr id="58" name="Oval 57"/>
            <p:cNvSpPr/>
            <p:nvPr userDrawn="1"/>
          </p:nvSpPr>
          <p:spPr>
            <a:xfrm>
              <a:off x="2013527" y="1616364"/>
              <a:ext cx="101600" cy="1016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p:cNvSpPr/>
            <p:nvPr userDrawn="1"/>
          </p:nvSpPr>
          <p:spPr>
            <a:xfrm>
              <a:off x="2132359" y="1616364"/>
              <a:ext cx="101600" cy="1016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p:cNvSpPr/>
            <p:nvPr userDrawn="1"/>
          </p:nvSpPr>
          <p:spPr>
            <a:xfrm>
              <a:off x="2251191" y="1616364"/>
              <a:ext cx="101600" cy="101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Oval 63"/>
            <p:cNvSpPr/>
            <p:nvPr userDrawn="1"/>
          </p:nvSpPr>
          <p:spPr>
            <a:xfrm>
              <a:off x="2370023" y="1616364"/>
              <a:ext cx="101600" cy="1016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Oval 64"/>
            <p:cNvSpPr/>
            <p:nvPr userDrawn="1"/>
          </p:nvSpPr>
          <p:spPr>
            <a:xfrm>
              <a:off x="2488855" y="1616364"/>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Oval 2"/>
          <p:cNvSpPr/>
          <p:nvPr userDrawn="1"/>
        </p:nvSpPr>
        <p:spPr>
          <a:xfrm>
            <a:off x="1454624" y="128651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p:cNvSpPr/>
          <p:nvPr userDrawn="1"/>
        </p:nvSpPr>
        <p:spPr>
          <a:xfrm>
            <a:off x="1030351" y="2088390"/>
            <a:ext cx="848545" cy="84854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userDrawn="1"/>
        </p:nvSpPr>
        <p:spPr>
          <a:xfrm>
            <a:off x="2643204" y="944178"/>
            <a:ext cx="484411" cy="484411"/>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p:cNvSpPr/>
          <p:nvPr userDrawn="1"/>
        </p:nvSpPr>
        <p:spPr>
          <a:xfrm>
            <a:off x="6438694" y="2175266"/>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p:cNvSpPr/>
          <p:nvPr userDrawn="1"/>
        </p:nvSpPr>
        <p:spPr>
          <a:xfrm>
            <a:off x="7857650" y="3344498"/>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p:cNvSpPr/>
          <p:nvPr userDrawn="1"/>
        </p:nvSpPr>
        <p:spPr>
          <a:xfrm>
            <a:off x="5965557" y="3024954"/>
            <a:ext cx="1232083" cy="123208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userDrawn="1"/>
        </p:nvSpPr>
        <p:spPr>
          <a:xfrm>
            <a:off x="9420696" y="-72052"/>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p:cNvSpPr/>
          <p:nvPr userDrawn="1"/>
        </p:nvSpPr>
        <p:spPr>
          <a:xfrm>
            <a:off x="10247108" y="513222"/>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userDrawn="1"/>
        </p:nvSpPr>
        <p:spPr>
          <a:xfrm>
            <a:off x="999588" y="5279365"/>
            <a:ext cx="750810" cy="75081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p:cNvSpPr/>
          <p:nvPr userDrawn="1"/>
        </p:nvSpPr>
        <p:spPr>
          <a:xfrm>
            <a:off x="2397334" y="4813199"/>
            <a:ext cx="357758" cy="35775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7" name="Group 56"/>
          <p:cNvGrpSpPr/>
          <p:nvPr userDrawn="1"/>
        </p:nvGrpSpPr>
        <p:grpSpPr>
          <a:xfrm>
            <a:off x="3943633" y="1565211"/>
            <a:ext cx="8733041" cy="6614959"/>
            <a:chOff x="3943629" y="1765230"/>
            <a:chExt cx="8733041" cy="6614959"/>
          </a:xfrm>
        </p:grpSpPr>
        <p:sp>
          <p:nvSpPr>
            <p:cNvPr id="61" name="Donut 60"/>
            <p:cNvSpPr/>
            <p:nvPr userDrawn="1"/>
          </p:nvSpPr>
          <p:spPr>
            <a:xfrm rot="6104502">
              <a:off x="10513894" y="4182360"/>
              <a:ext cx="1327177" cy="1327177"/>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2" name="Donut 61"/>
            <p:cNvSpPr/>
            <p:nvPr userDrawn="1"/>
          </p:nvSpPr>
          <p:spPr>
            <a:xfrm rot="6104502">
              <a:off x="11635129" y="3232034"/>
              <a:ext cx="1041541" cy="1041541"/>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3" name="Donut 62"/>
            <p:cNvSpPr/>
            <p:nvPr userDrawn="1"/>
          </p:nvSpPr>
          <p:spPr>
            <a:xfrm rot="6104502">
              <a:off x="4885213" y="5754088"/>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5" name="Donut 74"/>
            <p:cNvSpPr/>
            <p:nvPr userDrawn="1"/>
          </p:nvSpPr>
          <p:spPr>
            <a:xfrm rot="6104502">
              <a:off x="9890317" y="632831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6" name="Donut 75"/>
            <p:cNvSpPr/>
            <p:nvPr userDrawn="1"/>
          </p:nvSpPr>
          <p:spPr>
            <a:xfrm rot="6104502">
              <a:off x="11280398" y="277344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7" name="Oval 76"/>
            <p:cNvSpPr/>
            <p:nvPr userDrawn="1"/>
          </p:nvSpPr>
          <p:spPr>
            <a:xfrm rot="6104502">
              <a:off x="11255956" y="4096902"/>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8" name="Oval 77"/>
            <p:cNvSpPr/>
            <p:nvPr userDrawn="1"/>
          </p:nvSpPr>
          <p:spPr>
            <a:xfrm rot="6104502">
              <a:off x="10988857" y="3411415"/>
              <a:ext cx="312832" cy="31283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9" name="Donut 78"/>
            <p:cNvSpPr/>
            <p:nvPr userDrawn="1"/>
          </p:nvSpPr>
          <p:spPr>
            <a:xfrm rot="20504502">
              <a:off x="8157576" y="4967821"/>
              <a:ext cx="1778283" cy="1778283"/>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0" name="Donut 79"/>
            <p:cNvSpPr/>
            <p:nvPr userDrawn="1"/>
          </p:nvSpPr>
          <p:spPr>
            <a:xfrm rot="20504502">
              <a:off x="5967631" y="5517505"/>
              <a:ext cx="1327177" cy="1327177"/>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1" name="Oval 80"/>
            <p:cNvSpPr/>
            <p:nvPr userDrawn="1"/>
          </p:nvSpPr>
          <p:spPr>
            <a:xfrm rot="20504502">
              <a:off x="7106071" y="6040256"/>
              <a:ext cx="688490" cy="6884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2" name="Oval 81"/>
            <p:cNvSpPr/>
            <p:nvPr userDrawn="1"/>
          </p:nvSpPr>
          <p:spPr>
            <a:xfrm rot="20504502">
              <a:off x="8828367" y="4697538"/>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3" name="Donut 82"/>
            <p:cNvSpPr/>
            <p:nvPr userDrawn="1"/>
          </p:nvSpPr>
          <p:spPr>
            <a:xfrm rot="20504502">
              <a:off x="7272388" y="5137491"/>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4" name="Donut 83"/>
            <p:cNvSpPr/>
            <p:nvPr userDrawn="1"/>
          </p:nvSpPr>
          <p:spPr>
            <a:xfrm rot="20504502">
              <a:off x="9359434" y="559670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5" name="Donut 84"/>
            <p:cNvSpPr/>
            <p:nvPr userDrawn="1"/>
          </p:nvSpPr>
          <p:spPr>
            <a:xfrm rot="20504502">
              <a:off x="9482547" y="465955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6" name="Donut 85"/>
            <p:cNvSpPr/>
            <p:nvPr userDrawn="1"/>
          </p:nvSpPr>
          <p:spPr>
            <a:xfrm rot="20504502">
              <a:off x="11146308" y="5868777"/>
              <a:ext cx="1074806" cy="1074806"/>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7" name="Oval 86"/>
            <p:cNvSpPr/>
            <p:nvPr userDrawn="1"/>
          </p:nvSpPr>
          <p:spPr>
            <a:xfrm rot="20504502">
              <a:off x="7238767" y="5017013"/>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8" name="Oval 87"/>
            <p:cNvSpPr/>
            <p:nvPr userDrawn="1"/>
          </p:nvSpPr>
          <p:spPr>
            <a:xfrm rot="20504502">
              <a:off x="3943629" y="6130310"/>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9" name="Oval 88"/>
            <p:cNvSpPr/>
            <p:nvPr userDrawn="1"/>
          </p:nvSpPr>
          <p:spPr>
            <a:xfrm rot="20504502">
              <a:off x="6479821" y="5990866"/>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0" name="Oval 89"/>
            <p:cNvSpPr/>
            <p:nvPr userDrawn="1"/>
          </p:nvSpPr>
          <p:spPr>
            <a:xfrm rot="20504502">
              <a:off x="9327833" y="4273371"/>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1" name="Donut 90"/>
            <p:cNvSpPr/>
            <p:nvPr userDrawn="1"/>
          </p:nvSpPr>
          <p:spPr>
            <a:xfrm rot="10604502">
              <a:off x="10421842" y="5527974"/>
              <a:ext cx="1327177" cy="1327177"/>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2" name="Donut 91"/>
            <p:cNvSpPr/>
            <p:nvPr userDrawn="1"/>
          </p:nvSpPr>
          <p:spPr>
            <a:xfrm rot="10604502">
              <a:off x="11502978" y="1935344"/>
              <a:ext cx="1041541" cy="1041541"/>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3" name="Oval 92"/>
            <p:cNvSpPr/>
            <p:nvPr userDrawn="1"/>
          </p:nvSpPr>
          <p:spPr>
            <a:xfrm rot="10604502">
              <a:off x="11886320" y="1765230"/>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4" name="Donut 93"/>
            <p:cNvSpPr/>
            <p:nvPr userDrawn="1"/>
          </p:nvSpPr>
          <p:spPr>
            <a:xfrm rot="10604502">
              <a:off x="9874667" y="3536070"/>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5" name="Donut 94"/>
            <p:cNvSpPr/>
            <p:nvPr userDrawn="1"/>
          </p:nvSpPr>
          <p:spPr>
            <a:xfrm rot="10604502">
              <a:off x="10759809" y="3214182"/>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6" name="Donut 95"/>
            <p:cNvSpPr/>
            <p:nvPr userDrawn="1"/>
          </p:nvSpPr>
          <p:spPr>
            <a:xfrm rot="10604502">
              <a:off x="4248675" y="6231127"/>
              <a:ext cx="1074806" cy="1074806"/>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7" name="Oval 96"/>
            <p:cNvSpPr/>
            <p:nvPr userDrawn="1"/>
          </p:nvSpPr>
          <p:spPr>
            <a:xfrm rot="10604502">
              <a:off x="11516462" y="3055947"/>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8" name="Oval 97"/>
            <p:cNvSpPr/>
            <p:nvPr userDrawn="1"/>
          </p:nvSpPr>
          <p:spPr>
            <a:xfrm rot="10604502">
              <a:off x="8086333" y="6082900"/>
              <a:ext cx="603202" cy="60320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9" name="Oval 98"/>
            <p:cNvSpPr/>
            <p:nvPr userDrawn="1"/>
          </p:nvSpPr>
          <p:spPr>
            <a:xfrm rot="10604502">
              <a:off x="4659440" y="5686338"/>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Blank-2">
    <p:bg>
      <p:bgPr>
        <a:solidFill>
          <a:srgbClr val="358FCB"/>
        </a:solidFill>
        <a:effectLst/>
      </p:bgPr>
    </p:bg>
    <p:spTree>
      <p:nvGrpSpPr>
        <p:cNvPr id="1" name=""/>
        <p:cNvGrpSpPr/>
        <p:nvPr/>
      </p:nvGrpSpPr>
      <p:grpSpPr>
        <a:xfrm>
          <a:off x="0" y="0"/>
          <a:ext cx="0" cy="0"/>
          <a:chOff x="0" y="0"/>
          <a:chExt cx="0" cy="0"/>
        </a:xfrm>
      </p:grpSpPr>
      <p:sp>
        <p:nvSpPr>
          <p:cNvPr id="2" name="Oval 1"/>
          <p:cNvSpPr/>
          <p:nvPr userDrawn="1"/>
        </p:nvSpPr>
        <p:spPr>
          <a:xfrm>
            <a:off x="11711066" y="-118202"/>
            <a:ext cx="562727" cy="562726"/>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600" b="1" smtClean="0">
                <a:solidFill>
                  <a:srgbClr val="4E9F8E"/>
                </a:solidFill>
              </a:rPr>
            </a:fld>
            <a:endParaRPr lang="id-ID" sz="1800" b="1" dirty="0">
              <a:solidFill>
                <a:srgbClr val="4E9F8E"/>
              </a:solidFill>
            </a:endParaRPr>
          </a:p>
        </p:txBody>
      </p:sp>
      <p:grpSp>
        <p:nvGrpSpPr>
          <p:cNvPr id="55" name="Group 54"/>
          <p:cNvGrpSpPr/>
          <p:nvPr userDrawn="1"/>
        </p:nvGrpSpPr>
        <p:grpSpPr>
          <a:xfrm>
            <a:off x="11807070" y="6559227"/>
            <a:ext cx="214313" cy="220663"/>
            <a:chOff x="7015550" y="2614882"/>
            <a:chExt cx="214313" cy="220663"/>
          </a:xfrm>
          <a:solidFill>
            <a:schemeClr val="bg1"/>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chemeClr val="bg1"/>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3" name="Oval 2"/>
          <p:cNvSpPr/>
          <p:nvPr userDrawn="1"/>
        </p:nvSpPr>
        <p:spPr>
          <a:xfrm>
            <a:off x="2148975" y="1977516"/>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p:cNvSpPr/>
          <p:nvPr userDrawn="1"/>
        </p:nvSpPr>
        <p:spPr>
          <a:xfrm>
            <a:off x="1030351" y="2088390"/>
            <a:ext cx="848545" cy="84854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userDrawn="1"/>
        </p:nvSpPr>
        <p:spPr>
          <a:xfrm>
            <a:off x="2590260" y="1735310"/>
            <a:ext cx="484411" cy="484411"/>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p:cNvSpPr/>
          <p:nvPr userDrawn="1"/>
        </p:nvSpPr>
        <p:spPr>
          <a:xfrm>
            <a:off x="4521469" y="105181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p:cNvSpPr/>
          <p:nvPr userDrawn="1"/>
        </p:nvSpPr>
        <p:spPr>
          <a:xfrm>
            <a:off x="6198267" y="2093401"/>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p:cNvSpPr/>
          <p:nvPr userDrawn="1"/>
        </p:nvSpPr>
        <p:spPr>
          <a:xfrm>
            <a:off x="6438694" y="2066424"/>
            <a:ext cx="1232083" cy="123208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userDrawn="1"/>
        </p:nvSpPr>
        <p:spPr>
          <a:xfrm>
            <a:off x="9421819" y="1729081"/>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p:cNvSpPr/>
          <p:nvPr userDrawn="1"/>
        </p:nvSpPr>
        <p:spPr>
          <a:xfrm>
            <a:off x="9894179" y="1216321"/>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userDrawn="1"/>
        </p:nvSpPr>
        <p:spPr>
          <a:xfrm>
            <a:off x="2148975" y="4983977"/>
            <a:ext cx="750810" cy="75081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p:cNvSpPr/>
          <p:nvPr userDrawn="1"/>
        </p:nvSpPr>
        <p:spPr>
          <a:xfrm>
            <a:off x="2397334" y="4813199"/>
            <a:ext cx="357758" cy="35775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2" name="Group 91"/>
          <p:cNvGrpSpPr/>
          <p:nvPr userDrawn="1"/>
        </p:nvGrpSpPr>
        <p:grpSpPr>
          <a:xfrm>
            <a:off x="3943633" y="1565211"/>
            <a:ext cx="8733041" cy="6614959"/>
            <a:chOff x="3943629" y="1765230"/>
            <a:chExt cx="8733041" cy="6614959"/>
          </a:xfrm>
        </p:grpSpPr>
        <p:sp>
          <p:nvSpPr>
            <p:cNvPr id="93" name="Donut 92"/>
            <p:cNvSpPr/>
            <p:nvPr userDrawn="1"/>
          </p:nvSpPr>
          <p:spPr>
            <a:xfrm rot="6104502">
              <a:off x="10513894" y="4182360"/>
              <a:ext cx="1327177" cy="1327177"/>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4" name="Donut 93"/>
            <p:cNvSpPr/>
            <p:nvPr userDrawn="1"/>
          </p:nvSpPr>
          <p:spPr>
            <a:xfrm rot="6104502">
              <a:off x="11635129" y="3232034"/>
              <a:ext cx="1041541" cy="1041541"/>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5" name="Donut 94"/>
            <p:cNvSpPr/>
            <p:nvPr userDrawn="1"/>
          </p:nvSpPr>
          <p:spPr>
            <a:xfrm rot="6104502">
              <a:off x="4885213" y="5754088"/>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6" name="Donut 95"/>
            <p:cNvSpPr/>
            <p:nvPr userDrawn="1"/>
          </p:nvSpPr>
          <p:spPr>
            <a:xfrm rot="6104502">
              <a:off x="9890317" y="632831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7" name="Donut 96"/>
            <p:cNvSpPr/>
            <p:nvPr userDrawn="1"/>
          </p:nvSpPr>
          <p:spPr>
            <a:xfrm rot="6104502">
              <a:off x="11280398" y="277344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8" name="Oval 97"/>
            <p:cNvSpPr/>
            <p:nvPr userDrawn="1"/>
          </p:nvSpPr>
          <p:spPr>
            <a:xfrm rot="6104502">
              <a:off x="11255956" y="4096902"/>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9" name="Oval 98"/>
            <p:cNvSpPr/>
            <p:nvPr userDrawn="1"/>
          </p:nvSpPr>
          <p:spPr>
            <a:xfrm rot="6104502">
              <a:off x="10988857" y="3411415"/>
              <a:ext cx="312832" cy="31283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0" name="Donut 99"/>
            <p:cNvSpPr/>
            <p:nvPr userDrawn="1"/>
          </p:nvSpPr>
          <p:spPr>
            <a:xfrm rot="20504502">
              <a:off x="8157576" y="4967821"/>
              <a:ext cx="1778283" cy="1778283"/>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1" name="Donut 100"/>
            <p:cNvSpPr/>
            <p:nvPr userDrawn="1"/>
          </p:nvSpPr>
          <p:spPr>
            <a:xfrm rot="20504502">
              <a:off x="5967631" y="5517505"/>
              <a:ext cx="1327177" cy="1327177"/>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2" name="Oval 101"/>
            <p:cNvSpPr/>
            <p:nvPr userDrawn="1"/>
          </p:nvSpPr>
          <p:spPr>
            <a:xfrm rot="20504502">
              <a:off x="7106071" y="6040256"/>
              <a:ext cx="688490" cy="6884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3" name="Oval 102"/>
            <p:cNvSpPr/>
            <p:nvPr userDrawn="1"/>
          </p:nvSpPr>
          <p:spPr>
            <a:xfrm rot="20504502">
              <a:off x="8828367" y="4697538"/>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4" name="Donut 103"/>
            <p:cNvSpPr/>
            <p:nvPr userDrawn="1"/>
          </p:nvSpPr>
          <p:spPr>
            <a:xfrm rot="20504502">
              <a:off x="7272388" y="5137491"/>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5" name="Donut 104"/>
            <p:cNvSpPr/>
            <p:nvPr userDrawn="1"/>
          </p:nvSpPr>
          <p:spPr>
            <a:xfrm rot="20504502">
              <a:off x="9359434" y="559670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6" name="Donut 105"/>
            <p:cNvSpPr/>
            <p:nvPr userDrawn="1"/>
          </p:nvSpPr>
          <p:spPr>
            <a:xfrm rot="20504502">
              <a:off x="9482547" y="465955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7" name="Donut 106"/>
            <p:cNvSpPr/>
            <p:nvPr userDrawn="1"/>
          </p:nvSpPr>
          <p:spPr>
            <a:xfrm rot="20504502">
              <a:off x="11146308" y="5868777"/>
              <a:ext cx="1074806" cy="1074806"/>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8" name="Oval 107"/>
            <p:cNvSpPr/>
            <p:nvPr userDrawn="1"/>
          </p:nvSpPr>
          <p:spPr>
            <a:xfrm rot="20504502">
              <a:off x="7238767" y="5017013"/>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9" name="Oval 108"/>
            <p:cNvSpPr/>
            <p:nvPr userDrawn="1"/>
          </p:nvSpPr>
          <p:spPr>
            <a:xfrm rot="20504502">
              <a:off x="3943629" y="6130310"/>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0" name="Oval 109"/>
            <p:cNvSpPr/>
            <p:nvPr userDrawn="1"/>
          </p:nvSpPr>
          <p:spPr>
            <a:xfrm rot="20504502">
              <a:off x="6479821" y="5990866"/>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1" name="Oval 110"/>
            <p:cNvSpPr/>
            <p:nvPr userDrawn="1"/>
          </p:nvSpPr>
          <p:spPr>
            <a:xfrm rot="20504502">
              <a:off x="9327833" y="4273371"/>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2" name="Donut 111"/>
            <p:cNvSpPr/>
            <p:nvPr userDrawn="1"/>
          </p:nvSpPr>
          <p:spPr>
            <a:xfrm rot="10604502">
              <a:off x="10421842" y="5527974"/>
              <a:ext cx="1327177" cy="1327177"/>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3" name="Donut 112"/>
            <p:cNvSpPr/>
            <p:nvPr userDrawn="1"/>
          </p:nvSpPr>
          <p:spPr>
            <a:xfrm rot="10604502">
              <a:off x="11502978" y="1935344"/>
              <a:ext cx="1041541" cy="1041541"/>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4" name="Oval 113"/>
            <p:cNvSpPr/>
            <p:nvPr userDrawn="1"/>
          </p:nvSpPr>
          <p:spPr>
            <a:xfrm rot="10604502">
              <a:off x="11886320" y="1765230"/>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5" name="Donut 114"/>
            <p:cNvSpPr/>
            <p:nvPr userDrawn="1"/>
          </p:nvSpPr>
          <p:spPr>
            <a:xfrm rot="10604502">
              <a:off x="9874667" y="3536070"/>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6" name="Donut 115"/>
            <p:cNvSpPr/>
            <p:nvPr userDrawn="1"/>
          </p:nvSpPr>
          <p:spPr>
            <a:xfrm rot="10604502">
              <a:off x="10759809" y="3214182"/>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7" name="Donut 116"/>
            <p:cNvSpPr/>
            <p:nvPr userDrawn="1"/>
          </p:nvSpPr>
          <p:spPr>
            <a:xfrm rot="10604502">
              <a:off x="4248675" y="6231127"/>
              <a:ext cx="1074806" cy="1074806"/>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8" name="Oval 117"/>
            <p:cNvSpPr/>
            <p:nvPr userDrawn="1"/>
          </p:nvSpPr>
          <p:spPr>
            <a:xfrm rot="10604502">
              <a:off x="11516462" y="3055947"/>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9" name="Oval 118"/>
            <p:cNvSpPr/>
            <p:nvPr userDrawn="1"/>
          </p:nvSpPr>
          <p:spPr>
            <a:xfrm rot="10604502">
              <a:off x="8086333" y="6082900"/>
              <a:ext cx="603202" cy="60320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20" name="Oval 119"/>
            <p:cNvSpPr/>
            <p:nvPr userDrawn="1"/>
          </p:nvSpPr>
          <p:spPr>
            <a:xfrm rot="10604502">
              <a:off x="4659440" y="5686338"/>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Blank-2">
    <p:bg>
      <p:bgPr>
        <a:solidFill>
          <a:srgbClr val="358FCB"/>
        </a:solidFill>
        <a:effectLst/>
      </p:bgPr>
    </p:bg>
    <p:spTree>
      <p:nvGrpSpPr>
        <p:cNvPr id="1" name=""/>
        <p:cNvGrpSpPr/>
        <p:nvPr/>
      </p:nvGrpSpPr>
      <p:grpSpPr>
        <a:xfrm>
          <a:off x="0" y="0"/>
          <a:ext cx="0" cy="0"/>
          <a:chOff x="0" y="0"/>
          <a:chExt cx="0" cy="0"/>
        </a:xfrm>
      </p:grpSpPr>
      <p:grpSp>
        <p:nvGrpSpPr>
          <p:cNvPr id="61" name="Group 60"/>
          <p:cNvGrpSpPr/>
          <p:nvPr userDrawn="1"/>
        </p:nvGrpSpPr>
        <p:grpSpPr>
          <a:xfrm>
            <a:off x="3943633" y="1565211"/>
            <a:ext cx="8733041" cy="6614959"/>
            <a:chOff x="3943629" y="1765230"/>
            <a:chExt cx="8733041" cy="6614959"/>
          </a:xfrm>
        </p:grpSpPr>
        <p:sp>
          <p:nvSpPr>
            <p:cNvPr id="62" name="Donut 61"/>
            <p:cNvSpPr/>
            <p:nvPr userDrawn="1"/>
          </p:nvSpPr>
          <p:spPr>
            <a:xfrm rot="6104502">
              <a:off x="10513894" y="4182360"/>
              <a:ext cx="1327177" cy="1327177"/>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3" name="Donut 62"/>
            <p:cNvSpPr/>
            <p:nvPr userDrawn="1"/>
          </p:nvSpPr>
          <p:spPr>
            <a:xfrm rot="6104502">
              <a:off x="11635129" y="3232034"/>
              <a:ext cx="1041541" cy="1041541"/>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4" name="Donut 63"/>
            <p:cNvSpPr/>
            <p:nvPr userDrawn="1"/>
          </p:nvSpPr>
          <p:spPr>
            <a:xfrm rot="6104502">
              <a:off x="4885213" y="5754088"/>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5" name="Donut 64"/>
            <p:cNvSpPr/>
            <p:nvPr userDrawn="1"/>
          </p:nvSpPr>
          <p:spPr>
            <a:xfrm rot="6104502">
              <a:off x="9890317" y="632831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5" name="Donut 74"/>
            <p:cNvSpPr/>
            <p:nvPr userDrawn="1"/>
          </p:nvSpPr>
          <p:spPr>
            <a:xfrm rot="6104502">
              <a:off x="11280398" y="277344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6" name="Oval 75"/>
            <p:cNvSpPr/>
            <p:nvPr userDrawn="1"/>
          </p:nvSpPr>
          <p:spPr>
            <a:xfrm rot="6104502">
              <a:off x="11255956" y="4096902"/>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7" name="Oval 76"/>
            <p:cNvSpPr/>
            <p:nvPr userDrawn="1"/>
          </p:nvSpPr>
          <p:spPr>
            <a:xfrm rot="6104502">
              <a:off x="10988857" y="3411415"/>
              <a:ext cx="312832" cy="31283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8" name="Donut 77"/>
            <p:cNvSpPr/>
            <p:nvPr userDrawn="1"/>
          </p:nvSpPr>
          <p:spPr>
            <a:xfrm rot="20504502">
              <a:off x="8157576" y="4967821"/>
              <a:ext cx="1778283" cy="1778283"/>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9" name="Donut 78"/>
            <p:cNvSpPr/>
            <p:nvPr userDrawn="1"/>
          </p:nvSpPr>
          <p:spPr>
            <a:xfrm rot="20504502">
              <a:off x="5967631" y="5517505"/>
              <a:ext cx="1327177" cy="1327177"/>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0" name="Oval 79"/>
            <p:cNvSpPr/>
            <p:nvPr userDrawn="1"/>
          </p:nvSpPr>
          <p:spPr>
            <a:xfrm rot="20504502">
              <a:off x="7106071" y="6040256"/>
              <a:ext cx="688490" cy="6884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1" name="Oval 80"/>
            <p:cNvSpPr/>
            <p:nvPr userDrawn="1"/>
          </p:nvSpPr>
          <p:spPr>
            <a:xfrm rot="20504502">
              <a:off x="8828367" y="4697538"/>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2" name="Donut 81"/>
            <p:cNvSpPr/>
            <p:nvPr userDrawn="1"/>
          </p:nvSpPr>
          <p:spPr>
            <a:xfrm rot="20504502">
              <a:off x="7272388" y="5137491"/>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3" name="Donut 82"/>
            <p:cNvSpPr/>
            <p:nvPr userDrawn="1"/>
          </p:nvSpPr>
          <p:spPr>
            <a:xfrm rot="20504502">
              <a:off x="9359434" y="559670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4" name="Donut 83"/>
            <p:cNvSpPr/>
            <p:nvPr userDrawn="1"/>
          </p:nvSpPr>
          <p:spPr>
            <a:xfrm rot="20504502">
              <a:off x="9482547" y="465955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5" name="Donut 84"/>
            <p:cNvSpPr/>
            <p:nvPr userDrawn="1"/>
          </p:nvSpPr>
          <p:spPr>
            <a:xfrm rot="20504502">
              <a:off x="11146308" y="5868777"/>
              <a:ext cx="1074806" cy="1074806"/>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6" name="Oval 85"/>
            <p:cNvSpPr/>
            <p:nvPr userDrawn="1"/>
          </p:nvSpPr>
          <p:spPr>
            <a:xfrm rot="20504502">
              <a:off x="7238767" y="5017013"/>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7" name="Oval 86"/>
            <p:cNvSpPr/>
            <p:nvPr userDrawn="1"/>
          </p:nvSpPr>
          <p:spPr>
            <a:xfrm rot="20504502">
              <a:off x="3943629" y="6130310"/>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8" name="Oval 87"/>
            <p:cNvSpPr/>
            <p:nvPr userDrawn="1"/>
          </p:nvSpPr>
          <p:spPr>
            <a:xfrm rot="20504502">
              <a:off x="6479821" y="5990866"/>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9" name="Oval 88"/>
            <p:cNvSpPr/>
            <p:nvPr userDrawn="1"/>
          </p:nvSpPr>
          <p:spPr>
            <a:xfrm rot="20504502">
              <a:off x="9327833" y="4273371"/>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0" name="Donut 89"/>
            <p:cNvSpPr/>
            <p:nvPr userDrawn="1"/>
          </p:nvSpPr>
          <p:spPr>
            <a:xfrm rot="10604502">
              <a:off x="10421842" y="5527974"/>
              <a:ext cx="1327177" cy="1327177"/>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1" name="Donut 90"/>
            <p:cNvSpPr/>
            <p:nvPr userDrawn="1"/>
          </p:nvSpPr>
          <p:spPr>
            <a:xfrm rot="10604502">
              <a:off x="11502978" y="1935344"/>
              <a:ext cx="1041541" cy="1041541"/>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2" name="Oval 91"/>
            <p:cNvSpPr/>
            <p:nvPr userDrawn="1"/>
          </p:nvSpPr>
          <p:spPr>
            <a:xfrm rot="10604502">
              <a:off x="11886320" y="1765230"/>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3" name="Donut 92"/>
            <p:cNvSpPr/>
            <p:nvPr userDrawn="1"/>
          </p:nvSpPr>
          <p:spPr>
            <a:xfrm rot="10604502">
              <a:off x="9874667" y="3536070"/>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4" name="Donut 93"/>
            <p:cNvSpPr/>
            <p:nvPr userDrawn="1"/>
          </p:nvSpPr>
          <p:spPr>
            <a:xfrm rot="10604502">
              <a:off x="10759809" y="3214182"/>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5" name="Donut 94"/>
            <p:cNvSpPr/>
            <p:nvPr userDrawn="1"/>
          </p:nvSpPr>
          <p:spPr>
            <a:xfrm rot="10604502">
              <a:off x="4248675" y="6231127"/>
              <a:ext cx="1074806" cy="1074806"/>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6" name="Oval 95"/>
            <p:cNvSpPr/>
            <p:nvPr userDrawn="1"/>
          </p:nvSpPr>
          <p:spPr>
            <a:xfrm rot="10604502">
              <a:off x="11516462" y="3055947"/>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7" name="Oval 96"/>
            <p:cNvSpPr/>
            <p:nvPr userDrawn="1"/>
          </p:nvSpPr>
          <p:spPr>
            <a:xfrm rot="10604502">
              <a:off x="8086333" y="6082900"/>
              <a:ext cx="603202" cy="60320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8" name="Oval 97"/>
            <p:cNvSpPr/>
            <p:nvPr userDrawn="1"/>
          </p:nvSpPr>
          <p:spPr>
            <a:xfrm rot="10604502">
              <a:off x="4659440" y="5686338"/>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
        <p:nvSpPr>
          <p:cNvPr id="2" name="Oval 1"/>
          <p:cNvSpPr/>
          <p:nvPr userDrawn="1"/>
        </p:nvSpPr>
        <p:spPr>
          <a:xfrm>
            <a:off x="11711066" y="-118202"/>
            <a:ext cx="562727" cy="562726"/>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600" b="1" smtClean="0">
                <a:solidFill>
                  <a:srgbClr val="4E9F8E"/>
                </a:solidFill>
              </a:rPr>
            </a:fld>
            <a:endParaRPr lang="id-ID" sz="1800" b="1" dirty="0">
              <a:solidFill>
                <a:srgbClr val="4E9F8E"/>
              </a:solidFill>
            </a:endParaRPr>
          </a:p>
        </p:txBody>
      </p:sp>
      <p:grpSp>
        <p:nvGrpSpPr>
          <p:cNvPr id="55" name="Group 54"/>
          <p:cNvGrpSpPr/>
          <p:nvPr userDrawn="1"/>
        </p:nvGrpSpPr>
        <p:grpSpPr>
          <a:xfrm>
            <a:off x="11807070" y="6559227"/>
            <a:ext cx="214313" cy="220663"/>
            <a:chOff x="7015550" y="2614882"/>
            <a:chExt cx="214313" cy="220663"/>
          </a:xfrm>
          <a:solidFill>
            <a:schemeClr val="bg1"/>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chemeClr val="bg1"/>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3" name="Oval 2"/>
          <p:cNvSpPr/>
          <p:nvPr userDrawn="1"/>
        </p:nvSpPr>
        <p:spPr>
          <a:xfrm>
            <a:off x="537727" y="11481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p:cNvSpPr/>
          <p:nvPr userDrawn="1"/>
        </p:nvSpPr>
        <p:spPr>
          <a:xfrm>
            <a:off x="796945" y="1460738"/>
            <a:ext cx="848545" cy="84854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userDrawn="1"/>
        </p:nvSpPr>
        <p:spPr>
          <a:xfrm>
            <a:off x="2816355" y="605104"/>
            <a:ext cx="484411" cy="484411"/>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p:cNvSpPr/>
          <p:nvPr userDrawn="1"/>
        </p:nvSpPr>
        <p:spPr>
          <a:xfrm>
            <a:off x="7674933" y="218560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p:cNvSpPr/>
          <p:nvPr userDrawn="1"/>
        </p:nvSpPr>
        <p:spPr>
          <a:xfrm>
            <a:off x="5586909" y="3317211"/>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p:cNvSpPr/>
          <p:nvPr userDrawn="1"/>
        </p:nvSpPr>
        <p:spPr>
          <a:xfrm>
            <a:off x="4671299" y="3077232"/>
            <a:ext cx="1232083" cy="123208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userDrawn="1"/>
        </p:nvSpPr>
        <p:spPr>
          <a:xfrm>
            <a:off x="7093371" y="-118202"/>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p:cNvSpPr/>
          <p:nvPr userDrawn="1"/>
        </p:nvSpPr>
        <p:spPr>
          <a:xfrm>
            <a:off x="8766769" y="2451873"/>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userDrawn="1"/>
        </p:nvSpPr>
        <p:spPr>
          <a:xfrm>
            <a:off x="1832658" y="5104093"/>
            <a:ext cx="750810" cy="75081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p:cNvSpPr/>
          <p:nvPr userDrawn="1"/>
        </p:nvSpPr>
        <p:spPr>
          <a:xfrm>
            <a:off x="2225710" y="3951557"/>
            <a:ext cx="357758" cy="35775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Rectangle 47"/>
          <p:cNvSpPr/>
          <p:nvPr userDrawn="1"/>
        </p:nvSpPr>
        <p:spPr>
          <a:xfrm>
            <a:off x="3102781" y="6383339"/>
            <a:ext cx="6096000" cy="415498"/>
          </a:xfrm>
          <a:prstGeom prst="rect">
            <a:avLst/>
          </a:prstGeom>
        </p:spPr>
        <p:txBody>
          <a:bodyPr>
            <a:spAutoFit/>
          </a:bodyPr>
          <a:lstStyle/>
          <a:p>
            <a:pPr algn="ctr"/>
            <a:r>
              <a:rPr lang="id-ID" sz="1100" b="0" i="0" u="none" dirty="0">
                <a:solidFill>
                  <a:schemeClr val="tx1">
                    <a:lumMod val="85000"/>
                    <a:lumOff val="15000"/>
                  </a:schemeClr>
                </a:solidFill>
              </a:rPr>
              <a:t>www.Company</a:t>
            </a:r>
            <a:r>
              <a:rPr lang="id-ID" sz="1100" b="0" i="0" u="none" baseline="0" dirty="0">
                <a:solidFill>
                  <a:schemeClr val="tx1">
                    <a:lumMod val="85000"/>
                    <a:lumOff val="15000"/>
                  </a:schemeClr>
                </a:solidFill>
              </a:rPr>
              <a:t>Name.com</a:t>
            </a:r>
            <a:endParaRPr lang="id-ID" sz="1050" b="0" i="0" u="none" baseline="0" dirty="0">
              <a:solidFill>
                <a:schemeClr val="tx1">
                  <a:lumMod val="85000"/>
                  <a:lumOff val="15000"/>
                </a:schemeClr>
              </a:solidFill>
            </a:endParaRPr>
          </a:p>
          <a:p>
            <a:pPr algn="ctr"/>
            <a:r>
              <a:rPr lang="en-US" sz="900" dirty="0">
                <a:solidFill>
                  <a:schemeClr val="bg1"/>
                </a:solidFill>
              </a:rPr>
              <a:t>© 2020 </a:t>
            </a:r>
            <a:r>
              <a:rPr lang="en-US" sz="900" dirty="0" err="1">
                <a:solidFill>
                  <a:schemeClr val="bg1"/>
                </a:solidFill>
              </a:rPr>
              <a:t>Companyname</a:t>
            </a:r>
            <a:r>
              <a:rPr lang="en-US" sz="900" dirty="0">
                <a:solidFill>
                  <a:schemeClr val="bg1"/>
                </a:solidFill>
              </a:rPr>
              <a:t> </a:t>
            </a:r>
            <a:r>
              <a:rPr lang="id-ID" sz="900" dirty="0">
                <a:solidFill>
                  <a:schemeClr val="bg1"/>
                </a:solidFill>
              </a:rPr>
              <a:t>PowerPoint</a:t>
            </a:r>
            <a:r>
              <a:rPr lang="id-ID" sz="900" baseline="0" dirty="0">
                <a:solidFill>
                  <a:schemeClr val="bg1"/>
                </a:solidFill>
              </a:rPr>
              <a:t> Business </a:t>
            </a:r>
            <a:r>
              <a:rPr lang="en-US" sz="900" dirty="0">
                <a:solidFill>
                  <a:schemeClr val="bg1"/>
                </a:solidFill>
              </a:rPr>
              <a:t>Theme. All Rights Reserved. </a:t>
            </a:r>
            <a:endParaRPr lang="id-ID" sz="900" dirty="0">
              <a:solidFill>
                <a:schemeClr val="bg1"/>
              </a:solidFill>
            </a:endParaRPr>
          </a:p>
        </p:txBody>
      </p:sp>
      <p:grpSp>
        <p:nvGrpSpPr>
          <p:cNvPr id="53" name="Group 52"/>
          <p:cNvGrpSpPr/>
          <p:nvPr userDrawn="1"/>
        </p:nvGrpSpPr>
        <p:grpSpPr>
          <a:xfrm>
            <a:off x="276313" y="6502736"/>
            <a:ext cx="731511" cy="276999"/>
            <a:chOff x="404977" y="6383122"/>
            <a:chExt cx="731513" cy="276999"/>
          </a:xfrm>
        </p:grpSpPr>
        <p:sp>
          <p:nvSpPr>
            <p:cNvPr id="54" name="TextBox 53"/>
            <p:cNvSpPr txBox="1"/>
            <p:nvPr/>
          </p:nvSpPr>
          <p:spPr>
            <a:xfrm>
              <a:off x="512343" y="6383122"/>
              <a:ext cx="624147" cy="276999"/>
            </a:xfrm>
            <a:prstGeom prst="rect">
              <a:avLst/>
            </a:prstGeom>
            <a:noFill/>
          </p:spPr>
          <p:txBody>
            <a:bodyPr wrap="none" rtlCol="0">
              <a:spAutoFit/>
            </a:bodyPr>
            <a:lstStyle/>
            <a:p>
              <a:r>
                <a:rPr lang="id-ID" sz="1200" dirty="0">
                  <a:solidFill>
                    <a:schemeClr val="bg1"/>
                  </a:solidFill>
                  <a:latin typeface="Raleway" panose="020B0003030101060003" pitchFamily="34" charset="0"/>
                </a:rPr>
                <a:t>MOST</a:t>
              </a:r>
              <a:endParaRPr lang="id-ID" sz="1200" dirty="0">
                <a:solidFill>
                  <a:schemeClr val="bg1"/>
                </a:solidFill>
                <a:latin typeface="Raleway" panose="020B0003030101060003" pitchFamily="34" charset="0"/>
              </a:endParaRPr>
            </a:p>
          </p:txBody>
        </p:sp>
        <p:grpSp>
          <p:nvGrpSpPr>
            <p:cNvPr id="57" name="Group 56"/>
            <p:cNvGrpSpPr/>
            <p:nvPr/>
          </p:nvGrpSpPr>
          <p:grpSpPr>
            <a:xfrm>
              <a:off x="404977" y="6417778"/>
              <a:ext cx="181253" cy="189215"/>
              <a:chOff x="4573232" y="2256703"/>
              <a:chExt cx="838558" cy="875393"/>
            </a:xfrm>
          </p:grpSpPr>
          <p:sp>
            <p:nvSpPr>
              <p:cNvPr id="58" name="Oval 57"/>
              <p:cNvSpPr/>
              <p:nvPr/>
            </p:nvSpPr>
            <p:spPr>
              <a:xfrm>
                <a:off x="4573232" y="2542000"/>
                <a:ext cx="590096" cy="590096"/>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9" name="Oval 58"/>
              <p:cNvSpPr/>
              <p:nvPr/>
            </p:nvSpPr>
            <p:spPr>
              <a:xfrm>
                <a:off x="4821694" y="2542000"/>
                <a:ext cx="590096" cy="590096"/>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60" name="Oval 59"/>
              <p:cNvSpPr/>
              <p:nvPr/>
            </p:nvSpPr>
            <p:spPr>
              <a:xfrm>
                <a:off x="4697463" y="2256703"/>
                <a:ext cx="590096" cy="590096"/>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8" grpId="2"/>
      <p:bldP spid="48" grpId="3"/>
      <p:bldP spid="48" grpId="4"/>
      <p:bldP spid="48" grpId="5"/>
      <p:bldP spid="48" grpId="6"/>
      <p:bldP spid="48" grpId="7"/>
      <p:bldP spid="48" grpId="8"/>
      <p:bldP spid="48" grpId="9"/>
      <p:bldP spid="48" grpId="10"/>
      <p:bldP spid="48" grpId="11"/>
      <p:bldP spid="48" grpId="12"/>
      <p:bldP spid="48" grpId="13"/>
    </p:bld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F54F5DE-E5C8-4E35-A4E4-1CFE5761562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14071E1-99E4-4FD3-9CEB-76F45AACF14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grpSp>
        <p:nvGrpSpPr>
          <p:cNvPr id="7" name="Group 6"/>
          <p:cNvGrpSpPr/>
          <p:nvPr userDrawn="1"/>
        </p:nvGrpSpPr>
        <p:grpSpPr>
          <a:xfrm>
            <a:off x="3943634" y="1565213"/>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3">
    <p:bg>
      <p:bgPr>
        <a:gradFill flip="none" rotWithShape="1">
          <a:gsLst>
            <a:gs pos="0">
              <a:srgbClr val="1E222A"/>
            </a:gs>
            <a:gs pos="100000">
              <a:srgbClr val="111319"/>
            </a:gs>
          </a:gsLst>
          <a:lin ang="5400000" scaled="0"/>
          <a:tileRect/>
        </a:gradFill>
        <a:effectLst/>
      </p:bgPr>
    </p:bg>
    <p:spTree>
      <p:nvGrpSpPr>
        <p:cNvPr id="1" name=""/>
        <p:cNvGrpSpPr/>
        <p:nvPr/>
      </p:nvGrpSpPr>
      <p:grpSpPr>
        <a:xfrm>
          <a:off x="0" y="0"/>
          <a:ext cx="0" cy="0"/>
          <a:chOff x="0" y="0"/>
          <a:chExt cx="0" cy="0"/>
        </a:xfrm>
      </p:grpSpPr>
      <p:grpSp>
        <p:nvGrpSpPr>
          <p:cNvPr id="4" name="Group 3"/>
          <p:cNvGrpSpPr/>
          <p:nvPr userDrawn="1"/>
        </p:nvGrpSpPr>
        <p:grpSpPr>
          <a:xfrm>
            <a:off x="3943634" y="1565213"/>
            <a:ext cx="8733041" cy="6614959"/>
            <a:chOff x="3943629" y="1565205"/>
            <a:chExt cx="8733041" cy="6614959"/>
          </a:xfrm>
        </p:grpSpPr>
        <p:sp>
          <p:nvSpPr>
            <p:cNvPr id="8" name="Donut 7"/>
            <p:cNvSpPr/>
            <p:nvPr userDrawn="1"/>
          </p:nvSpPr>
          <p:spPr>
            <a:xfrm rot="6104502">
              <a:off x="10513894" y="3982335"/>
              <a:ext cx="1327177" cy="1327177"/>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032009"/>
              <a:ext cx="1041541" cy="1041541"/>
            </a:xfrm>
            <a:prstGeom prst="donut">
              <a:avLst>
                <a:gd name="adj" fmla="val 15926"/>
              </a:avLst>
            </a:prstGeom>
            <a:solidFill>
              <a:srgbClr val="1E222A">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554063"/>
              <a:ext cx="2626101" cy="2626101"/>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128285"/>
              <a:ext cx="1074806" cy="1074806"/>
            </a:xfrm>
            <a:prstGeom prst="donut">
              <a:avLst>
                <a:gd name="adj" fmla="val 11712"/>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573421"/>
              <a:ext cx="835345" cy="835345"/>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3896877"/>
              <a:ext cx="603202" cy="603202"/>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211390"/>
              <a:ext cx="312832" cy="31283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767796"/>
              <a:ext cx="1778283" cy="1778283"/>
            </a:xfrm>
            <a:prstGeom prst="donut">
              <a:avLst>
                <a:gd name="adj" fmla="val 15926"/>
              </a:avLst>
            </a:prstGeom>
            <a:solidFill>
              <a:srgbClr val="1E222A">
                <a:alpha val="42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317480"/>
              <a:ext cx="1327177" cy="1327177"/>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5840231"/>
              <a:ext cx="688490" cy="688490"/>
            </a:xfrm>
            <a:prstGeom prst="ellipse">
              <a:avLst/>
            </a:prstGeom>
            <a:solidFill>
              <a:srgbClr val="111319">
                <a:alpha val="39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497513"/>
              <a:ext cx="536090" cy="536090"/>
            </a:xfrm>
            <a:prstGeom prst="ellipse">
              <a:avLst/>
            </a:prstGeom>
            <a:solidFill>
              <a:schemeClr val="tx1">
                <a:alpha val="47000"/>
              </a:scheme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4937466"/>
              <a:ext cx="2626101" cy="2626101"/>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396675"/>
              <a:ext cx="1074806" cy="1074806"/>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459531"/>
              <a:ext cx="835345" cy="835345"/>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668752"/>
              <a:ext cx="1074806" cy="1074806"/>
            </a:xfrm>
            <a:prstGeom prst="donut">
              <a:avLst>
                <a:gd name="adj" fmla="val 24020"/>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4816988"/>
              <a:ext cx="312832" cy="312832"/>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5930285"/>
              <a:ext cx="603202" cy="603202"/>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790841"/>
              <a:ext cx="312832" cy="31283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073346"/>
              <a:ext cx="312832" cy="312832"/>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327949"/>
              <a:ext cx="1327177" cy="1327177"/>
            </a:xfrm>
            <a:prstGeom prst="donut">
              <a:avLst>
                <a:gd name="adj" fmla="val 15926"/>
              </a:avLst>
            </a:prstGeom>
            <a:solidFill>
              <a:srgbClr val="161920">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735319"/>
              <a:ext cx="1041541" cy="1041541"/>
            </a:xfrm>
            <a:prstGeom prst="donut">
              <a:avLst>
                <a:gd name="adj" fmla="val 15926"/>
              </a:avLst>
            </a:prstGeom>
            <a:solidFill>
              <a:srgbClr val="111319">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565205"/>
              <a:ext cx="536090" cy="536090"/>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336045"/>
              <a:ext cx="2626101" cy="2626101"/>
            </a:xfrm>
            <a:prstGeom prst="donut">
              <a:avLst>
                <a:gd name="adj" fmla="val 15926"/>
              </a:avLst>
            </a:prstGeom>
            <a:solidFill>
              <a:srgbClr val="2F3540">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014157"/>
              <a:ext cx="835345" cy="835345"/>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031102"/>
              <a:ext cx="1074806" cy="1074806"/>
            </a:xfrm>
            <a:prstGeom prst="donut">
              <a:avLst>
                <a:gd name="adj" fmla="val 24020"/>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2855922"/>
              <a:ext cx="312832" cy="31283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5882875"/>
              <a:ext cx="603202" cy="603202"/>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486313"/>
              <a:ext cx="312832" cy="312832"/>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42" name="Group 41"/>
          <p:cNvGrpSpPr/>
          <p:nvPr userDrawn="1"/>
        </p:nvGrpSpPr>
        <p:grpSpPr>
          <a:xfrm>
            <a:off x="276313" y="6502736"/>
            <a:ext cx="731511" cy="276999"/>
            <a:chOff x="404977" y="6383122"/>
            <a:chExt cx="731513" cy="276999"/>
          </a:xfrm>
        </p:grpSpPr>
        <p:sp>
          <p:nvSpPr>
            <p:cNvPr id="43" name="TextBox 42"/>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44" name="Group 43"/>
            <p:cNvGrpSpPr/>
            <p:nvPr/>
          </p:nvGrpSpPr>
          <p:grpSpPr>
            <a:xfrm>
              <a:off x="404977" y="6417778"/>
              <a:ext cx="181253" cy="189215"/>
              <a:chOff x="4573232" y="2256703"/>
              <a:chExt cx="838558" cy="875393"/>
            </a:xfrm>
          </p:grpSpPr>
          <p:sp>
            <p:nvSpPr>
              <p:cNvPr id="45" name="Oval 44"/>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6" name="Oval 45"/>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7" name="Oval 46"/>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5" name="Group 54"/>
          <p:cNvGrpSpPr/>
          <p:nvPr userDrawn="1"/>
        </p:nvGrpSpPr>
        <p:grpSpPr>
          <a:xfrm>
            <a:off x="11807070" y="6559227"/>
            <a:ext cx="214313" cy="220663"/>
            <a:chOff x="7015550" y="2614882"/>
            <a:chExt cx="214313" cy="220663"/>
          </a:xfrm>
          <a:solidFill>
            <a:srgbClr val="358FCB"/>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rgbClr val="358FCB"/>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57" name="Rectangle 56"/>
          <p:cNvSpPr/>
          <p:nvPr userDrawn="1"/>
        </p:nvSpPr>
        <p:spPr>
          <a:xfrm>
            <a:off x="3102781" y="6383339"/>
            <a:ext cx="6096000" cy="415498"/>
          </a:xfrm>
          <a:prstGeom prst="rect">
            <a:avLst/>
          </a:prstGeom>
        </p:spPr>
        <p:txBody>
          <a:bodyPr>
            <a:spAutoFit/>
          </a:bodyPr>
          <a:lstStyle/>
          <a:p>
            <a:pPr algn="ctr"/>
            <a:r>
              <a:rPr lang="id-ID" sz="1100" b="0" i="0" u="none" dirty="0">
                <a:solidFill>
                  <a:srgbClr val="358FCB"/>
                </a:solidFill>
              </a:rPr>
              <a:t>www.Company</a:t>
            </a:r>
            <a:r>
              <a:rPr lang="id-ID" sz="1100" b="0" i="0" u="none" baseline="0" dirty="0">
                <a:solidFill>
                  <a:srgbClr val="358FCB"/>
                </a:solidFill>
              </a:rPr>
              <a:t>Name.com</a:t>
            </a:r>
            <a:endParaRPr lang="id-ID" sz="1050" b="0" i="0" u="none" baseline="0" dirty="0">
              <a:solidFill>
                <a:srgbClr val="358FCB"/>
              </a:solidFill>
            </a:endParaRPr>
          </a:p>
          <a:p>
            <a:pPr algn="ctr"/>
            <a:r>
              <a:rPr lang="en-US" sz="900" dirty="0">
                <a:solidFill>
                  <a:schemeClr val="tx1">
                    <a:lumMod val="50000"/>
                    <a:lumOff val="50000"/>
                  </a:schemeClr>
                </a:solidFill>
              </a:rPr>
              <a:t>© 2020 </a:t>
            </a:r>
            <a:r>
              <a:rPr lang="en-US" sz="900" dirty="0" err="1">
                <a:solidFill>
                  <a:schemeClr val="tx1">
                    <a:lumMod val="50000"/>
                    <a:lumOff val="50000"/>
                  </a:schemeClr>
                </a:solidFill>
              </a:rPr>
              <a:t>Companyname</a:t>
            </a:r>
            <a:r>
              <a:rPr lang="en-US" sz="900" dirty="0">
                <a:solidFill>
                  <a:schemeClr val="tx1">
                    <a:lumMod val="50000"/>
                    <a:lumOff val="50000"/>
                  </a:schemeClr>
                </a:solidFill>
              </a:rPr>
              <a:t> </a:t>
            </a:r>
            <a:r>
              <a:rPr lang="id-ID" sz="900" dirty="0">
                <a:solidFill>
                  <a:schemeClr val="tx1">
                    <a:lumMod val="50000"/>
                    <a:lumOff val="50000"/>
                  </a:schemeClr>
                </a:solidFill>
              </a:rPr>
              <a:t>PowerPoint</a:t>
            </a:r>
            <a:r>
              <a:rPr lang="id-ID" sz="900" baseline="0" dirty="0">
                <a:solidFill>
                  <a:schemeClr val="tx1">
                    <a:lumMod val="50000"/>
                    <a:lumOff val="50000"/>
                  </a:schemeClr>
                </a:solidFill>
              </a:rPr>
              <a:t> Business </a:t>
            </a:r>
            <a:r>
              <a:rPr lang="en-US" sz="900" dirty="0">
                <a:solidFill>
                  <a:schemeClr val="tx1">
                    <a:lumMod val="50000"/>
                    <a:lumOff val="50000"/>
                  </a:schemeClr>
                </a:solidFill>
              </a:rPr>
              <a:t>Theme. All Rights Reserved. </a:t>
            </a:r>
            <a:endParaRPr lang="id-ID" sz="900" dirty="0">
              <a:solidFill>
                <a:schemeClr val="tx1">
                  <a:lumMod val="50000"/>
                  <a:lumOff val="50000"/>
                </a:schemeClr>
              </a:solidFill>
            </a:endParaRPr>
          </a:p>
        </p:txBody>
      </p:sp>
      <p:grpSp>
        <p:nvGrpSpPr>
          <p:cNvPr id="36" name="Group 35"/>
          <p:cNvGrpSpPr/>
          <p:nvPr userDrawn="1"/>
        </p:nvGrpSpPr>
        <p:grpSpPr>
          <a:xfrm rot="16200000">
            <a:off x="504088" y="768356"/>
            <a:ext cx="383327" cy="67506"/>
            <a:chOff x="2013527" y="1616364"/>
            <a:chExt cx="576928" cy="101600"/>
          </a:xfrm>
        </p:grpSpPr>
        <p:sp>
          <p:nvSpPr>
            <p:cNvPr id="6" name="Oval 5"/>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60"/>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4" name="Oval 53"/>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par>
                                <p:cTn id="12" presetID="10" presetClass="entr" presetSubtype="0"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7" grpId="2"/>
      <p:bldP spid="57" grpId="3"/>
      <p:bldP spid="57" grpId="4"/>
      <p:bldP spid="57" grpId="5"/>
      <p:bldP spid="57" grpId="6"/>
      <p:bldP spid="57" grpId="7"/>
      <p:bldP spid="57" grpId="8"/>
      <p:bldP spid="57" grpId="9"/>
      <p:bldP spid="57" grpId="10"/>
      <p:bldP spid="57" grpId="11"/>
      <p:bldP spid="57" grpId="12"/>
      <p:bldP spid="57" grpId="13"/>
    </p:bld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93" name="Group 92"/>
          <p:cNvGrpSpPr/>
          <p:nvPr userDrawn="1"/>
        </p:nvGrpSpPr>
        <p:grpSpPr>
          <a:xfrm>
            <a:off x="276313" y="6502736"/>
            <a:ext cx="731511" cy="276999"/>
            <a:chOff x="404977" y="6383122"/>
            <a:chExt cx="731513" cy="276999"/>
          </a:xfrm>
        </p:grpSpPr>
        <p:sp>
          <p:nvSpPr>
            <p:cNvPr id="94" name="TextBox 93"/>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95" name="Group 94"/>
            <p:cNvGrpSpPr/>
            <p:nvPr/>
          </p:nvGrpSpPr>
          <p:grpSpPr>
            <a:xfrm>
              <a:off x="404977" y="6417778"/>
              <a:ext cx="181253" cy="189215"/>
              <a:chOff x="4573232" y="2256703"/>
              <a:chExt cx="838558" cy="875393"/>
            </a:xfrm>
          </p:grpSpPr>
          <p:sp>
            <p:nvSpPr>
              <p:cNvPr id="96" name="Oval 95"/>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97" name="Oval 96"/>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98" name="Oval 97"/>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106" name="Group 105"/>
          <p:cNvGrpSpPr/>
          <p:nvPr userDrawn="1"/>
        </p:nvGrpSpPr>
        <p:grpSpPr>
          <a:xfrm rot="16200000">
            <a:off x="504088" y="768356"/>
            <a:ext cx="383327" cy="67506"/>
            <a:chOff x="2013527" y="1616364"/>
            <a:chExt cx="576928" cy="101600"/>
          </a:xfrm>
        </p:grpSpPr>
        <p:sp>
          <p:nvSpPr>
            <p:cNvPr id="107" name="Oval 106"/>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8" name="Oval 107"/>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9" name="Oval 108"/>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0" name="Oval 109"/>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1" name="Oval 110"/>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2" name="Oval 111"/>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down)">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50" name="Group 49"/>
          <p:cNvGrpSpPr/>
          <p:nvPr userDrawn="1"/>
        </p:nvGrpSpPr>
        <p:grpSpPr>
          <a:xfrm>
            <a:off x="276313" y="6502736"/>
            <a:ext cx="731511" cy="276999"/>
            <a:chOff x="404977" y="6383122"/>
            <a:chExt cx="731513" cy="276999"/>
          </a:xfrm>
        </p:grpSpPr>
        <p:sp>
          <p:nvSpPr>
            <p:cNvPr id="51" name="TextBox 50"/>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52" name="Group 51"/>
            <p:cNvGrpSpPr/>
            <p:nvPr/>
          </p:nvGrpSpPr>
          <p:grpSpPr>
            <a:xfrm>
              <a:off x="404977" y="6417778"/>
              <a:ext cx="181253" cy="189215"/>
              <a:chOff x="4573232" y="2256703"/>
              <a:chExt cx="838558" cy="875393"/>
            </a:xfrm>
          </p:grpSpPr>
          <p:sp>
            <p:nvSpPr>
              <p:cNvPr id="53" name="Oval 52"/>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4" name="Oval 53"/>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5" name="Oval 54"/>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6" name="Group 55"/>
          <p:cNvGrpSpPr/>
          <p:nvPr userDrawn="1"/>
        </p:nvGrpSpPr>
        <p:grpSpPr>
          <a:xfrm>
            <a:off x="11807070" y="6559227"/>
            <a:ext cx="214313" cy="220663"/>
            <a:chOff x="7015550" y="2614882"/>
            <a:chExt cx="214313" cy="220663"/>
          </a:xfrm>
          <a:solidFill>
            <a:srgbClr val="358FCB"/>
          </a:solidFill>
        </p:grpSpPr>
        <p:sp>
          <p:nvSpPr>
            <p:cNvPr id="61"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62"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63" name="Group 62"/>
          <p:cNvGrpSpPr/>
          <p:nvPr userDrawn="1"/>
        </p:nvGrpSpPr>
        <p:grpSpPr>
          <a:xfrm>
            <a:off x="11370388" y="6559227"/>
            <a:ext cx="214313" cy="220663"/>
            <a:chOff x="7395183" y="3832633"/>
            <a:chExt cx="214313" cy="220663"/>
          </a:xfrm>
          <a:solidFill>
            <a:srgbClr val="358FCB"/>
          </a:solidFill>
        </p:grpSpPr>
        <p:sp>
          <p:nvSpPr>
            <p:cNvPr id="72"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80"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grpSp>
        <p:nvGrpSpPr>
          <p:cNvPr id="82" name="Group 81"/>
          <p:cNvGrpSpPr/>
          <p:nvPr userDrawn="1"/>
        </p:nvGrpSpPr>
        <p:grpSpPr>
          <a:xfrm rot="16200000">
            <a:off x="504088" y="768356"/>
            <a:ext cx="383327" cy="67506"/>
            <a:chOff x="2013527" y="1616364"/>
            <a:chExt cx="576928" cy="101600"/>
          </a:xfrm>
        </p:grpSpPr>
        <p:sp>
          <p:nvSpPr>
            <p:cNvPr id="83" name="Oval 82"/>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Oval 83"/>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Oval 84"/>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Oval 85"/>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Oval 86"/>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8" name="Oval 87"/>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77" name="Group 76"/>
          <p:cNvGrpSpPr/>
          <p:nvPr userDrawn="1"/>
        </p:nvGrpSpPr>
        <p:grpSpPr>
          <a:xfrm>
            <a:off x="276313" y="6502736"/>
            <a:ext cx="731511" cy="276999"/>
            <a:chOff x="404977" y="6383122"/>
            <a:chExt cx="731513" cy="276999"/>
          </a:xfrm>
        </p:grpSpPr>
        <p:sp>
          <p:nvSpPr>
            <p:cNvPr id="78" name="TextBox 77"/>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79" name="Group 78"/>
            <p:cNvGrpSpPr/>
            <p:nvPr/>
          </p:nvGrpSpPr>
          <p:grpSpPr>
            <a:xfrm>
              <a:off x="404977" y="6417778"/>
              <a:ext cx="181253" cy="189215"/>
              <a:chOff x="4573232" y="2256703"/>
              <a:chExt cx="838558" cy="875393"/>
            </a:xfrm>
          </p:grpSpPr>
          <p:sp>
            <p:nvSpPr>
              <p:cNvPr id="80" name="Oval 79"/>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81" name="Oval 80"/>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82" name="Oval 81"/>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83" name="Group 82"/>
          <p:cNvGrpSpPr/>
          <p:nvPr userDrawn="1"/>
        </p:nvGrpSpPr>
        <p:grpSpPr>
          <a:xfrm>
            <a:off x="11807070" y="6559227"/>
            <a:ext cx="214313" cy="220663"/>
            <a:chOff x="7015550" y="2614882"/>
            <a:chExt cx="214313" cy="220663"/>
          </a:xfrm>
          <a:solidFill>
            <a:srgbClr val="358FCB"/>
          </a:solidFill>
        </p:grpSpPr>
        <p:sp>
          <p:nvSpPr>
            <p:cNvPr id="84"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85"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86" name="Group 85"/>
          <p:cNvGrpSpPr/>
          <p:nvPr userDrawn="1"/>
        </p:nvGrpSpPr>
        <p:grpSpPr>
          <a:xfrm>
            <a:off x="11370388" y="6559227"/>
            <a:ext cx="214313" cy="220663"/>
            <a:chOff x="7395183" y="3832633"/>
            <a:chExt cx="214313" cy="220663"/>
          </a:xfrm>
          <a:solidFill>
            <a:srgbClr val="358FCB"/>
          </a:solidFill>
        </p:grpSpPr>
        <p:sp>
          <p:nvSpPr>
            <p:cNvPr id="87"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88"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96" name="Oval 95"/>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45" name="Group 44"/>
          <p:cNvGrpSpPr/>
          <p:nvPr userDrawn="1"/>
        </p:nvGrpSpPr>
        <p:grpSpPr>
          <a:xfrm>
            <a:off x="276313" y="6502736"/>
            <a:ext cx="731511" cy="276999"/>
            <a:chOff x="404977" y="6383122"/>
            <a:chExt cx="731513" cy="276999"/>
          </a:xfrm>
        </p:grpSpPr>
        <p:sp>
          <p:nvSpPr>
            <p:cNvPr id="46" name="TextBox 45"/>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47" name="Group 46"/>
            <p:cNvGrpSpPr/>
            <p:nvPr/>
          </p:nvGrpSpPr>
          <p:grpSpPr>
            <a:xfrm>
              <a:off x="404977" y="6417778"/>
              <a:ext cx="181253" cy="189215"/>
              <a:chOff x="4573232" y="2256703"/>
              <a:chExt cx="838558" cy="875393"/>
            </a:xfrm>
          </p:grpSpPr>
          <p:sp>
            <p:nvSpPr>
              <p:cNvPr id="48" name="Oval 47"/>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9" name="Oval 48"/>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0" name="Oval 49"/>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1" name="Group 50"/>
          <p:cNvGrpSpPr/>
          <p:nvPr userDrawn="1"/>
        </p:nvGrpSpPr>
        <p:grpSpPr>
          <a:xfrm>
            <a:off x="11807070" y="6559227"/>
            <a:ext cx="214313" cy="220663"/>
            <a:chOff x="7015550" y="2614882"/>
            <a:chExt cx="214313" cy="220663"/>
          </a:xfrm>
          <a:solidFill>
            <a:srgbClr val="358FCB"/>
          </a:solidFill>
        </p:grpSpPr>
        <p:sp>
          <p:nvSpPr>
            <p:cNvPr id="52"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3"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5" name="Group 54"/>
          <p:cNvGrpSpPr/>
          <p:nvPr userDrawn="1"/>
        </p:nvGrpSpPr>
        <p:grpSpPr>
          <a:xfrm>
            <a:off x="11370388" y="6559227"/>
            <a:ext cx="214313" cy="220663"/>
            <a:chOff x="7395183" y="3832633"/>
            <a:chExt cx="214313" cy="220663"/>
          </a:xfrm>
          <a:solidFill>
            <a:srgbClr val="358FCB"/>
          </a:solidFill>
        </p:grpSpPr>
        <p:sp>
          <p:nvSpPr>
            <p:cNvPr id="56"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69"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70" name="Rectangle 69"/>
          <p:cNvSpPr/>
          <p:nvPr userDrawn="1"/>
        </p:nvSpPr>
        <p:spPr>
          <a:xfrm>
            <a:off x="3102781" y="6383339"/>
            <a:ext cx="6096000" cy="415498"/>
          </a:xfrm>
          <a:prstGeom prst="rect">
            <a:avLst/>
          </a:prstGeom>
        </p:spPr>
        <p:txBody>
          <a:bodyPr>
            <a:spAutoFit/>
          </a:bodyPr>
          <a:lstStyle/>
          <a:p>
            <a:pPr algn="ctr"/>
            <a:r>
              <a:rPr lang="id-ID" sz="1100" b="0" i="0" u="none" dirty="0">
                <a:solidFill>
                  <a:srgbClr val="358FCB"/>
                </a:solidFill>
              </a:rPr>
              <a:t>www.Company</a:t>
            </a:r>
            <a:r>
              <a:rPr lang="id-ID" sz="1100" b="0" i="0" u="none" baseline="0" dirty="0">
                <a:solidFill>
                  <a:srgbClr val="358FCB"/>
                </a:solidFill>
              </a:rPr>
              <a:t>Name.com</a:t>
            </a:r>
            <a:endParaRPr lang="id-ID" sz="1050" b="0" i="0" u="none" baseline="0" dirty="0">
              <a:solidFill>
                <a:srgbClr val="358FCB"/>
              </a:solidFill>
            </a:endParaRPr>
          </a:p>
          <a:p>
            <a:pPr algn="ctr"/>
            <a:r>
              <a:rPr lang="en-US" sz="900" dirty="0">
                <a:solidFill>
                  <a:schemeClr val="tx1">
                    <a:lumMod val="50000"/>
                    <a:lumOff val="50000"/>
                  </a:schemeClr>
                </a:solidFill>
              </a:rPr>
              <a:t>© 2020 </a:t>
            </a:r>
            <a:r>
              <a:rPr lang="en-US" sz="900" dirty="0" err="1">
                <a:solidFill>
                  <a:schemeClr val="tx1">
                    <a:lumMod val="50000"/>
                    <a:lumOff val="50000"/>
                  </a:schemeClr>
                </a:solidFill>
              </a:rPr>
              <a:t>Companyname</a:t>
            </a:r>
            <a:r>
              <a:rPr lang="en-US" sz="900" dirty="0">
                <a:solidFill>
                  <a:schemeClr val="tx1">
                    <a:lumMod val="50000"/>
                    <a:lumOff val="50000"/>
                  </a:schemeClr>
                </a:solidFill>
              </a:rPr>
              <a:t> </a:t>
            </a:r>
            <a:r>
              <a:rPr lang="id-ID" sz="900" dirty="0">
                <a:solidFill>
                  <a:schemeClr val="tx1">
                    <a:lumMod val="50000"/>
                    <a:lumOff val="50000"/>
                  </a:schemeClr>
                </a:solidFill>
              </a:rPr>
              <a:t>PowerPoint</a:t>
            </a:r>
            <a:r>
              <a:rPr lang="id-ID" sz="900" baseline="0" dirty="0">
                <a:solidFill>
                  <a:schemeClr val="tx1">
                    <a:lumMod val="50000"/>
                    <a:lumOff val="50000"/>
                  </a:schemeClr>
                </a:solidFill>
              </a:rPr>
              <a:t> Business </a:t>
            </a:r>
            <a:r>
              <a:rPr lang="en-US" sz="900" dirty="0">
                <a:solidFill>
                  <a:schemeClr val="tx1">
                    <a:lumMod val="50000"/>
                    <a:lumOff val="50000"/>
                  </a:schemeClr>
                </a:solidFill>
              </a:rPr>
              <a:t>Theme. All Rights Reserved. </a:t>
            </a:r>
            <a:endParaRPr lang="id-ID" sz="900" dirty="0">
              <a:solidFill>
                <a:schemeClr val="tx1">
                  <a:lumMod val="50000"/>
                  <a:lumOff val="50000"/>
                </a:schemeClr>
              </a:solidFill>
            </a:endParaRPr>
          </a:p>
        </p:txBody>
      </p:sp>
      <p:sp>
        <p:nvSpPr>
          <p:cNvPr id="78" name="Oval 77"/>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0" grpId="2"/>
      <p:bldP spid="70" grpId="3"/>
      <p:bldP spid="70" grpId="4"/>
      <p:bldP spid="70" grpId="5"/>
      <p:bldP spid="70" grpId="6"/>
      <p:bldP spid="70" grpId="7"/>
      <p:bldP spid="70" grpId="8"/>
      <p:bldP spid="70" grpId="9"/>
      <p:bldP spid="70" grpId="10"/>
      <p:bldP spid="70" grpId="11"/>
      <p:bldP spid="70" grpId="12"/>
      <p:bldP spid="70" grpId="13"/>
    </p:bld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2">
    <p:spTree>
      <p:nvGrpSpPr>
        <p:cNvPr id="1" name=""/>
        <p:cNvGrpSpPr/>
        <p:nvPr/>
      </p:nvGrpSpPr>
      <p:grpSpPr>
        <a:xfrm>
          <a:off x="0" y="0"/>
          <a:ext cx="0" cy="0"/>
          <a:chOff x="0" y="0"/>
          <a:chExt cx="0" cy="0"/>
        </a:xfrm>
      </p:grpSpPr>
      <p:grpSp>
        <p:nvGrpSpPr>
          <p:cNvPr id="84" name="Group 83"/>
          <p:cNvGrpSpPr/>
          <p:nvPr userDrawn="1"/>
        </p:nvGrpSpPr>
        <p:grpSpPr>
          <a:xfrm rot="16200000">
            <a:off x="504088" y="1672817"/>
            <a:ext cx="383327" cy="67506"/>
            <a:chOff x="2013527" y="1616364"/>
            <a:chExt cx="576928" cy="101600"/>
          </a:xfrm>
        </p:grpSpPr>
        <p:sp>
          <p:nvSpPr>
            <p:cNvPr id="85" name="Oval 84"/>
            <p:cNvSpPr/>
            <p:nvPr userDrawn="1"/>
          </p:nvSpPr>
          <p:spPr>
            <a:xfrm>
              <a:off x="2013527" y="1616364"/>
              <a:ext cx="101600"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Oval 85"/>
            <p:cNvSpPr/>
            <p:nvPr userDrawn="1"/>
          </p:nvSpPr>
          <p:spPr>
            <a:xfrm>
              <a:off x="2132359" y="1616364"/>
              <a:ext cx="101600"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Oval 86"/>
            <p:cNvSpPr/>
            <p:nvPr userDrawn="1"/>
          </p:nvSpPr>
          <p:spPr>
            <a:xfrm>
              <a:off x="2251191" y="1616364"/>
              <a:ext cx="101600"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7"/>
            <p:cNvSpPr/>
            <p:nvPr userDrawn="1"/>
          </p:nvSpPr>
          <p:spPr>
            <a:xfrm>
              <a:off x="2370023" y="1616364"/>
              <a:ext cx="101600"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9" name="Oval 88"/>
            <p:cNvSpPr/>
            <p:nvPr userDrawn="1"/>
          </p:nvSpPr>
          <p:spPr>
            <a:xfrm>
              <a:off x="2488855" y="1616364"/>
              <a:ext cx="101600"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51" name="Group 50"/>
          <p:cNvGrpSpPr/>
          <p:nvPr userDrawn="1"/>
        </p:nvGrpSpPr>
        <p:grpSpPr>
          <a:xfrm>
            <a:off x="276313" y="6502736"/>
            <a:ext cx="731511" cy="276999"/>
            <a:chOff x="404977" y="6383122"/>
            <a:chExt cx="731513" cy="276999"/>
          </a:xfrm>
        </p:grpSpPr>
        <p:sp>
          <p:nvSpPr>
            <p:cNvPr id="52" name="TextBox 51"/>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endParaRPr lang="id-ID" sz="1200" dirty="0">
                <a:solidFill>
                  <a:schemeClr val="bg1">
                    <a:lumMod val="50000"/>
                  </a:schemeClr>
                </a:solidFill>
                <a:latin typeface="Raleway" panose="020B0003030101060003" pitchFamily="34" charset="0"/>
              </a:endParaRPr>
            </a:p>
          </p:txBody>
        </p:sp>
        <p:grpSp>
          <p:nvGrpSpPr>
            <p:cNvPr id="53" name="Group 52"/>
            <p:cNvGrpSpPr/>
            <p:nvPr/>
          </p:nvGrpSpPr>
          <p:grpSpPr>
            <a:xfrm>
              <a:off x="404977" y="6417778"/>
              <a:ext cx="181253" cy="189215"/>
              <a:chOff x="4573232" y="2256703"/>
              <a:chExt cx="838558" cy="875393"/>
            </a:xfrm>
          </p:grpSpPr>
          <p:sp>
            <p:nvSpPr>
              <p:cNvPr id="54" name="Oval 53"/>
              <p:cNvSpPr/>
              <p:nvPr/>
            </p:nvSpPr>
            <p:spPr>
              <a:xfrm>
                <a:off x="4573232"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5" name="Oval 54"/>
              <p:cNvSpPr/>
              <p:nvPr/>
            </p:nvSpPr>
            <p:spPr>
              <a:xfrm>
                <a:off x="4821694" y="2542000"/>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6" name="Oval 55"/>
              <p:cNvSpPr/>
              <p:nvPr/>
            </p:nvSpPr>
            <p:spPr>
              <a:xfrm>
                <a:off x="4697463" y="2256703"/>
                <a:ext cx="590096" cy="590096"/>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7" name="Group 56"/>
          <p:cNvGrpSpPr/>
          <p:nvPr userDrawn="1"/>
        </p:nvGrpSpPr>
        <p:grpSpPr>
          <a:xfrm>
            <a:off x="11807070" y="6559227"/>
            <a:ext cx="214313" cy="220663"/>
            <a:chOff x="7015550" y="2614882"/>
            <a:chExt cx="214313" cy="220663"/>
          </a:xfrm>
          <a:solidFill>
            <a:srgbClr val="358FCB"/>
          </a:solidFill>
        </p:grpSpPr>
        <p:sp>
          <p:nvSpPr>
            <p:cNvPr id="61"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62"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63" name="Group 62"/>
          <p:cNvGrpSpPr/>
          <p:nvPr userDrawn="1"/>
        </p:nvGrpSpPr>
        <p:grpSpPr>
          <a:xfrm>
            <a:off x="11370388" y="6559227"/>
            <a:ext cx="214313" cy="220663"/>
            <a:chOff x="7395183" y="3832633"/>
            <a:chExt cx="214313" cy="220663"/>
          </a:xfrm>
          <a:solidFill>
            <a:srgbClr val="358FCB"/>
          </a:solidFill>
        </p:grpSpPr>
        <p:sp>
          <p:nvSpPr>
            <p:cNvPr id="8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8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83" name="Rectangle 82"/>
          <p:cNvSpPr/>
          <p:nvPr userDrawn="1"/>
        </p:nvSpPr>
        <p:spPr>
          <a:xfrm>
            <a:off x="3102781" y="6383339"/>
            <a:ext cx="6096000" cy="415498"/>
          </a:xfrm>
          <a:prstGeom prst="rect">
            <a:avLst/>
          </a:prstGeom>
        </p:spPr>
        <p:txBody>
          <a:bodyPr>
            <a:spAutoFit/>
          </a:bodyPr>
          <a:lstStyle/>
          <a:p>
            <a:pPr algn="ctr"/>
            <a:r>
              <a:rPr lang="id-ID" sz="1100" b="0" i="0" u="none" dirty="0">
                <a:solidFill>
                  <a:srgbClr val="358FCB"/>
                </a:solidFill>
              </a:rPr>
              <a:t>www.Company</a:t>
            </a:r>
            <a:r>
              <a:rPr lang="id-ID" sz="1100" b="0" i="0" u="none" baseline="0" dirty="0">
                <a:solidFill>
                  <a:srgbClr val="358FCB"/>
                </a:solidFill>
              </a:rPr>
              <a:t>Name.com</a:t>
            </a:r>
            <a:endParaRPr lang="id-ID" sz="1050" b="0" i="0" u="none" baseline="0" dirty="0">
              <a:solidFill>
                <a:srgbClr val="358FCB"/>
              </a:solidFill>
            </a:endParaRPr>
          </a:p>
          <a:p>
            <a:pPr algn="ctr"/>
            <a:r>
              <a:rPr lang="en-US" sz="900" dirty="0">
                <a:solidFill>
                  <a:schemeClr val="tx1">
                    <a:lumMod val="50000"/>
                    <a:lumOff val="50000"/>
                  </a:schemeClr>
                </a:solidFill>
              </a:rPr>
              <a:t>© 2020 </a:t>
            </a:r>
            <a:r>
              <a:rPr lang="en-US" sz="900" dirty="0" err="1">
                <a:solidFill>
                  <a:schemeClr val="tx1">
                    <a:lumMod val="50000"/>
                    <a:lumOff val="50000"/>
                  </a:schemeClr>
                </a:solidFill>
              </a:rPr>
              <a:t>Companyname</a:t>
            </a:r>
            <a:r>
              <a:rPr lang="en-US" sz="900" dirty="0">
                <a:solidFill>
                  <a:schemeClr val="tx1">
                    <a:lumMod val="50000"/>
                    <a:lumOff val="50000"/>
                  </a:schemeClr>
                </a:solidFill>
              </a:rPr>
              <a:t> </a:t>
            </a:r>
            <a:r>
              <a:rPr lang="id-ID" sz="900" dirty="0">
                <a:solidFill>
                  <a:schemeClr val="tx1">
                    <a:lumMod val="50000"/>
                    <a:lumOff val="50000"/>
                  </a:schemeClr>
                </a:solidFill>
              </a:rPr>
              <a:t>PowerPoint</a:t>
            </a:r>
            <a:r>
              <a:rPr lang="id-ID" sz="900" baseline="0" dirty="0">
                <a:solidFill>
                  <a:schemeClr val="tx1">
                    <a:lumMod val="50000"/>
                    <a:lumOff val="50000"/>
                  </a:schemeClr>
                </a:solidFill>
              </a:rPr>
              <a:t> Business </a:t>
            </a:r>
            <a:r>
              <a:rPr lang="en-US" sz="900" dirty="0">
                <a:solidFill>
                  <a:schemeClr val="tx1">
                    <a:lumMod val="50000"/>
                    <a:lumOff val="50000"/>
                  </a:schemeClr>
                </a:solidFill>
              </a:rPr>
              <a:t>Theme. All Rights Reserved. </a:t>
            </a:r>
            <a:endParaRPr lang="id-ID" sz="900" dirty="0">
              <a:solidFill>
                <a:schemeClr val="tx1">
                  <a:lumMod val="50000"/>
                  <a:lumOff val="50000"/>
                </a:schemeClr>
              </a:solidFill>
            </a:endParaRPr>
          </a:p>
        </p:txBody>
      </p:sp>
      <p:sp>
        <p:nvSpPr>
          <p:cNvPr id="90" name="Oval 89"/>
          <p:cNvSpPr/>
          <p:nvPr userDrawn="1"/>
        </p:nvSpPr>
        <p:spPr>
          <a:xfrm>
            <a:off x="11672882" y="-148007"/>
            <a:ext cx="655570" cy="655569"/>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down)">
                                      <p:cBhvr>
                                        <p:cTn id="11" dur="500"/>
                                        <p:tgtEl>
                                          <p:spTgt spid="84"/>
                                        </p:tgtEl>
                                      </p:cBhvr>
                                    </p:animEffect>
                                  </p:childTnLst>
                                </p:cTn>
                              </p:par>
                              <p:par>
                                <p:cTn id="12" presetID="10" presetClass="entr" presetSubtype="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par>
                                <p:cTn id="15" presetID="10"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3" grpId="1"/>
      <p:bldP spid="83" grpId="2"/>
      <p:bldP spid="83" grpId="3"/>
      <p:bldP spid="83" grpId="4"/>
      <p:bldP spid="83" grpId="5"/>
      <p:bldP spid="83" grpId="6"/>
      <p:bldP spid="83" grpId="7"/>
      <p:bldP spid="83" grpId="8"/>
      <p:bldP spid="83" grpId="9"/>
      <p:bldP spid="83" grpId="10"/>
      <p:bldP spid="83" grpId="11"/>
      <p:bldP spid="83" grpId="12"/>
      <p:bldP spid="83" grpId="13"/>
    </p:bld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7F7F7"/>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6CEAD-6C4C-46CF-ADB1-280DD35AEF6B}" type="datetime1">
              <a:rPr lang="id-ID" smtClean="0"/>
            </a:fld>
            <a:endParaRPr lang="id-ID"/>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C500B-1BCB-452B-802D-F943D569753B}" type="slidenum">
              <a:rPr lang="id-ID" smtClean="0"/>
            </a:fld>
            <a:endParaRPr lang="id-ID"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4.xml"/><Relationship Id="rId4" Type="http://schemas.openxmlformats.org/officeDocument/2006/relationships/image" Target="../media/image6.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4.xml"/><Relationship Id="rId4" Type="http://schemas.openxmlformats.org/officeDocument/2006/relationships/image" Target="../media/image7.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4.xml"/><Relationship Id="rId2" Type="http://schemas.openxmlformats.org/officeDocument/2006/relationships/image" Target="../media/image8.png"/><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4.xml"/><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4.xml"/><Relationship Id="rId2" Type="http://schemas.openxmlformats.org/officeDocument/2006/relationships/image" Target="../media/image10.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41180" y="2277494"/>
            <a:ext cx="7109639" cy="923330"/>
          </a:xfrm>
          <a:prstGeom prst="rect">
            <a:avLst/>
          </a:prstGeom>
          <a:noFill/>
        </p:spPr>
        <p:txBody>
          <a:bodyPr wrap="none" rtlCol="0">
            <a:spAutoFit/>
          </a:bodyPr>
          <a:lstStyle/>
          <a:p>
            <a:pPr algn="ctr"/>
            <a:r>
              <a:rPr lang="zh-CN" altLang="en-US" sz="5400" dirty="0">
                <a:solidFill>
                  <a:schemeClr val="bg1">
                    <a:lumMod val="50000"/>
                  </a:schemeClr>
                </a:solidFill>
                <a:latin typeface="华文仿宋" panose="02010600040101010101" pitchFamily="2" charset="-122"/>
                <a:ea typeface="华文仿宋" panose="02010600040101010101" pitchFamily="2" charset="-122"/>
              </a:rPr>
              <a:t>宁夏青少年机器人竞赛</a:t>
            </a:r>
            <a:endParaRPr lang="zh-CN" altLang="en-US" sz="5400" dirty="0">
              <a:solidFill>
                <a:schemeClr val="bg1">
                  <a:lumMod val="50000"/>
                </a:schemeClr>
              </a:solidFill>
              <a:latin typeface="华文仿宋" panose="02010600040101010101" pitchFamily="2" charset="-122"/>
              <a:ea typeface="华文仿宋" panose="02010600040101010101" pitchFamily="2" charset="-122"/>
            </a:endParaRPr>
          </a:p>
        </p:txBody>
      </p:sp>
      <p:grpSp>
        <p:nvGrpSpPr>
          <p:cNvPr id="2" name="Group 1"/>
          <p:cNvGrpSpPr/>
          <p:nvPr/>
        </p:nvGrpSpPr>
        <p:grpSpPr>
          <a:xfrm>
            <a:off x="5723913" y="4740421"/>
            <a:ext cx="773681" cy="67506"/>
            <a:chOff x="5800526" y="4057907"/>
            <a:chExt cx="773681" cy="67506"/>
          </a:xfrm>
        </p:grpSpPr>
        <p:sp>
          <p:nvSpPr>
            <p:cNvPr id="15" name="Oval 14"/>
            <p:cNvSpPr/>
            <p:nvPr/>
          </p:nvSpPr>
          <p:spPr>
            <a:xfrm>
              <a:off x="5800526" y="4057907"/>
              <a:ext cx="67506" cy="67506"/>
            </a:xfrm>
            <a:prstGeom prst="ellipse">
              <a:avLst/>
            </a:prstGeom>
            <a:solidFill>
              <a:srgbClr val="358FC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5879481" y="4057907"/>
              <a:ext cx="67506" cy="67506"/>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5958437" y="4057907"/>
              <a:ext cx="67506" cy="67506"/>
            </a:xfrm>
            <a:prstGeom prst="ellipse">
              <a:avLst/>
            </a:prstGeom>
            <a:solidFill>
              <a:srgbClr val="358F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p:cNvSpPr/>
            <p:nvPr/>
          </p:nvSpPr>
          <p:spPr>
            <a:xfrm>
              <a:off x="6037392" y="4057907"/>
              <a:ext cx="67506" cy="67506"/>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p:nvSpPr>
          <p:spPr>
            <a:xfrm>
              <a:off x="6116347" y="4057907"/>
              <a:ext cx="67506" cy="67506"/>
            </a:xfrm>
            <a:prstGeom prst="ellipse">
              <a:avLst/>
            </a:prstGeom>
            <a:solidFill>
              <a:srgbClr val="358FC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Oval 25"/>
            <p:cNvSpPr/>
            <p:nvPr/>
          </p:nvSpPr>
          <p:spPr>
            <a:xfrm>
              <a:off x="6190880" y="4057907"/>
              <a:ext cx="67506" cy="67506"/>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Oval 26"/>
            <p:cNvSpPr/>
            <p:nvPr/>
          </p:nvSpPr>
          <p:spPr>
            <a:xfrm>
              <a:off x="6269835" y="4057907"/>
              <a:ext cx="67506" cy="67506"/>
            </a:xfrm>
            <a:prstGeom prst="ellipse">
              <a:avLst/>
            </a:prstGeom>
            <a:solidFill>
              <a:srgbClr val="358FC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27"/>
            <p:cNvSpPr/>
            <p:nvPr/>
          </p:nvSpPr>
          <p:spPr>
            <a:xfrm>
              <a:off x="6348791" y="4057907"/>
              <a:ext cx="67506" cy="67506"/>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28"/>
            <p:cNvSpPr/>
            <p:nvPr/>
          </p:nvSpPr>
          <p:spPr>
            <a:xfrm>
              <a:off x="6427746" y="4057907"/>
              <a:ext cx="67506" cy="67506"/>
            </a:xfrm>
            <a:prstGeom prst="ellipse">
              <a:avLst/>
            </a:prstGeom>
            <a:solidFill>
              <a:srgbClr val="358FC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Oval 29"/>
            <p:cNvSpPr/>
            <p:nvPr/>
          </p:nvSpPr>
          <p:spPr>
            <a:xfrm>
              <a:off x="6506701" y="4057907"/>
              <a:ext cx="67506" cy="67506"/>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TextBox 10"/>
          <p:cNvSpPr txBox="1"/>
          <p:nvPr/>
        </p:nvSpPr>
        <p:spPr>
          <a:xfrm>
            <a:off x="1379142" y="1085146"/>
            <a:ext cx="1486304" cy="923330"/>
          </a:xfrm>
          <a:prstGeom prst="rect">
            <a:avLst/>
          </a:prstGeom>
          <a:noFill/>
        </p:spPr>
        <p:txBody>
          <a:bodyPr wrap="none" rtlCol="0">
            <a:spAutoFit/>
          </a:bodyPr>
          <a:lstStyle/>
          <a:p>
            <a:r>
              <a:rPr lang="en-US" sz="5400" b="1" dirty="0">
                <a:solidFill>
                  <a:schemeClr val="bg1">
                    <a:lumMod val="50000"/>
                  </a:schemeClr>
                </a:solidFill>
                <a:latin typeface="华文仿宋" panose="02010600040101010101" pitchFamily="2" charset="-122"/>
                <a:ea typeface="华文仿宋" panose="02010600040101010101" pitchFamily="2" charset="-122"/>
              </a:rPr>
              <a:t>2020</a:t>
            </a:r>
            <a:endParaRPr lang="id-ID" sz="5400" b="1" dirty="0">
              <a:solidFill>
                <a:schemeClr val="bg1">
                  <a:lumMod val="50000"/>
                </a:schemeClr>
              </a:solidFill>
              <a:latin typeface="华文仿宋" panose="02010600040101010101" pitchFamily="2" charset="-122"/>
              <a:ea typeface="华文仿宋" panose="02010600040101010101" pitchFamily="2" charset="-122"/>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1630" y="2277494"/>
            <a:ext cx="1479550" cy="10445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TextBox 10"/>
          <p:cNvSpPr txBox="1"/>
          <p:nvPr/>
        </p:nvSpPr>
        <p:spPr>
          <a:xfrm>
            <a:off x="1829446" y="3817091"/>
            <a:ext cx="8533105" cy="923330"/>
          </a:xfrm>
          <a:prstGeom prst="rect">
            <a:avLst/>
          </a:prstGeom>
          <a:noFill/>
        </p:spPr>
        <p:txBody>
          <a:bodyPr wrap="none" rtlCol="0">
            <a:spAutoFit/>
          </a:bodyPr>
          <a:lstStyle/>
          <a:p>
            <a:r>
              <a:rPr lang="zh-CN" altLang="en-US" sz="5400" dirty="0">
                <a:solidFill>
                  <a:schemeClr val="bg1">
                    <a:lumMod val="50000"/>
                  </a:schemeClr>
                </a:solidFill>
                <a:latin typeface="华文仿宋" panose="02010600040101010101" pitchFamily="2" charset="-122"/>
                <a:ea typeface="华文仿宋" panose="02010600040101010101" pitchFamily="2" charset="-122"/>
                <a:sym typeface="+mn-ea"/>
              </a:rPr>
              <a:t>逐梦宁夏普及赛主题与规则</a:t>
            </a:r>
            <a:endParaRPr lang="zh-CN" altLang="en-US" sz="5400" dirty="0">
              <a:solidFill>
                <a:schemeClr val="bg1">
                  <a:lumMod val="50000"/>
                </a:schemeClr>
              </a:solidFill>
              <a:latin typeface="华文仿宋" panose="02010600040101010101" pitchFamily="2" charset="-122"/>
              <a:ea typeface="华文仿宋" panose="020106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348722" y="1852744"/>
            <a:ext cx="9658584" cy="3601085"/>
          </a:xfrm>
          <a:prstGeom prst="rect">
            <a:avLst/>
          </a:prstGeom>
        </p:spPr>
        <p:txBody>
          <a:bodyPr>
            <a:noAutofit/>
          </a:bodyPr>
          <a:lst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本节提供设计和构建机器人的原则和要求。参赛前，所有机器人必须通过检查。为保证比赛的公平，所有选手的机器人必须以</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零件形态</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入场，裁判会在检录期间依次检查机器人状态。对不符合要求的机器人，需要按照本规则要求修改，如果机器人仍然不符合要求，将被取消参赛资格。</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1 尺寸：每次出发前，机器人尺寸不得大于30*30*30cm（长*宽*高）；</a:t>
            </a:r>
            <a:endParaRPr lang="en-US"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2 控制器：单轮比赛中，不允许更换控制器。每台机器人只允许使用</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一个控制器</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3 执行器：每台机器人允许使用</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电机数量最多为</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2</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个</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4 传感器：</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每台机器人最多可使用</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3</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个独立光电传感器</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，不允许使用集成传感器与巡迹卡</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5 结构：机器人必须使用塑料材质的拼插式结构，不得使用扎带、螺钉、铆钉、胶水、胶带等辅助连接材料。</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6 电源：每台机器人必须自带独立电池，不得连接外部电源，电池电压不得高于</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9V</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，不得使用升压、降压、稳压等电路。</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
        <p:nvSpPr>
          <p:cNvPr id="3" name="标题 1"/>
          <p:cNvSpPr txBox="1"/>
          <p:nvPr/>
        </p:nvSpPr>
        <p:spPr>
          <a:xfrm>
            <a:off x="4823065" y="858572"/>
            <a:ext cx="4150384" cy="994172"/>
          </a:xfrm>
          <a:prstGeom prst="rect">
            <a:avLst/>
          </a:prstGeom>
        </p:spPr>
        <p:txBody>
          <a:bodyPr/>
          <a:lstStyle>
            <a:lvl1pPr algn="l" defTabSz="913765"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600" b="1" dirty="0">
                <a:latin typeface="华文仿宋" panose="02010600040101010101" pitchFamily="2" charset="-122"/>
                <a:ea typeface="华文仿宋" panose="02010600040101010101" pitchFamily="2" charset="-122"/>
              </a:rPr>
              <a:t>参赛机器人介绍</a:t>
            </a:r>
            <a:endParaRPr lang="zh-CN" altLang="en-US" sz="2600" b="1" dirty="0">
              <a:latin typeface="华文仿宋" panose="02010600040101010101" pitchFamily="2" charset="-122"/>
              <a:ea typeface="华文仿宋" panose="020106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9736" y="2020248"/>
            <a:ext cx="8704052" cy="2817503"/>
          </a:xfrm>
          <a:prstGeom prst="rect">
            <a:avLst/>
          </a:prstGeom>
        </p:spPr>
        <p:txBody>
          <a:bodyPr wrap="square">
            <a:spAutoFit/>
          </a:bodyPr>
          <a:lstStyle/>
          <a:p>
            <a:pPr>
              <a:lnSpc>
                <a:spcPct val="150000"/>
              </a:lnSpc>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本届竞赛必须选用以下几款机器人套装中的一款制作机器人参赛：</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a:lnSpc>
                <a:spcPct val="150000"/>
              </a:lnSpc>
              <a:spcAft>
                <a:spcPts val="0"/>
              </a:spcAft>
            </a:pP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A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中鸣机器人快车、风暴系列积木套装（包含智能风暴（</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EV6</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a:lnSpc>
                <a:spcPct val="150000"/>
              </a:lnSpc>
              <a:spcAft>
                <a:spcPts val="0"/>
              </a:spcAft>
            </a:pP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B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乐高机器人套装：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NXT</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版蓝牙套装（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9797</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RCX</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版核心套装、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EV3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版教育套装（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45544</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EV3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版竞赛套装（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9898</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a:lnSpc>
                <a:spcPct val="150000"/>
              </a:lnSpc>
              <a:spcAft>
                <a:spcPts val="0"/>
              </a:spcAft>
            </a:pP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C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博思机器人：博思培训专用套装、博思中小学通用技术课程配套教材教具</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a:lnSpc>
                <a:spcPct val="150000"/>
              </a:lnSpc>
              <a:spcAft>
                <a:spcPts val="0"/>
              </a:spcAft>
            </a:pP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D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能力风暴机器人：</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C201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积木机器人高级套装、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C203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积木机器人赛普及套装</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
        <p:nvSpPr>
          <p:cNvPr id="3" name="矩形 2"/>
          <p:cNvSpPr/>
          <p:nvPr/>
        </p:nvSpPr>
        <p:spPr>
          <a:xfrm>
            <a:off x="5373331" y="958334"/>
            <a:ext cx="1518364" cy="492443"/>
          </a:xfrm>
          <a:prstGeom prst="rect">
            <a:avLst/>
          </a:prstGeom>
        </p:spPr>
        <p:txBody>
          <a:bodyPr wrap="none">
            <a:spAutoFit/>
          </a:bodyPr>
          <a:lstStyle/>
          <a:p>
            <a:r>
              <a:rPr lang="zh-CN" altLang="zh-CN" sz="2600" b="1" kern="100" dirty="0">
                <a:ea typeface="STFangsong" panose="02010600040101010101" pitchFamily="2" charset="-122"/>
                <a:cs typeface="Times New Roman" panose="02020603050405020304" pitchFamily="18" charset="0"/>
              </a:rPr>
              <a:t>器材要求</a:t>
            </a:r>
            <a:endParaRPr lang="zh-CN" altLang="en-US" sz="2600" b="1" kern="100" dirty="0">
              <a:ea typeface="STFangsong" panose="02010600040101010101" pitchFamily="2"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901263" y="2242363"/>
            <a:ext cx="9119870" cy="1021080"/>
          </a:xfrm>
          <a:prstGeom prst="rect">
            <a:avLst/>
          </a:prstGeom>
        </p:spPr>
        <p:txBody>
          <a:bodyPr>
            <a:noAutofit/>
          </a:bodyPr>
          <a:lst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1 每支参赛队应由</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1-2</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名学生和</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2</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名教练员组成。</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a:p>
            <a:pPr>
              <a:lnSpc>
                <a:spcPct val="150000"/>
              </a:lnSpc>
            </a:pP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2 参赛队员应以积极的心态面对和自主地处理在比赛中遇到的所有问题，自尊、自重，友善地对待和尊重队友、对手、志愿者、裁判员和所有为比赛付出辛劳的人，努力把自己培养成为有健全人格和健康心理的人。 </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
        <p:nvSpPr>
          <p:cNvPr id="3" name="标题 1"/>
          <p:cNvSpPr txBox="1"/>
          <p:nvPr/>
        </p:nvSpPr>
        <p:spPr>
          <a:xfrm>
            <a:off x="5514165" y="1471049"/>
            <a:ext cx="2077079" cy="994172"/>
          </a:xfrm>
          <a:prstGeom prst="rect">
            <a:avLst/>
          </a:prstGeom>
        </p:spPr>
        <p:txBody>
          <a:bodyPr/>
          <a:lstStyle>
            <a:lvl1pPr algn="l" defTabSz="913765"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600" b="1" dirty="0">
                <a:latin typeface="华文仿宋" panose="02010600040101010101" pitchFamily="2" charset="-122"/>
                <a:ea typeface="华文仿宋" panose="02010600040101010101" pitchFamily="2" charset="-122"/>
              </a:rPr>
              <a:t>参赛队</a:t>
            </a:r>
            <a:endParaRPr lang="zh-CN" altLang="en-US" sz="2600" b="1" dirty="0">
              <a:latin typeface="华文仿宋" panose="02010600040101010101" pitchFamily="2" charset="-122"/>
              <a:ea typeface="华文仿宋"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202522" y="1639031"/>
            <a:ext cx="9119870" cy="1021080"/>
          </a:xfrm>
          <a:prstGeom prst="rect">
            <a:avLst/>
          </a:prstGeom>
        </p:spPr>
        <p:txBody>
          <a:bodyPr>
            <a:noAutofit/>
          </a:bodyPr>
          <a:lst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dirty="0">
                <a:latin typeface="华文仿宋" panose="02010600040101010101" pitchFamily="2" charset="-122"/>
                <a:ea typeface="华文仿宋" panose="02010600040101010101" pitchFamily="2" charset="-122"/>
                <a:cs typeface="微软雅黑" panose="020B0503020204020204" pitchFamily="34" charset="-122"/>
              </a:rPr>
              <a:t>1</a:t>
            </a:r>
            <a:r>
              <a:rPr lang="zh-CN" altLang="en-US" sz="2000" b="1" dirty="0">
                <a:solidFill>
                  <a:schemeClr val="bg1"/>
                </a:solidFill>
                <a:latin typeface="华文仿宋" panose="02010600040101010101" pitchFamily="2" charset="-122"/>
                <a:ea typeface="华文仿宋" panose="02010600040101010101" pitchFamily="2" charset="-122"/>
                <a:cs typeface="微软雅黑" panose="020B0503020204020204" pitchFamily="34" charset="-122"/>
              </a:rPr>
              <a:t> </a:t>
            </a:r>
            <a:r>
              <a:rPr lang="zh-CN" altLang="zh-CN" sz="2000" b="1" dirty="0">
                <a:latin typeface="华文仿宋" panose="02010600040101010101" pitchFamily="2" charset="-122"/>
                <a:ea typeface="华文仿宋" panose="02010600040101010101" pitchFamily="2" charset="-122"/>
              </a:rPr>
              <a:t>“逐梦宁夏”机器人普及赛小学组需完成</a:t>
            </a:r>
            <a:r>
              <a:rPr lang="en-US" altLang="zh-CN" sz="2000" b="1" dirty="0">
                <a:latin typeface="华文仿宋" panose="02010600040101010101" pitchFamily="2" charset="-122"/>
                <a:ea typeface="华文仿宋" panose="02010600040101010101" pitchFamily="2" charset="-122"/>
              </a:rPr>
              <a:t>3.1</a:t>
            </a:r>
            <a:r>
              <a:rPr lang="zh-CN" altLang="zh-CN" sz="2000" b="1" dirty="0">
                <a:latin typeface="华文仿宋" panose="02010600040101010101" pitchFamily="2" charset="-122"/>
                <a:ea typeface="华文仿宋" panose="02010600040101010101" pitchFamily="2" charset="-122"/>
              </a:rPr>
              <a:t>中提及的各项任务</a:t>
            </a:r>
            <a:endParaRPr lang="zh-CN" altLang="en-US" sz="2000" b="1" dirty="0">
              <a:latin typeface="华文仿宋" panose="02010600040101010101" pitchFamily="2" charset="-122"/>
              <a:ea typeface="华文仿宋" panose="02010600040101010101" pitchFamily="2" charset="-122"/>
              <a:cs typeface="微软雅黑" panose="020B0503020204020204" pitchFamily="34" charset="-122"/>
            </a:endParaRPr>
          </a:p>
          <a:p>
            <a:r>
              <a:rPr lang="zh-CN" altLang="en-US" sz="2000" b="1" dirty="0">
                <a:latin typeface="华文仿宋" panose="02010600040101010101" pitchFamily="2" charset="-122"/>
                <a:ea typeface="华文仿宋" panose="02010600040101010101" pitchFamily="2" charset="-122"/>
                <a:cs typeface="微软雅黑" panose="020B0503020204020204" pitchFamily="34" charset="-122"/>
              </a:rPr>
              <a:t>2  </a:t>
            </a:r>
            <a:r>
              <a:rPr lang="zh-CN" altLang="zh-CN" sz="2000" b="1" dirty="0">
                <a:latin typeface="华文仿宋" panose="02010600040101010101" pitchFamily="2" charset="-122"/>
                <a:ea typeface="华文仿宋" panose="02010600040101010101" pitchFamily="2" charset="-122"/>
              </a:rPr>
              <a:t>比赛共进行</a:t>
            </a:r>
            <a:r>
              <a:rPr lang="en-US" altLang="zh-CN" sz="2000" b="1" dirty="0">
                <a:solidFill>
                  <a:srgbClr val="FF0000"/>
                </a:solidFill>
                <a:latin typeface="华文仿宋" panose="02010600040101010101" pitchFamily="2" charset="-122"/>
                <a:ea typeface="华文仿宋" panose="02010600040101010101" pitchFamily="2" charset="-122"/>
              </a:rPr>
              <a:t>2</a:t>
            </a:r>
            <a:r>
              <a:rPr lang="zh-CN" altLang="zh-CN" sz="2000" b="1" dirty="0">
                <a:solidFill>
                  <a:srgbClr val="FF0000"/>
                </a:solidFill>
                <a:latin typeface="华文仿宋" panose="02010600040101010101" pitchFamily="2" charset="-122"/>
                <a:ea typeface="华文仿宋" panose="02010600040101010101" pitchFamily="2" charset="-122"/>
              </a:rPr>
              <a:t>轮</a:t>
            </a:r>
            <a:r>
              <a:rPr lang="zh-CN" altLang="zh-CN" sz="2000" b="1" dirty="0">
                <a:latin typeface="华文仿宋" panose="02010600040101010101" pitchFamily="2" charset="-122"/>
                <a:ea typeface="华文仿宋" panose="02010600040101010101" pitchFamily="2" charset="-122"/>
              </a:rPr>
              <a:t>，不分初赛、复赛。</a:t>
            </a:r>
            <a:r>
              <a:rPr lang="zh-CN" altLang="zh-CN" sz="2000" b="1" dirty="0">
                <a:solidFill>
                  <a:srgbClr val="FF0000"/>
                </a:solidFill>
                <a:latin typeface="华文仿宋" panose="02010600040101010101" pitchFamily="2" charset="-122"/>
                <a:ea typeface="华文仿宋" panose="02010600040101010101" pitchFamily="2" charset="-122"/>
              </a:rPr>
              <a:t>全场比赛时间共</a:t>
            </a:r>
            <a:r>
              <a:rPr lang="en-US" altLang="zh-CN" sz="2000" b="1" dirty="0">
                <a:solidFill>
                  <a:srgbClr val="FF0000"/>
                </a:solidFill>
                <a:latin typeface="华文仿宋" panose="02010600040101010101" pitchFamily="2" charset="-122"/>
                <a:ea typeface="华文仿宋" panose="02010600040101010101" pitchFamily="2" charset="-122"/>
              </a:rPr>
              <a:t>150</a:t>
            </a:r>
            <a:r>
              <a:rPr lang="zh-CN" altLang="zh-CN" sz="2000" b="1" dirty="0">
                <a:solidFill>
                  <a:srgbClr val="FF0000"/>
                </a:solidFill>
                <a:latin typeface="华文仿宋" panose="02010600040101010101" pitchFamily="2" charset="-122"/>
                <a:ea typeface="华文仿宋" panose="02010600040101010101" pitchFamily="2" charset="-122"/>
              </a:rPr>
              <a:t>秒</a:t>
            </a:r>
            <a:r>
              <a:rPr lang="zh-CN" altLang="zh-CN" sz="2000" b="1" dirty="0">
                <a:latin typeface="华文仿宋" panose="02010600040101010101" pitchFamily="2" charset="-122"/>
                <a:ea typeface="华文仿宋" panose="02010600040101010101" pitchFamily="2" charset="-122"/>
              </a:rPr>
              <a:t>，参赛队员需遵守裁判指示进行比赛。</a:t>
            </a:r>
            <a:endParaRPr lang="zh-CN" altLang="zh-CN" sz="2000" b="1" dirty="0">
              <a:latin typeface="华文仿宋" panose="02010600040101010101" pitchFamily="2" charset="-122"/>
              <a:ea typeface="华文仿宋" panose="02010600040101010101" pitchFamily="2" charset="-122"/>
            </a:endParaRPr>
          </a:p>
          <a:p>
            <a:r>
              <a:rPr lang="zh-CN" altLang="en-US" sz="2000" b="1" dirty="0">
                <a:latin typeface="华文仿宋" panose="02010600040101010101" pitchFamily="2" charset="-122"/>
                <a:ea typeface="华文仿宋" panose="02010600040101010101" pitchFamily="2" charset="-122"/>
                <a:cs typeface="微软雅黑" panose="020B0503020204020204" pitchFamily="34" charset="-122"/>
              </a:rPr>
              <a:t>3  </a:t>
            </a:r>
            <a:r>
              <a:rPr lang="zh-CN" altLang="zh-CN" sz="2000" b="1" dirty="0">
                <a:latin typeface="华文仿宋" panose="02010600040101010101" pitchFamily="2" charset="-122"/>
                <a:ea typeface="华文仿宋" panose="02010600040101010101" pitchFamily="2" charset="-122"/>
              </a:rPr>
              <a:t>如果参赛队机器人出现脱线情况，需放回基地从新开始，脱线前所产生的计分将不在从新任务开始时再次计分。过程中比赛时间</a:t>
            </a:r>
            <a:r>
              <a:rPr lang="zh-CN" altLang="en-US" sz="2000" b="1" dirty="0">
                <a:latin typeface="华文仿宋" panose="02010600040101010101" pitchFamily="2" charset="-122"/>
                <a:ea typeface="华文仿宋" panose="02010600040101010101" pitchFamily="2" charset="-122"/>
              </a:rPr>
              <a:t>不</a:t>
            </a:r>
            <a:r>
              <a:rPr lang="zh-CN" altLang="zh-CN" sz="2000" b="1" dirty="0">
                <a:latin typeface="华文仿宋" panose="02010600040101010101" pitchFamily="2" charset="-122"/>
                <a:ea typeface="华文仿宋" panose="02010600040101010101" pitchFamily="2" charset="-122"/>
              </a:rPr>
              <a:t>会停止。</a:t>
            </a:r>
            <a:endParaRPr lang="en-US" altLang="zh-CN" sz="2000" b="1" dirty="0">
              <a:latin typeface="华文仿宋" panose="02010600040101010101" pitchFamily="2" charset="-122"/>
              <a:ea typeface="华文仿宋" panose="02010600040101010101" pitchFamily="2" charset="-122"/>
            </a:endParaRPr>
          </a:p>
          <a:p>
            <a:r>
              <a:rPr lang="en-US" altLang="zh-CN" sz="2000" b="1" dirty="0">
                <a:latin typeface="华文仿宋" panose="02010600040101010101" pitchFamily="2" charset="-122"/>
                <a:ea typeface="华文仿宋" panose="02010600040101010101" pitchFamily="2" charset="-122"/>
              </a:rPr>
              <a:t>4   </a:t>
            </a:r>
            <a:r>
              <a:rPr lang="zh-CN" altLang="en-US" sz="2000" b="1" dirty="0">
                <a:latin typeface="华文仿宋" panose="02010600040101010101" pitchFamily="2" charset="-122"/>
                <a:ea typeface="华文仿宋" panose="02010600040101010101" pitchFamily="2" charset="-122"/>
              </a:rPr>
              <a:t>比赛开始前有</a:t>
            </a:r>
            <a:r>
              <a:rPr lang="en-US" altLang="zh-CN" sz="2000" b="1" dirty="0">
                <a:solidFill>
                  <a:srgbClr val="FF0000"/>
                </a:solidFill>
                <a:latin typeface="华文仿宋" panose="02010600040101010101" pitchFamily="2" charset="-122"/>
                <a:ea typeface="华文仿宋" panose="02010600040101010101" pitchFamily="2" charset="-122"/>
              </a:rPr>
              <a:t>1</a:t>
            </a:r>
            <a:r>
              <a:rPr lang="zh-CN" altLang="en-US" sz="2000" b="1" dirty="0">
                <a:solidFill>
                  <a:srgbClr val="FF0000"/>
                </a:solidFill>
                <a:latin typeface="华文仿宋" panose="02010600040101010101" pitchFamily="2" charset="-122"/>
                <a:ea typeface="华文仿宋" panose="02010600040101010101" pitchFamily="2" charset="-122"/>
              </a:rPr>
              <a:t>小时</a:t>
            </a:r>
            <a:r>
              <a:rPr lang="zh-CN" altLang="en-US" sz="2000" b="1" dirty="0">
                <a:latin typeface="华文仿宋" panose="02010600040101010101" pitchFamily="2" charset="-122"/>
                <a:ea typeface="华文仿宋" panose="02010600040101010101" pitchFamily="2" charset="-122"/>
              </a:rPr>
              <a:t>的准备时间，用于参赛队根据现场场地环境修改机器人的结构及程序参数。</a:t>
            </a:r>
            <a:endParaRPr lang="zh-CN" altLang="zh-CN" sz="2000" b="1" dirty="0">
              <a:latin typeface="华文仿宋" panose="02010600040101010101" pitchFamily="2" charset="-122"/>
              <a:ea typeface="华文仿宋" panose="02010600040101010101" pitchFamily="2" charset="-122"/>
            </a:endParaRPr>
          </a:p>
          <a:p>
            <a:r>
              <a:rPr lang="en-US" altLang="zh-CN" sz="2000" b="1" dirty="0">
                <a:latin typeface="华文仿宋" panose="02010600040101010101" pitchFamily="2" charset="-122"/>
                <a:ea typeface="华文仿宋" panose="02010600040101010101" pitchFamily="2" charset="-122"/>
                <a:cs typeface="微软雅黑" panose="020B0503020204020204" pitchFamily="34" charset="-122"/>
              </a:rPr>
              <a:t>5</a:t>
            </a:r>
            <a:r>
              <a:rPr lang="zh-CN" altLang="en-US" sz="2000" b="1" dirty="0">
                <a:latin typeface="华文仿宋" panose="02010600040101010101" pitchFamily="2" charset="-122"/>
                <a:ea typeface="华文仿宋" panose="02010600040101010101" pitchFamily="2" charset="-122"/>
                <a:cs typeface="微软雅黑" panose="020B0503020204020204" pitchFamily="34" charset="-122"/>
              </a:rPr>
              <a:t>  </a:t>
            </a:r>
            <a:r>
              <a:rPr lang="zh-CN" altLang="zh-CN" sz="2000" b="1" dirty="0">
                <a:latin typeface="华文仿宋" panose="02010600040101010101" pitchFamily="2" charset="-122"/>
                <a:ea typeface="华文仿宋" panose="02010600040101010101" pitchFamily="2" charset="-122"/>
              </a:rPr>
              <a:t>待所有选手完成比赛后，选手需将自己的机器人从展示区取回准备区，进行第二轮比赛的调试修改，第二轮调试修改时间为</a:t>
            </a:r>
            <a:r>
              <a:rPr lang="en-US" altLang="zh-CN" sz="2000" b="1" dirty="0">
                <a:solidFill>
                  <a:srgbClr val="FF0000"/>
                </a:solidFill>
                <a:latin typeface="华文仿宋" panose="02010600040101010101" pitchFamily="2" charset="-122"/>
                <a:ea typeface="华文仿宋" panose="02010600040101010101" pitchFamily="2" charset="-122"/>
              </a:rPr>
              <a:t>20</a:t>
            </a:r>
            <a:r>
              <a:rPr lang="zh-CN" altLang="zh-CN" sz="2000" b="1" dirty="0">
                <a:solidFill>
                  <a:srgbClr val="FF0000"/>
                </a:solidFill>
                <a:latin typeface="华文仿宋" panose="02010600040101010101" pitchFamily="2" charset="-122"/>
                <a:ea typeface="华文仿宋" panose="02010600040101010101" pitchFamily="2" charset="-122"/>
              </a:rPr>
              <a:t>分钟</a:t>
            </a:r>
            <a:r>
              <a:rPr lang="zh-CN" altLang="zh-CN" sz="2000" b="1" dirty="0">
                <a:latin typeface="华文仿宋" panose="02010600040101010101" pitchFamily="2" charset="-122"/>
                <a:ea typeface="华文仿宋" panose="02010600040101010101" pitchFamily="2" charset="-122"/>
              </a:rPr>
              <a:t>。</a:t>
            </a:r>
            <a:endParaRPr lang="en-US" altLang="zh-CN" sz="2000" b="1" dirty="0">
              <a:latin typeface="华文仿宋" panose="02010600040101010101" pitchFamily="2" charset="-122"/>
              <a:ea typeface="华文仿宋" panose="02010600040101010101" pitchFamily="2" charset="-122"/>
            </a:endParaRPr>
          </a:p>
          <a:p>
            <a:r>
              <a:rPr lang="en-US" altLang="zh-CN" sz="2000" b="1" dirty="0">
                <a:latin typeface="华文仿宋" panose="02010600040101010101" pitchFamily="2" charset="-122"/>
                <a:ea typeface="华文仿宋" panose="02010600040101010101" pitchFamily="2" charset="-122"/>
                <a:cs typeface="微软雅黑" panose="020B0503020204020204" pitchFamily="34" charset="-122"/>
              </a:rPr>
              <a:t>6  </a:t>
            </a:r>
            <a:r>
              <a:rPr lang="zh-CN" altLang="zh-CN" sz="2000" b="1" dirty="0">
                <a:latin typeface="华文仿宋" panose="02010600040101010101" pitchFamily="2" charset="-122"/>
                <a:ea typeface="华文仿宋" panose="02010600040101010101" pitchFamily="2" charset="-122"/>
              </a:rPr>
              <a:t>所有场次的比赛结束后，以每支参赛队两场</a:t>
            </a:r>
            <a:r>
              <a:rPr lang="zh-CN" altLang="zh-CN" sz="2000" b="1" dirty="0">
                <a:solidFill>
                  <a:srgbClr val="FF0000"/>
                </a:solidFill>
                <a:latin typeface="华文仿宋" panose="02010600040101010101" pitchFamily="2" charset="-122"/>
                <a:ea typeface="华文仿宋" panose="02010600040101010101" pitchFamily="2" charset="-122"/>
              </a:rPr>
              <a:t>得分之和</a:t>
            </a:r>
            <a:r>
              <a:rPr lang="zh-CN" altLang="zh-CN" sz="2000" b="1" dirty="0">
                <a:latin typeface="华文仿宋" panose="02010600040101010101" pitchFamily="2" charset="-122"/>
                <a:ea typeface="华文仿宋" panose="02010600040101010101" pitchFamily="2" charset="-122"/>
              </a:rPr>
              <a:t>作为该队的总成绩，按总成绩高低对参赛队排名</a:t>
            </a:r>
            <a:r>
              <a:rPr lang="zh-CN" altLang="zh-CN" b="1" dirty="0">
                <a:latin typeface="华文仿宋" panose="02010600040101010101" pitchFamily="2" charset="-122"/>
                <a:ea typeface="华文仿宋" panose="02010600040101010101" pitchFamily="2" charset="-122"/>
              </a:rPr>
              <a:t>。 </a:t>
            </a:r>
            <a:endParaRPr lang="zh-CN" altLang="en-US" sz="2000" b="1" dirty="0">
              <a:latin typeface="华文仿宋" panose="02010600040101010101" pitchFamily="2" charset="-122"/>
              <a:ea typeface="华文仿宋" panose="02010600040101010101" pitchFamily="2" charset="-122"/>
              <a:cs typeface="微软雅黑" panose="020B0503020204020204" pitchFamily="34" charset="-122"/>
            </a:endParaRPr>
          </a:p>
          <a:p>
            <a:r>
              <a:rPr lang="en-US" altLang="zh-CN" sz="2000" b="1" dirty="0">
                <a:latin typeface="华文仿宋" panose="02010600040101010101" pitchFamily="2" charset="-122"/>
                <a:ea typeface="华文仿宋" panose="02010600040101010101" pitchFamily="2" charset="-122"/>
                <a:cs typeface="微软雅黑" panose="020B0503020204020204" pitchFamily="34" charset="-122"/>
              </a:rPr>
              <a:t>7</a:t>
            </a:r>
            <a:r>
              <a:rPr lang="zh-CN" altLang="en-US" sz="2000" b="1" dirty="0">
                <a:latin typeface="华文仿宋" panose="02010600040101010101" pitchFamily="2" charset="-122"/>
                <a:ea typeface="华文仿宋" panose="02010600040101010101" pitchFamily="2" charset="-122"/>
                <a:cs typeface="微软雅黑" panose="020B0503020204020204" pitchFamily="34" charset="-122"/>
              </a:rPr>
              <a:t>  竞赛组委会有可能根据参赛报名和场馆的实际情况变更赛制。 </a:t>
            </a:r>
            <a:endParaRPr lang="zh-CN" altLang="en-US" sz="2000" b="1" dirty="0">
              <a:latin typeface="华文仿宋" panose="02010600040101010101" pitchFamily="2" charset="-122"/>
              <a:ea typeface="华文仿宋" panose="02010600040101010101" pitchFamily="2" charset="-122"/>
              <a:cs typeface="微软雅黑" panose="020B0503020204020204" pitchFamily="34" charset="-122"/>
            </a:endParaRPr>
          </a:p>
        </p:txBody>
      </p:sp>
      <p:sp>
        <p:nvSpPr>
          <p:cNvPr id="3" name="文本框 2"/>
          <p:cNvSpPr txBox="1"/>
          <p:nvPr/>
        </p:nvSpPr>
        <p:spPr>
          <a:xfrm>
            <a:off x="5339750" y="586597"/>
            <a:ext cx="3174521" cy="455317"/>
          </a:xfrm>
          <a:prstGeom prst="rect">
            <a:avLst/>
          </a:prstGeom>
          <a:noFill/>
        </p:spPr>
        <p:txBody>
          <a:bodyPr wrap="square" rtlCol="0">
            <a:spAutoFit/>
          </a:bodyPr>
          <a:lstStyle/>
          <a:p>
            <a:pPr defTabSz="913765">
              <a:lnSpc>
                <a:spcPct val="90000"/>
              </a:lnSpc>
              <a:spcBef>
                <a:spcPct val="0"/>
              </a:spcBef>
            </a:pPr>
            <a:r>
              <a:rPr lang="zh-CN" altLang="en-US" sz="2600" b="1" dirty="0">
                <a:latin typeface="华文仿宋" panose="02010600040101010101" pitchFamily="2" charset="-122"/>
                <a:ea typeface="华文仿宋" panose="02010600040101010101" pitchFamily="2" charset="-122"/>
                <a:cs typeface="+mj-cs"/>
              </a:rPr>
              <a:t>赛制说明</a:t>
            </a:r>
            <a:endParaRPr lang="zh-CN" altLang="en-US" sz="2600" b="1" dirty="0">
              <a:latin typeface="华文仿宋" panose="02010600040101010101" pitchFamily="2" charset="-122"/>
              <a:ea typeface="华文仿宋" panose="02010600040101010101" pitchFamily="2" charset="-122"/>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3256" y="1346523"/>
            <a:ext cx="3185487" cy="455317"/>
          </a:xfrm>
          <a:prstGeom prst="rect">
            <a:avLst/>
          </a:prstGeom>
        </p:spPr>
        <p:txBody>
          <a:bodyPr wrap="none">
            <a:spAutoFit/>
          </a:bodyPr>
          <a:lstStyle/>
          <a:p>
            <a:pPr defTabSz="913765">
              <a:lnSpc>
                <a:spcPct val="90000"/>
              </a:lnSpc>
              <a:spcBef>
                <a:spcPct val="0"/>
              </a:spcBef>
            </a:pPr>
            <a:r>
              <a:rPr lang="zh-CN" altLang="zh-CN" sz="2600" b="1" dirty="0">
                <a:latin typeface="华文仿宋" panose="02010600040101010101" pitchFamily="2" charset="-122"/>
                <a:ea typeface="华文仿宋" panose="02010600040101010101" pitchFamily="2" charset="-122"/>
                <a:cs typeface="+mj-cs"/>
              </a:rPr>
              <a:t>犯规和取消比赛资格</a:t>
            </a:r>
            <a:endParaRPr lang="zh-CN" altLang="en-US" sz="2600" b="1" dirty="0">
              <a:latin typeface="华文仿宋" panose="02010600040101010101" pitchFamily="2" charset="-122"/>
              <a:ea typeface="华文仿宋" panose="02010600040101010101" pitchFamily="2" charset="-122"/>
              <a:cs typeface="+mj-cs"/>
            </a:endParaRPr>
          </a:p>
        </p:txBody>
      </p:sp>
      <p:sp>
        <p:nvSpPr>
          <p:cNvPr id="3" name="矩形 2"/>
          <p:cNvSpPr/>
          <p:nvPr/>
        </p:nvSpPr>
        <p:spPr>
          <a:xfrm>
            <a:off x="1337094" y="2270308"/>
            <a:ext cx="10015268" cy="4401205"/>
          </a:xfrm>
          <a:prstGeom prst="rect">
            <a:avLst/>
          </a:prstGeom>
        </p:spPr>
        <p:txBody>
          <a:bodyPr wrap="square">
            <a:spAutoFit/>
          </a:bodyPr>
          <a:lstStyle/>
          <a:p>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未准时到场的参赛队，每迟到</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分钟则判罚该队</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50</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分。如果</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2</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分钟后仍未到场，该队将被取消比赛资格。 </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2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当发生</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第一次“误启动” 将受到裁判警告</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；若出现</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第二次“误启动”</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本轮比赛成绩为零，并第一时间离场</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3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为了策略的需要而分离部件是犯规行为</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视情节严重的程度可能会被取消比赛资格。 </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4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不允许在基地外接触机器人；否则将按“脱线”处理。</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5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不允许机器人在场地巡迹任务中出现后退情况，如出现，视为“脱线”处理。</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6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不听从裁判员的指示将被取消比赛资格。</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  </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7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参赛队员在未经裁判长允许的情况下私自以任何方式与教练员或家长联系，将被取消比赛资格。</a:t>
            </a:r>
            <a:endParaRPr lang="en-US"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8 </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脱线</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：机器人垂直投影完全脱离轨迹线，需放回基地处从新开始任务。</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9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启动后的机器人不得故意分离出部件或把机械零件掉在场上。偶然脱落的机器人零部件，由裁判员随时清出场地。为了策略的需要而分离部件是犯规行为。</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73331" y="1458666"/>
            <a:ext cx="1518364" cy="492443"/>
          </a:xfrm>
          <a:prstGeom prst="rect">
            <a:avLst/>
          </a:prstGeom>
        </p:spPr>
        <p:txBody>
          <a:bodyPr wrap="none">
            <a:spAutoFit/>
          </a:bodyPr>
          <a:lstStyle/>
          <a:p>
            <a:r>
              <a:rPr lang="zh-CN" altLang="zh-CN" sz="2600" b="1" dirty="0">
                <a:latin typeface="华文仿宋" panose="02010600040101010101" pitchFamily="2" charset="-122"/>
                <a:ea typeface="华文仿宋" panose="02010600040101010101" pitchFamily="2" charset="-122"/>
                <a:cs typeface="+mj-cs"/>
              </a:rPr>
              <a:t>成绩排名</a:t>
            </a:r>
            <a:endParaRPr lang="zh-CN" altLang="en-US" sz="2600" b="1" dirty="0">
              <a:latin typeface="华文仿宋" panose="02010600040101010101" pitchFamily="2" charset="-122"/>
              <a:ea typeface="华文仿宋" panose="02010600040101010101" pitchFamily="2" charset="-122"/>
              <a:cs typeface="+mj-cs"/>
            </a:endParaRPr>
          </a:p>
        </p:txBody>
      </p:sp>
      <p:sp>
        <p:nvSpPr>
          <p:cNvPr id="3" name="矩形 2"/>
          <p:cNvSpPr/>
          <p:nvPr/>
        </p:nvSpPr>
        <p:spPr>
          <a:xfrm>
            <a:off x="2953679" y="2614683"/>
            <a:ext cx="6357668" cy="1442126"/>
          </a:xfrm>
          <a:prstGeom prst="rect">
            <a:avLst/>
          </a:prstGeom>
        </p:spPr>
        <p:txBody>
          <a:bodyPr wrap="square">
            <a:spAutoFit/>
          </a:bodyPr>
          <a:lstStyle/>
          <a:p>
            <a:pPr indent="266700">
              <a:lnSpc>
                <a:spcPts val="2100"/>
              </a:lnSpc>
              <a:spcAft>
                <a:spcPts val="0"/>
              </a:spcAft>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每个组别按总成绩排名，最终得分越高的排名越靠前</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  </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indent="266700">
              <a:lnSpc>
                <a:spcPts val="2100"/>
              </a:lnSpc>
              <a:spcAft>
                <a:spcPts val="0"/>
              </a:spcAft>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如果出现局部并列的排名，按如下顺序决定先后：</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indent="266700">
              <a:lnSpc>
                <a:spcPts val="2100"/>
              </a:lnSpc>
              <a:spcAft>
                <a:spcPts val="0"/>
              </a:spcAft>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2</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轮用时总和越少的排名在前；</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indent="266700">
              <a:lnSpc>
                <a:spcPts val="2100"/>
              </a:lnSpc>
              <a:spcAft>
                <a:spcPts val="0"/>
              </a:spcAft>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2</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）所有场次中完成单项任务总数多的队在前；</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    </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indent="266700">
              <a:lnSpc>
                <a:spcPts val="2100"/>
              </a:lnSpc>
              <a:spcAft>
                <a:spcPts val="0"/>
              </a:spcAft>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）机器人体积小的队在前，或由裁判确定。</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  </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827953c4dbe7ff6a7f431d97f47ab6"/>
          <p:cNvPicPr/>
          <p:nvPr/>
        </p:nvPicPr>
        <p:blipFill>
          <a:blip r:embed="rId1"/>
          <a:stretch>
            <a:fillRect/>
          </a:stretch>
        </p:blipFill>
        <p:spPr>
          <a:xfrm>
            <a:off x="2335026" y="1147313"/>
            <a:ext cx="7521948" cy="4054328"/>
          </a:xfrm>
          <a:prstGeom prst="rect">
            <a:avLst/>
          </a:prstGeom>
        </p:spPr>
      </p:pic>
      <p:sp>
        <p:nvSpPr>
          <p:cNvPr id="3" name="TextBox 4"/>
          <p:cNvSpPr>
            <a:spLocks noChangeArrowheads="1"/>
          </p:cNvSpPr>
          <p:nvPr/>
        </p:nvSpPr>
        <p:spPr bwMode="auto">
          <a:xfrm>
            <a:off x="4655302" y="229006"/>
            <a:ext cx="2925689" cy="63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sz="2600" dirty="0">
                <a:latin typeface="微软雅黑" panose="020B0503020204020204" pitchFamily="34" charset="-122"/>
                <a:ea typeface="微软雅黑" panose="020B0503020204020204" pitchFamily="34" charset="-122"/>
              </a:rPr>
              <a:t> </a:t>
            </a:r>
            <a:r>
              <a:rPr lang="zh-CN" altLang="en-US" sz="2600" b="1" dirty="0">
                <a:latin typeface="华文仿宋" panose="02010600040101010101" pitchFamily="2" charset="-122"/>
                <a:ea typeface="华文仿宋" panose="02010600040101010101" pitchFamily="2" charset="-122"/>
              </a:rPr>
              <a:t>中学组</a:t>
            </a:r>
            <a:r>
              <a:rPr sz="2600" b="1" dirty="0" err="1">
                <a:latin typeface="华文仿宋" panose="02010600040101010101" pitchFamily="2" charset="-122"/>
                <a:ea typeface="华文仿宋" panose="02010600040101010101" pitchFamily="2" charset="-122"/>
              </a:rPr>
              <a:t>竞赛场地</a:t>
            </a:r>
            <a:r>
              <a:rPr lang="zh-CN" altLang="en-US" sz="2600" dirty="0">
                <a:solidFill>
                  <a:schemeClr val="bg1"/>
                </a:solidFill>
                <a:latin typeface="微软雅黑" panose="020B0503020204020204" pitchFamily="34" charset="-122"/>
                <a:ea typeface="微软雅黑" panose="020B0503020204020204" pitchFamily="34" charset="-122"/>
              </a:rPr>
              <a:t>图</a:t>
            </a:r>
            <a:endParaRPr sz="26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0" y="5287992"/>
            <a:ext cx="12192000" cy="1015663"/>
          </a:xfrm>
          <a:prstGeom prst="rect">
            <a:avLst/>
          </a:prstGeom>
          <a:noFill/>
        </p:spPr>
        <p:txBody>
          <a:bodyPr wrap="square" rtlCol="0">
            <a:spAutoFit/>
          </a:bodyPr>
          <a:lstStyle/>
          <a:p>
            <a:r>
              <a:rPr lang="zh-CN" altLang="zh-CN" sz="2000" b="1" kern="100" dirty="0">
                <a:latin typeface="华文仿宋" panose="02010600040101010101" pitchFamily="2" charset="-122"/>
                <a:ea typeface="华文仿宋" panose="02010600040101010101" pitchFamily="2" charset="-122"/>
                <a:cs typeface="Times New Roman" panose="02020603050405020304" pitchFamily="18" charset="0"/>
              </a:rPr>
              <a:t>比赛场地膜尺寸为</a:t>
            </a:r>
            <a:r>
              <a:rPr lang="en-US" altLang="zh-CN" sz="2000" b="1" kern="100" dirty="0">
                <a:solidFill>
                  <a:srgbClr val="FF0000"/>
                </a:solidFill>
                <a:latin typeface="华文仿宋" panose="02010600040101010101" pitchFamily="2" charset="-122"/>
                <a:ea typeface="华文仿宋" panose="02010600040101010101" pitchFamily="2" charset="-122"/>
                <a:cs typeface="Times New Roman" panose="02020603050405020304" pitchFamily="18" charset="0"/>
              </a:rPr>
              <a:t>2360*1140mm</a:t>
            </a:r>
            <a:r>
              <a:rPr lang="zh-CN" altLang="zh-CN" sz="2000" b="1" kern="100" dirty="0">
                <a:latin typeface="华文仿宋" panose="02010600040101010101" pitchFamily="2" charset="-122"/>
                <a:ea typeface="华文仿宋" panose="02010600040101010101" pitchFamily="2" charset="-122"/>
                <a:cs typeface="Times New Roman" panose="02020603050405020304" pitchFamily="18" charset="0"/>
              </a:rPr>
              <a:t>，场地图材质为</a:t>
            </a:r>
            <a:r>
              <a:rPr lang="zh-CN" altLang="zh-CN" sz="2000" b="1" kern="100" dirty="0">
                <a:solidFill>
                  <a:srgbClr val="FF0000"/>
                </a:solidFill>
                <a:latin typeface="华文仿宋" panose="02010600040101010101" pitchFamily="2" charset="-122"/>
                <a:ea typeface="华文仿宋" panose="02010600040101010101" pitchFamily="2" charset="-122"/>
                <a:cs typeface="Times New Roman" panose="02020603050405020304" pitchFamily="18" charset="0"/>
              </a:rPr>
              <a:t>喷绘布</a:t>
            </a:r>
            <a:r>
              <a:rPr lang="zh-CN" altLang="zh-CN" sz="2000" b="1" kern="100" dirty="0">
                <a:latin typeface="华文仿宋" panose="02010600040101010101" pitchFamily="2" charset="-122"/>
                <a:ea typeface="华文仿宋" panose="02010600040101010101" pitchFamily="2" charset="-122"/>
                <a:cs typeface="Times New Roman" panose="02020603050405020304" pitchFamily="18" charset="0"/>
              </a:rPr>
              <a:t>，黑色引导线宽度为</a:t>
            </a:r>
            <a:r>
              <a:rPr lang="en-US" altLang="zh-CN" sz="2000" b="1" kern="100" dirty="0">
                <a:solidFill>
                  <a:srgbClr val="FF0000"/>
                </a:solidFill>
                <a:latin typeface="华文仿宋" panose="02010600040101010101" pitchFamily="2" charset="-122"/>
                <a:ea typeface="华文仿宋" panose="02010600040101010101" pitchFamily="2" charset="-122"/>
                <a:cs typeface="Times New Roman" panose="02020603050405020304" pitchFamily="18" charset="0"/>
              </a:rPr>
              <a:t>25mm</a:t>
            </a:r>
            <a:r>
              <a:rPr lang="zh-CN" altLang="zh-CN" sz="2000" b="1" kern="100" dirty="0">
                <a:latin typeface="华文仿宋" panose="02010600040101010101" pitchFamily="2" charset="-122"/>
                <a:ea typeface="华文仿宋" panose="02010600040101010101" pitchFamily="2" charset="-122"/>
                <a:cs typeface="Times New Roman" panose="02020603050405020304" pitchFamily="18" charset="0"/>
              </a:rPr>
              <a:t>。任务模型方向不是绝对的，是可以变化的，根据</a:t>
            </a:r>
            <a:r>
              <a:rPr lang="zh-CN" altLang="zh-CN" sz="2000" b="1" kern="100" dirty="0">
                <a:solidFill>
                  <a:srgbClr val="FF0000"/>
                </a:solidFill>
                <a:latin typeface="华文仿宋" panose="02010600040101010101" pitchFamily="2" charset="-122"/>
                <a:ea typeface="华文仿宋" panose="02010600040101010101" pitchFamily="2" charset="-122"/>
                <a:cs typeface="Times New Roman" panose="02020603050405020304" pitchFamily="18" charset="0"/>
              </a:rPr>
              <a:t>比赛现场抽签</a:t>
            </a:r>
            <a:r>
              <a:rPr lang="zh-CN" altLang="zh-CN" sz="2000" b="1" kern="100" dirty="0">
                <a:latin typeface="华文仿宋" panose="02010600040101010101" pitchFamily="2" charset="-122"/>
                <a:ea typeface="华文仿宋" panose="02010600040101010101" pitchFamily="2" charset="-122"/>
                <a:cs typeface="Times New Roman" panose="02020603050405020304" pitchFamily="18" charset="0"/>
              </a:rPr>
              <a:t>情况进行变换方向。比赛场地包含一个尺寸为</a:t>
            </a:r>
            <a:r>
              <a:rPr lang="en-US" altLang="zh-CN" sz="2000" b="1" kern="100" dirty="0">
                <a:solidFill>
                  <a:srgbClr val="FF0000"/>
                </a:solidFill>
                <a:latin typeface="华文仿宋" panose="02010600040101010101" pitchFamily="2" charset="-122"/>
                <a:ea typeface="华文仿宋" panose="02010600040101010101" pitchFamily="2" charset="-122"/>
                <a:cs typeface="Times New Roman" panose="02020603050405020304" pitchFamily="18" charset="0"/>
              </a:rPr>
              <a:t>300*300mm</a:t>
            </a:r>
            <a:r>
              <a:rPr lang="zh-CN" altLang="zh-CN" sz="2000" b="1" kern="100" dirty="0">
                <a:latin typeface="华文仿宋" panose="02010600040101010101" pitchFamily="2" charset="-122"/>
                <a:ea typeface="华文仿宋" panose="02010600040101010101" pitchFamily="2" charset="-122"/>
                <a:cs typeface="Times New Roman" panose="02020603050405020304" pitchFamily="18" charset="0"/>
              </a:rPr>
              <a:t>基地。比赛过程中，机器人可以</a:t>
            </a:r>
            <a:r>
              <a:rPr lang="zh-CN" altLang="zh-CN" sz="2000" b="1" kern="100" dirty="0">
                <a:solidFill>
                  <a:srgbClr val="FF0000"/>
                </a:solidFill>
                <a:latin typeface="华文仿宋" panose="02010600040101010101" pitchFamily="2" charset="-122"/>
                <a:ea typeface="华文仿宋" panose="02010600040101010101" pitchFamily="2" charset="-122"/>
                <a:cs typeface="Times New Roman" panose="02020603050405020304" pitchFamily="18" charset="0"/>
              </a:rPr>
              <a:t>多次自主往返基地</a:t>
            </a:r>
            <a:r>
              <a:rPr lang="zh-CN" altLang="zh-CN" sz="2000" b="1" kern="100" dirty="0">
                <a:latin typeface="华文仿宋" panose="02010600040101010101" pitchFamily="2" charset="-122"/>
                <a:ea typeface="华文仿宋" panose="02010600040101010101" pitchFamily="2" charset="-122"/>
                <a:cs typeface="Times New Roman" panose="02020603050405020304" pitchFamily="18" charset="0"/>
              </a:rPr>
              <a:t>。</a:t>
            </a:r>
            <a:endParaRPr lang="zh-CN" altLang="zh-CN" sz="2000" b="1" kern="100" dirty="0">
              <a:latin typeface="华文仿宋" panose="02010600040101010101" pitchFamily="2" charset="-122"/>
              <a:ea typeface="华文仿宋" panose="0201060004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06618" y="1165368"/>
            <a:ext cx="1851789" cy="492443"/>
          </a:xfrm>
          <a:prstGeom prst="rect">
            <a:avLst/>
          </a:prstGeom>
        </p:spPr>
        <p:txBody>
          <a:bodyPr wrap="none">
            <a:spAutoFit/>
          </a:bodyPr>
          <a:lstStyle/>
          <a:p>
            <a:r>
              <a:rPr lang="zh-CN" altLang="zh-CN" sz="2600" b="1" dirty="0">
                <a:latin typeface="华文仿宋" panose="02010600040101010101" pitchFamily="2" charset="-122"/>
                <a:ea typeface="华文仿宋" panose="02010600040101010101" pitchFamily="2" charset="-122"/>
              </a:rPr>
              <a:t>任务及得分</a:t>
            </a:r>
            <a:endParaRPr lang="zh-CN" altLang="en-US" sz="2600" b="1" dirty="0">
              <a:latin typeface="华文仿宋" panose="02010600040101010101" pitchFamily="2" charset="-122"/>
              <a:ea typeface="华文仿宋" panose="02010600040101010101" pitchFamily="2" charset="-122"/>
            </a:endParaRPr>
          </a:p>
        </p:txBody>
      </p:sp>
      <p:sp>
        <p:nvSpPr>
          <p:cNvPr id="3" name="矩形 2"/>
          <p:cNvSpPr/>
          <p:nvPr/>
        </p:nvSpPr>
        <p:spPr>
          <a:xfrm>
            <a:off x="2431781" y="1957188"/>
            <a:ext cx="7401464" cy="3279167"/>
          </a:xfrm>
          <a:prstGeom prst="rect">
            <a:avLst/>
          </a:prstGeom>
        </p:spPr>
        <p:txBody>
          <a:bodyPr wrap="square">
            <a:spAutoFit/>
          </a:bodyPr>
          <a:lstStyle/>
          <a:p>
            <a:pPr indent="200025" algn="just">
              <a:lnSpc>
                <a:spcPct val="150000"/>
              </a:lnSpc>
              <a:spcAft>
                <a:spcPts val="0"/>
              </a:spcAft>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“逐梦宁夏”比赛任务设置为</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初中组为</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4</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个公共任务</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高中组为</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4</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个公共任务及</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个附加任务</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任务的内容在本规则中公布，任务模型方向不是绝对的，会根据比赛现场抽签情况进行变换模型方向，赛前准备时抽签确定最终比赛模型方向，参赛队员根据现场情况以及比赛任务模型设计机器人结构及程序。参赛队员需按比赛流程安排完成场地任务，每轮计总分，两轮成绩之和计入最终比赛成绩。</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岩羊"/>
          <p:cNvPicPr>
            <a:picLocks noChangeAspect="1"/>
          </p:cNvPicPr>
          <p:nvPr/>
        </p:nvPicPr>
        <p:blipFill>
          <a:blip r:embed="rId1"/>
          <a:stretch>
            <a:fillRect/>
          </a:stretch>
        </p:blipFill>
        <p:spPr>
          <a:xfrm>
            <a:off x="603597" y="1547896"/>
            <a:ext cx="2075180" cy="2904490"/>
          </a:xfrm>
          <a:prstGeom prst="rect">
            <a:avLst/>
          </a:prstGeom>
        </p:spPr>
      </p:pic>
      <p:sp>
        <p:nvSpPr>
          <p:cNvPr id="3" name="文本框 9"/>
          <p:cNvSpPr txBox="1"/>
          <p:nvPr/>
        </p:nvSpPr>
        <p:spPr>
          <a:xfrm>
            <a:off x="1231612" y="4669621"/>
            <a:ext cx="81915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 岩羊</a:t>
            </a:r>
            <a:endParaRPr lang="zh-CN" altLang="en-US" sz="2000" b="1" dirty="0">
              <a:latin typeface="微软雅黑" panose="020B0503020204020204" pitchFamily="34" charset="-122"/>
              <a:ea typeface="微软雅黑" panose="020B0503020204020204" pitchFamily="34" charset="-122"/>
            </a:endParaRPr>
          </a:p>
        </p:txBody>
      </p:sp>
      <p:pic>
        <p:nvPicPr>
          <p:cNvPr id="4" name="图片 3" descr="水桶"/>
          <p:cNvPicPr>
            <a:picLocks noChangeAspect="1"/>
          </p:cNvPicPr>
          <p:nvPr/>
        </p:nvPicPr>
        <p:blipFill>
          <a:blip r:embed="rId2"/>
          <a:stretch>
            <a:fillRect/>
          </a:stretch>
        </p:blipFill>
        <p:spPr>
          <a:xfrm>
            <a:off x="3453130" y="2205031"/>
            <a:ext cx="1341120" cy="1876425"/>
          </a:xfrm>
          <a:prstGeom prst="rect">
            <a:avLst/>
          </a:prstGeom>
        </p:spPr>
      </p:pic>
      <p:sp>
        <p:nvSpPr>
          <p:cNvPr id="5" name="文本框 9"/>
          <p:cNvSpPr txBox="1"/>
          <p:nvPr/>
        </p:nvSpPr>
        <p:spPr>
          <a:xfrm>
            <a:off x="3714115" y="4704126"/>
            <a:ext cx="819149" cy="400110"/>
          </a:xfrm>
          <a:prstGeom prst="rect">
            <a:avLst/>
          </a:prstGeom>
          <a:noFill/>
        </p:spPr>
        <p:txBody>
          <a:bodyPr wrap="square" rtlCol="0">
            <a:spAutoFit/>
          </a:bodyPr>
          <a:lstStyle/>
          <a:p>
            <a:r>
              <a:rPr lang="zh-CN" sz="2000" b="1" dirty="0">
                <a:latin typeface="微软雅黑" panose="020B0503020204020204" pitchFamily="34" charset="-122"/>
                <a:ea typeface="微软雅黑" panose="020B0503020204020204" pitchFamily="34" charset="-122"/>
              </a:rPr>
              <a:t>水桶</a:t>
            </a:r>
            <a:endParaRPr lang="zh-CN" sz="2000" b="1" dirty="0">
              <a:latin typeface="微软雅黑" panose="020B0503020204020204" pitchFamily="34" charset="-122"/>
              <a:ea typeface="微软雅黑" panose="020B0503020204020204" pitchFamily="34" charset="-122"/>
            </a:endParaRPr>
          </a:p>
        </p:txBody>
      </p:sp>
      <p:sp>
        <p:nvSpPr>
          <p:cNvPr id="7" name="文本框 9"/>
          <p:cNvSpPr txBox="1"/>
          <p:nvPr/>
        </p:nvSpPr>
        <p:spPr>
          <a:xfrm>
            <a:off x="6535139" y="4719515"/>
            <a:ext cx="1123599" cy="369332"/>
          </a:xfrm>
          <a:prstGeom prst="rect">
            <a:avLst/>
          </a:prstGeom>
          <a:noFill/>
        </p:spPr>
        <p:txBody>
          <a:bodyPr wrap="square" rtlCol="0">
            <a:spAutoFit/>
          </a:bodyPr>
          <a:lstStyle/>
          <a:p>
            <a:pPr algn="ctr"/>
            <a:r>
              <a:rPr lang="zh-CN" altLang="en-US" sz="1800" b="1" dirty="0">
                <a:latin typeface="微软雅黑" panose="020B0503020204020204" pitchFamily="34" charset="-122"/>
                <a:ea typeface="微软雅黑" panose="020B0503020204020204" pitchFamily="34" charset="-122"/>
              </a:rPr>
              <a:t>枸杞</a:t>
            </a:r>
            <a:endParaRPr lang="zh-CN" sz="18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4214003" y="655344"/>
            <a:ext cx="3763993" cy="892552"/>
          </a:xfrm>
          <a:prstGeom prst="rect">
            <a:avLst/>
          </a:prstGeom>
          <a:noFill/>
        </p:spPr>
        <p:txBody>
          <a:bodyPr wrap="square" rtlCol="0">
            <a:spAutoFit/>
          </a:bodyPr>
          <a:lstStyle/>
          <a:p>
            <a:pPr algn="ctr"/>
            <a:r>
              <a:rPr lang="zh-CN" altLang="en-US" sz="2600" b="1" dirty="0">
                <a:latin typeface="华文仿宋" panose="02010600040101010101" pitchFamily="2" charset="-122"/>
                <a:ea typeface="华文仿宋" panose="02010600040101010101" pitchFamily="2" charset="-122"/>
              </a:rPr>
              <a:t>中学组任务道具说明（公共任务）</a:t>
            </a:r>
            <a:endParaRPr lang="zh-CN" altLang="en-US" sz="2600" b="1" dirty="0">
              <a:latin typeface="华文仿宋" panose="02010600040101010101" pitchFamily="2" charset="-122"/>
              <a:ea typeface="华文仿宋" panose="02010600040101010101" pitchFamily="2" charset="-122"/>
            </a:endParaRPr>
          </a:p>
        </p:txBody>
      </p:sp>
      <p:pic>
        <p:nvPicPr>
          <p:cNvPr id="10" name="图片 9" descr="树苗"/>
          <p:cNvPicPr>
            <a:picLocks noChangeAspect="1"/>
          </p:cNvPicPr>
          <p:nvPr/>
        </p:nvPicPr>
        <p:blipFill>
          <a:blip r:embed="rId3"/>
          <a:stretch>
            <a:fillRect/>
          </a:stretch>
        </p:blipFill>
        <p:spPr>
          <a:xfrm>
            <a:off x="8824787" y="1547896"/>
            <a:ext cx="2193925" cy="3069590"/>
          </a:xfrm>
          <a:prstGeom prst="rect">
            <a:avLst/>
          </a:prstGeom>
        </p:spPr>
      </p:pic>
      <p:sp>
        <p:nvSpPr>
          <p:cNvPr id="11" name="文本框 9"/>
          <p:cNvSpPr txBox="1"/>
          <p:nvPr/>
        </p:nvSpPr>
        <p:spPr>
          <a:xfrm>
            <a:off x="9455485" y="4669621"/>
            <a:ext cx="932527" cy="400110"/>
          </a:xfrm>
          <a:prstGeom prst="rect">
            <a:avLst/>
          </a:prstGeom>
          <a:noFill/>
        </p:spPr>
        <p:txBody>
          <a:bodyPr wrap="square" rtlCol="0">
            <a:spAutoFit/>
          </a:bodyPr>
          <a:lstStyle/>
          <a:p>
            <a:r>
              <a:rPr lang="zh-CN" sz="2000" b="1" dirty="0">
                <a:latin typeface="微软雅黑" panose="020B0503020204020204" pitchFamily="34" charset="-122"/>
                <a:ea typeface="微软雅黑" panose="020B0503020204020204" pitchFamily="34" charset="-122"/>
              </a:rPr>
              <a:t>树苗</a:t>
            </a:r>
            <a:endParaRPr lang="zh-CN" sz="2000" b="1" dirty="0">
              <a:latin typeface="微软雅黑" panose="020B0503020204020204" pitchFamily="34" charset="-122"/>
              <a:ea typeface="微软雅黑" panose="020B0503020204020204" pitchFamily="34" charset="-122"/>
            </a:endParaRPr>
          </a:p>
        </p:txBody>
      </p:sp>
      <p:pic>
        <p:nvPicPr>
          <p:cNvPr id="12" name="图片 11" descr="I:\12.11-13区科协中卫培训\普及赛\任务模型照片\采摘枸杞.png采摘枸杞"/>
          <p:cNvPicPr>
            <a:picLocks noChangeAspect="1"/>
          </p:cNvPicPr>
          <p:nvPr/>
        </p:nvPicPr>
        <p:blipFill>
          <a:blip r:embed="rId4"/>
          <a:srcRect/>
          <a:stretch>
            <a:fillRect/>
          </a:stretch>
        </p:blipFill>
        <p:spPr>
          <a:xfrm>
            <a:off x="6075034" y="1987796"/>
            <a:ext cx="1760866" cy="24645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危险区域标志"/>
          <p:cNvPicPr>
            <a:picLocks noChangeAspect="1"/>
          </p:cNvPicPr>
          <p:nvPr/>
        </p:nvPicPr>
        <p:blipFill>
          <a:blip r:embed="rId1"/>
          <a:stretch>
            <a:fillRect/>
          </a:stretch>
        </p:blipFill>
        <p:spPr>
          <a:xfrm>
            <a:off x="4817853" y="1349517"/>
            <a:ext cx="2556294" cy="3577321"/>
          </a:xfrm>
          <a:prstGeom prst="rect">
            <a:avLst/>
          </a:prstGeom>
        </p:spPr>
      </p:pic>
      <p:sp>
        <p:nvSpPr>
          <p:cNvPr id="3" name="文本框 9"/>
          <p:cNvSpPr txBox="1"/>
          <p:nvPr/>
        </p:nvSpPr>
        <p:spPr>
          <a:xfrm>
            <a:off x="5534200" y="5047318"/>
            <a:ext cx="1123599" cy="369332"/>
          </a:xfrm>
          <a:prstGeom prst="rect">
            <a:avLst/>
          </a:prstGeom>
          <a:noFill/>
        </p:spPr>
        <p:txBody>
          <a:bodyPr wrap="square" rtlCol="0">
            <a:spAutoFit/>
          </a:bodyPr>
          <a:lstStyle/>
          <a:p>
            <a:r>
              <a:rPr lang="zh-CN" sz="1800" b="1" dirty="0">
                <a:latin typeface="微软雅黑" panose="020B0503020204020204" pitchFamily="34" charset="-122"/>
                <a:ea typeface="微软雅黑" panose="020B0503020204020204" pitchFamily="34" charset="-122"/>
              </a:rPr>
              <a:t>危险标志</a:t>
            </a:r>
            <a:endParaRPr lang="zh-CN" sz="18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4214002" y="548798"/>
            <a:ext cx="3763993" cy="892552"/>
          </a:xfrm>
          <a:prstGeom prst="rect">
            <a:avLst/>
          </a:prstGeom>
          <a:noFill/>
        </p:spPr>
        <p:txBody>
          <a:bodyPr wrap="square" rtlCol="0">
            <a:spAutoFit/>
          </a:bodyPr>
          <a:lstStyle/>
          <a:p>
            <a:pPr algn="ctr"/>
            <a:r>
              <a:rPr lang="zh-CN" altLang="en-US" sz="2600" b="1" dirty="0">
                <a:latin typeface="华文仿宋" panose="02010600040101010101" pitchFamily="2" charset="-122"/>
                <a:ea typeface="华文仿宋" panose="02010600040101010101" pitchFamily="2" charset="-122"/>
              </a:rPr>
              <a:t>中学组任务道具说明（附加任务）</a:t>
            </a:r>
            <a:endParaRPr lang="zh-CN" altLang="en-US" sz="2600" b="1" dirty="0">
              <a:latin typeface="华文仿宋" panose="02010600040101010101" pitchFamily="2" charset="-122"/>
              <a:ea typeface="华文仿宋" panose="020106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22948" r="23493"/>
          <a:stretch>
            <a:fillRect/>
          </a:stretch>
        </p:blipFill>
        <p:spPr>
          <a:xfrm>
            <a:off x="1551622" y="1033002"/>
            <a:ext cx="2965450" cy="4474971"/>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TextBox 4"/>
          <p:cNvSpPr>
            <a:spLocks noChangeArrowheads="1"/>
          </p:cNvSpPr>
          <p:nvPr/>
        </p:nvSpPr>
        <p:spPr bwMode="auto">
          <a:xfrm>
            <a:off x="7119320" y="537335"/>
            <a:ext cx="2189420" cy="63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2600" b="1" dirty="0">
                <a:latin typeface="华文仿宋" panose="02010600040101010101" pitchFamily="2" charset="-122"/>
                <a:ea typeface="华文仿宋" panose="02010600040101010101" pitchFamily="2" charset="-122"/>
                <a:sym typeface="宋体" panose="02010600030101010101" pitchFamily="2" charset="-122"/>
              </a:rPr>
              <a:t>赛事背景</a:t>
            </a:r>
            <a:endParaRPr lang="zh-CN" altLang="en-US" sz="2600" b="1" dirty="0">
              <a:latin typeface="华文仿宋" panose="02010600040101010101" pitchFamily="2" charset="-122"/>
              <a:ea typeface="华文仿宋" panose="02010600040101010101" pitchFamily="2" charset="-122"/>
              <a:sym typeface="宋体" panose="02010600030101010101" pitchFamily="2" charset="-122"/>
            </a:endParaRPr>
          </a:p>
        </p:txBody>
      </p:sp>
      <p:sp>
        <p:nvSpPr>
          <p:cNvPr id="14" name="文本框 13"/>
          <p:cNvSpPr txBox="1"/>
          <p:nvPr/>
        </p:nvSpPr>
        <p:spPr>
          <a:xfrm>
            <a:off x="6035614" y="1159108"/>
            <a:ext cx="4850921" cy="4493538"/>
          </a:xfrm>
          <a:prstGeom prst="rect">
            <a:avLst/>
          </a:prstGeom>
          <a:noFill/>
          <a:ln w="9525">
            <a:noFill/>
          </a:ln>
        </p:spPr>
        <p:txBody>
          <a:bodyPr wrap="square">
            <a:spAutoFit/>
          </a:bodyPr>
          <a:lstStyle/>
          <a:p>
            <a:pPr marL="285750" indent="-285750">
              <a:buFont typeface="Wingdings" panose="05000000000000000000" pitchFamily="2" charset="2"/>
              <a:buChar char="Ø"/>
            </a:pPr>
            <a:endParaRPr lang="zh-CN" sz="16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lang="zh-CN" altLang="zh-CN" b="1" kern="100" dirty="0">
                <a:latin typeface="Calibri" panose="020F0502020204030204" pitchFamily="34" charset="0"/>
                <a:ea typeface="STFangsong" panose="02010600040101010101" pitchFamily="2" charset="-122"/>
                <a:cs typeface="Times New Roman" panose="02020603050405020304" pitchFamily="18" charset="0"/>
              </a:rPr>
              <a:t>宁夏回族自治区位于我国西北部地区，居黄河上游，北倚贺兰山，南凭六盘山，黄河纵贯北部全境，历史文化悠久，古今素有“塞上江南”之美誉，是中华文明的发祥地之一。</a:t>
            </a:r>
            <a:endParaRPr lang="en-US" altLang="zh-CN" b="1" kern="100" dirty="0">
              <a:latin typeface="Calibri" panose="020F0502020204030204" pitchFamily="34" charset="0"/>
              <a:ea typeface="STFangsong" panose="02010600040101010101" pitchFamily="2" charset="-122"/>
              <a:cs typeface="Times New Roman" panose="02020603050405020304" pitchFamily="18" charset="0"/>
            </a:endParaRPr>
          </a:p>
          <a:p>
            <a:pPr marL="285750" indent="-285750">
              <a:buFont typeface="Wingdings" panose="05000000000000000000" pitchFamily="2" charset="2"/>
              <a:buChar char="Ø"/>
            </a:pPr>
            <a:r>
              <a:rPr lang="zh-CN" altLang="zh-CN" b="1" kern="100" dirty="0">
                <a:latin typeface="Calibri" panose="020F0502020204030204" pitchFamily="34" charset="0"/>
                <a:ea typeface="STFangsong" panose="02010600040101010101" pitchFamily="2" charset="-122"/>
                <a:cs typeface="Times New Roman" panose="02020603050405020304" pitchFamily="18" charset="0"/>
              </a:rPr>
              <a:t>由于宁夏得天独厚的地理环境，使这里拥有极具特色的农副产品，最主要的就是被称 为“红、黄、蓝、白、黑”的“宁夏五宝”。它们分别是枸杞、甘草、贺兰石、滩羊皮、发菜。</a:t>
            </a:r>
            <a:endParaRPr lang="en-US" altLang="zh-CN" b="1" kern="100" dirty="0">
              <a:latin typeface="Calibri" panose="020F0502020204030204" pitchFamily="34" charset="0"/>
              <a:ea typeface="STFangsong" panose="02010600040101010101" pitchFamily="2" charset="-122"/>
              <a:cs typeface="Times New Roman" panose="02020603050405020304" pitchFamily="18" charset="0"/>
            </a:endParaRPr>
          </a:p>
          <a:p>
            <a:pPr marL="285750" indent="-285750">
              <a:buFont typeface="Wingdings" panose="05000000000000000000" pitchFamily="2" charset="2"/>
              <a:buChar char="Ø"/>
            </a:pPr>
            <a:r>
              <a:rPr lang="en-US" altLang="zh-CN" b="1" kern="100" dirty="0">
                <a:latin typeface="Calibri" panose="020F0502020204030204" pitchFamily="34" charset="0"/>
                <a:ea typeface="STFangsong" panose="02010600040101010101" pitchFamily="2" charset="-122"/>
                <a:cs typeface="Times New Roman" panose="02020603050405020304" pitchFamily="18" charset="0"/>
              </a:rPr>
              <a:t> </a:t>
            </a:r>
            <a:r>
              <a:rPr lang="zh-CN" altLang="zh-CN" b="1" kern="100" dirty="0">
                <a:latin typeface="Calibri" panose="020F0502020204030204" pitchFamily="34" charset="0"/>
                <a:ea typeface="STFangsong" panose="02010600040101010101" pitchFamily="2" charset="-122"/>
                <a:cs typeface="Times New Roman" panose="02020603050405020304" pitchFamily="18" charset="0"/>
              </a:rPr>
              <a:t>同时宁夏有着璀璨辉煌的历史文明，早在</a:t>
            </a:r>
            <a:r>
              <a:rPr lang="en-US" altLang="zh-CN" b="1" kern="100" dirty="0">
                <a:latin typeface="Calibri" panose="020F0502020204030204" pitchFamily="34" charset="0"/>
                <a:ea typeface="STFangsong" panose="02010600040101010101" pitchFamily="2" charset="-122"/>
                <a:cs typeface="Times New Roman" panose="02020603050405020304" pitchFamily="18" charset="0"/>
              </a:rPr>
              <a:t>3</a:t>
            </a:r>
            <a:r>
              <a:rPr lang="zh-CN" altLang="zh-CN" b="1" kern="100" dirty="0">
                <a:latin typeface="Calibri" panose="020F0502020204030204" pitchFamily="34" charset="0"/>
                <a:ea typeface="STFangsong" panose="02010600040101010101" pitchFamily="2" charset="-122"/>
                <a:cs typeface="Times New Roman" panose="02020603050405020304" pitchFamily="18" charset="0"/>
              </a:rPr>
              <a:t>万年前就有人类在这里繁衍生息。</a:t>
            </a:r>
            <a:endParaRPr lang="en-US" altLang="zh-CN" b="1" kern="100" dirty="0">
              <a:latin typeface="Calibri" panose="020F0502020204030204" pitchFamily="34" charset="0"/>
              <a:ea typeface="STFangsong" panose="02010600040101010101" pitchFamily="2" charset="-122"/>
              <a:cs typeface="Times New Roman" panose="02020603050405020304" pitchFamily="18" charset="0"/>
            </a:endParaRPr>
          </a:p>
          <a:p>
            <a:pPr marL="285750" indent="-285750">
              <a:buFont typeface="Wingdings" panose="05000000000000000000" pitchFamily="2" charset="2"/>
              <a:buChar char="Ø"/>
            </a:pPr>
            <a:r>
              <a:rPr lang="en-US" altLang="zh-CN" b="1" kern="100" dirty="0">
                <a:latin typeface="Calibri" panose="020F0502020204030204" pitchFamily="34" charset="0"/>
                <a:ea typeface="STFangsong" panose="02010600040101010101" pitchFamily="2" charset="-122"/>
                <a:cs typeface="Times New Roman" panose="02020603050405020304" pitchFamily="18" charset="0"/>
              </a:rPr>
              <a:t> </a:t>
            </a:r>
            <a:r>
              <a:rPr lang="zh-CN" altLang="zh-CN" b="1" kern="100" dirty="0">
                <a:latin typeface="Calibri" panose="020F0502020204030204" pitchFamily="34" charset="0"/>
                <a:ea typeface="STFangsong" panose="02010600040101010101" pitchFamily="2" charset="-122"/>
                <a:cs typeface="Times New Roman" panose="02020603050405020304" pitchFamily="18" charset="0"/>
              </a:rPr>
              <a:t>如今在宁夏这片神奇的土地上，在回汉各族儿女的团结奋斗下，已经发展成为一个城市洁净美丽、人民安居乐业，生机勃勃、富足祥和、有着无穷魅力的新塞上</a:t>
            </a:r>
            <a:r>
              <a:rPr lang="zh-CN" altLang="zh-CN" dirty="0">
                <a:latin typeface="+mn-ea"/>
              </a:rPr>
              <a:t>。</a:t>
            </a:r>
            <a:endParaRPr lang="zh-CN" altLang="zh-CN"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ChangeArrowheads="1"/>
          </p:cNvSpPr>
          <p:nvPr/>
        </p:nvSpPr>
        <p:spPr bwMode="auto">
          <a:xfrm>
            <a:off x="1966776" y="396240"/>
            <a:ext cx="2060838" cy="625877"/>
          </a:xfrm>
          <a:prstGeom prst="rect">
            <a:avLst/>
          </a:prstGeom>
          <a:noFill/>
          <a:ln w="9525">
            <a:noFill/>
            <a:miter lim="800000"/>
          </a:ln>
        </p:spPr>
        <p:txBody>
          <a:bodyPr wrap="square">
            <a:spAutoFit/>
          </a:bodyPr>
          <a:lstStyle/>
          <a:p>
            <a:r>
              <a:rPr lang="zh-CN" altLang="en-US" sz="3465" dirty="0">
                <a:latin typeface="微软雅黑" panose="020B0503020204020204" pitchFamily="34" charset="-122"/>
                <a:ea typeface="微软雅黑" panose="020B0503020204020204" pitchFamily="34" charset="-122"/>
                <a:sym typeface="+mn-ea"/>
              </a:rPr>
              <a:t>保护岩羊</a:t>
            </a:r>
            <a:endParaRPr lang="zh-CN" altLang="en-US" sz="3465" dirty="0">
              <a:latin typeface="微软雅黑" panose="020B0503020204020204" pitchFamily="34" charset="-122"/>
              <a:ea typeface="微软雅黑" panose="020B0503020204020204" pitchFamily="34" charset="-122"/>
              <a:sym typeface="+mn-ea"/>
            </a:endParaRPr>
          </a:p>
        </p:txBody>
      </p:sp>
      <p:sp>
        <p:nvSpPr>
          <p:cNvPr id="9" name="矩形 4"/>
          <p:cNvSpPr>
            <a:spLocks noChangeArrowheads="1"/>
          </p:cNvSpPr>
          <p:nvPr/>
        </p:nvSpPr>
        <p:spPr bwMode="auto">
          <a:xfrm>
            <a:off x="34646" y="1121915"/>
            <a:ext cx="7144173" cy="3009927"/>
          </a:xfrm>
          <a:prstGeom prst="rect">
            <a:avLst/>
          </a:prstGeom>
          <a:noFill/>
          <a:ln w="9525">
            <a:noFill/>
            <a:miter lim="800000"/>
          </a:ln>
        </p:spPr>
        <p:txBody>
          <a:bodyPr wrap="square">
            <a:spAutoFit/>
          </a:bodyPr>
          <a:lstStyle/>
          <a:p>
            <a:pPr>
              <a:lnSpc>
                <a:spcPct val="150000"/>
              </a:lnSpc>
            </a:pPr>
            <a:r>
              <a:rPr lang="zh-CN" altLang="zh-CN" sz="1865" dirty="0">
                <a:latin typeface="微软雅黑" panose="020B0503020204020204" pitchFamily="34" charset="-122"/>
                <a:ea typeface="微软雅黑" panose="020B0503020204020204" pitchFamily="34" charset="-122"/>
              </a:rPr>
              <a:t>在场地图纸西侧黑色正方形区域内有一只岩羊模型</a:t>
            </a:r>
            <a:r>
              <a:rPr lang="zh-CN" altLang="en-US" sz="1865" dirty="0">
                <a:latin typeface="微软雅黑" panose="020B0503020204020204" pitchFamily="34" charset="-122"/>
                <a:ea typeface="微软雅黑" panose="020B0503020204020204" pitchFamily="34" charset="-122"/>
              </a:rPr>
              <a:t>，</a:t>
            </a:r>
            <a:endParaRPr lang="en-US" altLang="zh-CN" sz="1865" dirty="0">
              <a:latin typeface="微软雅黑" panose="020B0503020204020204" pitchFamily="34" charset="-122"/>
              <a:ea typeface="微软雅黑" panose="020B0503020204020204" pitchFamily="34" charset="-122"/>
            </a:endParaRPr>
          </a:p>
          <a:p>
            <a:r>
              <a:rPr lang="zh-CN" altLang="en-US" sz="2135" b="1" dirty="0">
                <a:latin typeface="微软雅黑" panose="020B0503020204020204" pitchFamily="34" charset="-122"/>
                <a:ea typeface="微软雅黑" panose="020B0503020204020204" pitchFamily="34" charset="-122"/>
              </a:rPr>
              <a:t>完成标志</a:t>
            </a:r>
            <a:r>
              <a:rPr lang="zh-CN" altLang="en-US" sz="1865" dirty="0">
                <a:latin typeface="微软雅黑" panose="020B0503020204020204" pitchFamily="34" charset="-122"/>
                <a:ea typeface="微软雅黑" panose="020B0503020204020204" pitchFamily="34" charset="-122"/>
              </a:rPr>
              <a:t>：</a:t>
            </a:r>
            <a:r>
              <a:rPr lang="en-US" altLang="zh-CN" sz="1865" dirty="0">
                <a:latin typeface="微软雅黑" panose="020B0503020204020204" pitchFamily="34" charset="-122"/>
                <a:ea typeface="微软雅黑" panose="020B0503020204020204" pitchFamily="34" charset="-122"/>
              </a:rPr>
              <a:t>1.</a:t>
            </a:r>
            <a:r>
              <a:rPr lang="zh-CN" altLang="zh-CN" sz="1865" dirty="0">
                <a:latin typeface="微软雅黑" panose="020B0503020204020204" pitchFamily="34" charset="-122"/>
                <a:ea typeface="微软雅黑" panose="020B0503020204020204" pitchFamily="34" charset="-122"/>
              </a:rPr>
              <a:t>机器人需将岩羊模型从初始位置搬运回基地内，岩羊模型完全脱离黑色正方形区域，可得</a:t>
            </a:r>
            <a:r>
              <a:rPr lang="en-US" altLang="zh-CN" sz="1865" b="1" dirty="0">
                <a:solidFill>
                  <a:srgbClr val="FF0000"/>
                </a:solidFill>
                <a:latin typeface="微软雅黑" panose="020B0503020204020204" pitchFamily="34" charset="-122"/>
                <a:ea typeface="微软雅黑" panose="020B0503020204020204" pitchFamily="34" charset="-122"/>
              </a:rPr>
              <a:t>50</a:t>
            </a:r>
            <a:r>
              <a:rPr lang="zh-CN" altLang="zh-CN" sz="1865" dirty="0">
                <a:latin typeface="微软雅黑" panose="020B0503020204020204" pitchFamily="34" charset="-122"/>
                <a:ea typeface="微软雅黑" panose="020B0503020204020204" pitchFamily="34" charset="-122"/>
              </a:rPr>
              <a:t>分。</a:t>
            </a:r>
            <a:endParaRPr lang="en-US" altLang="zh-CN" sz="1865" dirty="0">
              <a:latin typeface="微软雅黑" panose="020B0503020204020204" pitchFamily="34" charset="-122"/>
              <a:ea typeface="微软雅黑" panose="020B0503020204020204" pitchFamily="34" charset="-122"/>
            </a:endParaRPr>
          </a:p>
          <a:p>
            <a:r>
              <a:rPr lang="en-US" altLang="zh-CN" sz="1865" dirty="0">
                <a:latin typeface="微软雅黑" panose="020B0503020204020204" pitchFamily="34" charset="-122"/>
                <a:ea typeface="微软雅黑" panose="020B0503020204020204" pitchFamily="34" charset="-122"/>
              </a:rPr>
              <a:t>2.</a:t>
            </a:r>
            <a:r>
              <a:rPr lang="zh-CN" altLang="zh-CN" sz="1865" dirty="0">
                <a:latin typeface="微软雅黑" panose="020B0503020204020204" pitchFamily="34" charset="-122"/>
                <a:ea typeface="微软雅黑" panose="020B0503020204020204" pitchFamily="34" charset="-122"/>
              </a:rPr>
              <a:t>机器人携带岩羊模型成功返回基地，岩羊模型</a:t>
            </a:r>
            <a:r>
              <a:rPr lang="zh-CN" altLang="zh-CN" sz="1865" dirty="0">
                <a:solidFill>
                  <a:srgbClr val="FF0000"/>
                </a:solidFill>
                <a:latin typeface="微软雅黑" panose="020B0503020204020204" pitchFamily="34" charset="-122"/>
                <a:ea typeface="微软雅黑" panose="020B0503020204020204" pitchFamily="34" charset="-122"/>
              </a:rPr>
              <a:t>部分投影</a:t>
            </a:r>
            <a:r>
              <a:rPr lang="zh-CN" altLang="zh-CN" sz="1865" dirty="0">
                <a:latin typeface="微软雅黑" panose="020B0503020204020204" pitchFamily="34" charset="-122"/>
                <a:ea typeface="微软雅黑" panose="020B0503020204020204" pitchFamily="34" charset="-122"/>
              </a:rPr>
              <a:t>只要进入基地即可记分，完成任务可得</a:t>
            </a:r>
            <a:r>
              <a:rPr lang="en-US" altLang="zh-CN" sz="1865" b="1" dirty="0">
                <a:solidFill>
                  <a:srgbClr val="FF0000"/>
                </a:solidFill>
                <a:latin typeface="微软雅黑" panose="020B0503020204020204" pitchFamily="34" charset="-122"/>
                <a:ea typeface="微软雅黑" panose="020B0503020204020204" pitchFamily="34" charset="-122"/>
              </a:rPr>
              <a:t>100</a:t>
            </a:r>
            <a:r>
              <a:rPr lang="zh-CN" altLang="zh-CN" sz="1865" dirty="0">
                <a:latin typeface="微软雅黑" panose="020B0503020204020204" pitchFamily="34" charset="-122"/>
                <a:ea typeface="微软雅黑" panose="020B0503020204020204" pitchFamily="34" charset="-122"/>
              </a:rPr>
              <a:t>分。</a:t>
            </a:r>
            <a:endParaRPr lang="en-US" altLang="zh-CN" sz="1865" dirty="0">
              <a:latin typeface="微软雅黑" panose="020B0503020204020204" pitchFamily="34" charset="-122"/>
              <a:ea typeface="微软雅黑" panose="020B0503020204020204" pitchFamily="34" charset="-122"/>
            </a:endParaRPr>
          </a:p>
          <a:p>
            <a:r>
              <a:rPr lang="en-US" altLang="zh-CN" sz="1865" dirty="0">
                <a:latin typeface="微软雅黑" panose="020B0503020204020204" pitchFamily="34" charset="-122"/>
                <a:ea typeface="微软雅黑" panose="020B0503020204020204" pitchFamily="34" charset="-122"/>
              </a:rPr>
              <a:t>3.</a:t>
            </a:r>
            <a:r>
              <a:rPr lang="zh-CN" altLang="zh-CN" sz="1865" dirty="0">
                <a:latin typeface="微软雅黑" panose="020B0503020204020204" pitchFamily="34" charset="-122"/>
                <a:ea typeface="微软雅黑" panose="020B0503020204020204" pitchFamily="34" charset="-122"/>
              </a:rPr>
              <a:t>机器人从基地将岩羊模型从基地内运送至地图东侧菱形区域内，岩羊需</a:t>
            </a:r>
            <a:r>
              <a:rPr lang="zh-CN" altLang="en-US" sz="1865" dirty="0">
                <a:solidFill>
                  <a:srgbClr val="FF0000"/>
                </a:solidFill>
                <a:latin typeface="微软雅黑" panose="020B0503020204020204" pitchFamily="34" charset="-122"/>
                <a:ea typeface="微软雅黑" panose="020B0503020204020204" pitchFamily="34" charset="-122"/>
              </a:rPr>
              <a:t>部分投影</a:t>
            </a:r>
            <a:r>
              <a:rPr lang="zh-CN" altLang="zh-CN" sz="1865" dirty="0">
                <a:latin typeface="微软雅黑" panose="020B0503020204020204" pitchFamily="34" charset="-122"/>
                <a:ea typeface="微软雅黑" panose="020B0503020204020204" pitchFamily="34" charset="-122"/>
              </a:rPr>
              <a:t>进入菱形外侧黑线区域可以获得额外奖励</a:t>
            </a:r>
            <a:r>
              <a:rPr lang="en-US" altLang="zh-CN" sz="1865" b="1" dirty="0">
                <a:solidFill>
                  <a:srgbClr val="FF0000"/>
                </a:solidFill>
                <a:latin typeface="微软雅黑" panose="020B0503020204020204" pitchFamily="34" charset="-122"/>
                <a:ea typeface="微软雅黑" panose="020B0503020204020204" pitchFamily="34" charset="-122"/>
              </a:rPr>
              <a:t>50</a:t>
            </a:r>
            <a:r>
              <a:rPr lang="zh-CN" altLang="zh-CN" sz="1865" dirty="0">
                <a:latin typeface="微软雅黑" panose="020B0503020204020204" pitchFamily="34" charset="-122"/>
                <a:ea typeface="微软雅黑" panose="020B0503020204020204" pitchFamily="34" charset="-122"/>
              </a:rPr>
              <a:t>分，否则不得分</a:t>
            </a:r>
            <a:r>
              <a:rPr lang="zh-CN" altLang="en-US" sz="1865" dirty="0">
                <a:latin typeface="微软雅黑" panose="020B0503020204020204" pitchFamily="34" charset="-122"/>
                <a:ea typeface="微软雅黑" panose="020B0503020204020204" pitchFamily="34" charset="-122"/>
              </a:rPr>
              <a:t>。</a:t>
            </a:r>
            <a:endParaRPr lang="zh-CN" altLang="zh-CN" sz="1865" dirty="0">
              <a:latin typeface="微软雅黑" panose="020B0503020204020204" pitchFamily="34" charset="-122"/>
              <a:ea typeface="微软雅黑" panose="020B0503020204020204" pitchFamily="34" charset="-122"/>
            </a:endParaRPr>
          </a:p>
          <a:p>
            <a:pPr>
              <a:lnSpc>
                <a:spcPct val="150000"/>
              </a:lnSpc>
            </a:pPr>
            <a:r>
              <a:rPr lang="zh-CN" altLang="en-US" sz="2135" b="1" dirty="0">
                <a:latin typeface="微软雅黑" panose="020B0503020204020204" pitchFamily="34" charset="-122"/>
                <a:ea typeface="微软雅黑" panose="020B0503020204020204" pitchFamily="34" charset="-122"/>
              </a:rPr>
              <a:t>得分</a:t>
            </a:r>
            <a:r>
              <a:rPr lang="zh-CN" altLang="en-US" sz="1865" dirty="0">
                <a:latin typeface="微软雅黑" panose="020B0503020204020204" pitchFamily="34" charset="-122"/>
                <a:ea typeface="微软雅黑" panose="020B0503020204020204" pitchFamily="34" charset="-122"/>
              </a:rPr>
              <a:t>：</a:t>
            </a:r>
            <a:r>
              <a:rPr lang="en-US" altLang="zh-CN" sz="1865" dirty="0">
                <a:solidFill>
                  <a:srgbClr val="FF0000"/>
                </a:solidFill>
                <a:latin typeface="微软雅黑" panose="020B0503020204020204" pitchFamily="34" charset="-122"/>
                <a:ea typeface="微软雅黑" panose="020B0503020204020204" pitchFamily="34" charset="-122"/>
              </a:rPr>
              <a:t>200</a:t>
            </a:r>
            <a:r>
              <a:rPr lang="zh-CN" altLang="en-US" sz="1865" dirty="0">
                <a:latin typeface="微软雅黑" panose="020B0503020204020204" pitchFamily="34" charset="-122"/>
                <a:ea typeface="微软雅黑" panose="020B0503020204020204" pitchFamily="34" charset="-122"/>
              </a:rPr>
              <a:t>分。</a:t>
            </a:r>
            <a:endParaRPr lang="en-US" altLang="zh-CN" sz="1865" dirty="0">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8164387" y="164638"/>
            <a:ext cx="3404221" cy="625877"/>
          </a:xfrm>
          <a:prstGeom prst="rect">
            <a:avLst/>
          </a:prstGeom>
          <a:noFill/>
          <a:ln w="9525">
            <a:noFill/>
            <a:miter lim="800000"/>
          </a:ln>
        </p:spPr>
        <p:txBody>
          <a:bodyPr wrap="square">
            <a:spAutoFit/>
          </a:bodyPr>
          <a:lstStyle/>
          <a:p>
            <a:r>
              <a:rPr lang="zh-CN" altLang="en-US" sz="3465" dirty="0">
                <a:latin typeface="黑体" panose="02010609060101010101" charset="-122"/>
                <a:ea typeface="黑体" panose="02010609060101010101" charset="-122"/>
              </a:rPr>
              <a:t>公共任务 </a:t>
            </a:r>
            <a:endParaRPr lang="zh-CN" altLang="en-US" sz="3465" dirty="0">
              <a:latin typeface="黑体" panose="02010609060101010101" charset="-122"/>
              <a:ea typeface="黑体" panose="02010609060101010101" charset="-122"/>
            </a:endParaRPr>
          </a:p>
        </p:txBody>
      </p:sp>
      <p:pic>
        <p:nvPicPr>
          <p:cNvPr id="10" name="图片 9" descr="b475434b5a04919050a7335666e535d"/>
          <p:cNvPicPr/>
          <p:nvPr/>
        </p:nvPicPr>
        <p:blipFill>
          <a:blip r:embed="rId1"/>
          <a:stretch>
            <a:fillRect/>
          </a:stretch>
        </p:blipFill>
        <p:spPr>
          <a:xfrm>
            <a:off x="7563102" y="814865"/>
            <a:ext cx="1842157" cy="1449364"/>
          </a:xfrm>
          <a:prstGeom prst="rect">
            <a:avLst/>
          </a:prstGeom>
        </p:spPr>
      </p:pic>
      <p:pic>
        <p:nvPicPr>
          <p:cNvPr id="11" name="图片 10" descr="505b0fab9c486367d64672f1067950e"/>
          <p:cNvPicPr/>
          <p:nvPr/>
        </p:nvPicPr>
        <p:blipFill>
          <a:blip r:embed="rId2"/>
          <a:srcRect t="14139" r="2034" b="11381"/>
          <a:stretch>
            <a:fillRect/>
          </a:stretch>
        </p:blipFill>
        <p:spPr>
          <a:xfrm>
            <a:off x="7563102" y="4929858"/>
            <a:ext cx="1842157" cy="1531903"/>
          </a:xfrm>
          <a:prstGeom prst="rect">
            <a:avLst/>
          </a:prstGeom>
        </p:spPr>
      </p:pic>
      <p:sp>
        <p:nvSpPr>
          <p:cNvPr id="2" name="箭头: 下 1"/>
          <p:cNvSpPr/>
          <p:nvPr/>
        </p:nvSpPr>
        <p:spPr>
          <a:xfrm rot="19084709">
            <a:off x="8630208" y="2334046"/>
            <a:ext cx="646176" cy="114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931" y="2837087"/>
            <a:ext cx="1834068" cy="1686996"/>
          </a:xfrm>
          <a:prstGeom prst="rect">
            <a:avLst/>
          </a:prstGeom>
        </p:spPr>
      </p:pic>
      <p:sp>
        <p:nvSpPr>
          <p:cNvPr id="20" name="箭头: 下 19"/>
          <p:cNvSpPr/>
          <p:nvPr/>
        </p:nvSpPr>
        <p:spPr>
          <a:xfrm rot="2753711">
            <a:off x="10277875" y="4593900"/>
            <a:ext cx="646176" cy="114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3" name="矩形 12"/>
          <p:cNvSpPr/>
          <p:nvPr/>
        </p:nvSpPr>
        <p:spPr>
          <a:xfrm>
            <a:off x="9582497" y="1421236"/>
            <a:ext cx="705642" cy="379656"/>
          </a:xfrm>
          <a:prstGeom prst="rect">
            <a:avLst/>
          </a:prstGeom>
        </p:spPr>
        <p:txBody>
          <a:bodyPr wrap="none">
            <a:spAutoFit/>
          </a:bodyPr>
          <a:lstStyle/>
          <a:p>
            <a:r>
              <a:rPr lang="en-US" altLang="zh-CN" sz="1865" dirty="0">
                <a:solidFill>
                  <a:srgbClr val="FF0000"/>
                </a:solidFill>
                <a:latin typeface="微软雅黑" panose="020B0503020204020204" pitchFamily="34" charset="-122"/>
                <a:ea typeface="微软雅黑" panose="020B0503020204020204" pitchFamily="34" charset="-122"/>
              </a:rPr>
              <a:t>50</a:t>
            </a:r>
            <a:r>
              <a:rPr lang="zh-CN" altLang="en-US" sz="1865" dirty="0">
                <a:latin typeface="微软雅黑" panose="020B0503020204020204" pitchFamily="34" charset="-122"/>
                <a:ea typeface="微软雅黑" panose="020B0503020204020204" pitchFamily="34" charset="-122"/>
              </a:rPr>
              <a:t>分</a:t>
            </a:r>
            <a:endParaRPr lang="zh-CN" altLang="en-US" sz="2400" dirty="0"/>
          </a:p>
        </p:txBody>
      </p:sp>
      <p:sp>
        <p:nvSpPr>
          <p:cNvPr id="21" name="矩形 20"/>
          <p:cNvSpPr/>
          <p:nvPr/>
        </p:nvSpPr>
        <p:spPr>
          <a:xfrm>
            <a:off x="8637527" y="3595704"/>
            <a:ext cx="846707" cy="379656"/>
          </a:xfrm>
          <a:prstGeom prst="rect">
            <a:avLst/>
          </a:prstGeom>
        </p:spPr>
        <p:txBody>
          <a:bodyPr wrap="none">
            <a:spAutoFit/>
          </a:bodyPr>
          <a:lstStyle/>
          <a:p>
            <a:r>
              <a:rPr lang="en-US" altLang="zh-CN" sz="1865" dirty="0">
                <a:solidFill>
                  <a:srgbClr val="FF0000"/>
                </a:solidFill>
                <a:latin typeface="微软雅黑" panose="020B0503020204020204" pitchFamily="34" charset="-122"/>
                <a:ea typeface="微软雅黑" panose="020B0503020204020204" pitchFamily="34" charset="-122"/>
              </a:rPr>
              <a:t>100</a:t>
            </a:r>
            <a:r>
              <a:rPr lang="zh-CN" altLang="en-US" sz="1865" dirty="0">
                <a:latin typeface="微软雅黑" panose="020B0503020204020204" pitchFamily="34" charset="-122"/>
                <a:ea typeface="微软雅黑" panose="020B0503020204020204" pitchFamily="34" charset="-122"/>
              </a:rPr>
              <a:t>分</a:t>
            </a:r>
            <a:endParaRPr lang="zh-CN" altLang="en-US" sz="2400" dirty="0"/>
          </a:p>
        </p:txBody>
      </p:sp>
      <p:sp>
        <p:nvSpPr>
          <p:cNvPr id="22" name="矩形 21"/>
          <p:cNvSpPr/>
          <p:nvPr/>
        </p:nvSpPr>
        <p:spPr>
          <a:xfrm>
            <a:off x="10350229" y="5854596"/>
            <a:ext cx="705642" cy="379656"/>
          </a:xfrm>
          <a:prstGeom prst="rect">
            <a:avLst/>
          </a:prstGeom>
        </p:spPr>
        <p:txBody>
          <a:bodyPr wrap="none">
            <a:spAutoFit/>
          </a:bodyPr>
          <a:lstStyle/>
          <a:p>
            <a:r>
              <a:rPr lang="en-US" altLang="zh-CN" sz="1865" dirty="0">
                <a:solidFill>
                  <a:srgbClr val="FF0000"/>
                </a:solidFill>
                <a:latin typeface="微软雅黑" panose="020B0503020204020204" pitchFamily="34" charset="-122"/>
                <a:ea typeface="微软雅黑" panose="020B0503020204020204" pitchFamily="34" charset="-122"/>
              </a:rPr>
              <a:t>50</a:t>
            </a:r>
            <a:r>
              <a:rPr lang="zh-CN" altLang="en-US" sz="1865" dirty="0">
                <a:latin typeface="微软雅黑" panose="020B0503020204020204" pitchFamily="34" charset="-122"/>
                <a:ea typeface="微软雅黑" panose="020B0503020204020204" pitchFamily="34" charset="-122"/>
              </a:rPr>
              <a:t>分</a:t>
            </a:r>
            <a:endParaRPr lang="zh-CN" altLang="en-US" sz="2400" dirty="0"/>
          </a:p>
        </p:txBody>
      </p:sp>
      <p:pic>
        <p:nvPicPr>
          <p:cNvPr id="3" name="图片 2" descr="岩羊"/>
          <p:cNvPicPr>
            <a:picLocks noChangeAspect="1"/>
          </p:cNvPicPr>
          <p:nvPr/>
        </p:nvPicPr>
        <p:blipFill>
          <a:blip r:embed="rId4"/>
          <a:srcRect l="-977" t="22240" r="977" b="17259"/>
          <a:stretch>
            <a:fillRect/>
          </a:stretch>
        </p:blipFill>
        <p:spPr>
          <a:xfrm>
            <a:off x="2449339" y="3505965"/>
            <a:ext cx="2633980" cy="2230120"/>
          </a:xfrm>
          <a:prstGeom prst="rect">
            <a:avLst/>
          </a:prstGeom>
        </p:spPr>
      </p:pic>
      <p:sp>
        <p:nvSpPr>
          <p:cNvPr id="4" name="矩形 3"/>
          <p:cNvSpPr/>
          <p:nvPr/>
        </p:nvSpPr>
        <p:spPr>
          <a:xfrm>
            <a:off x="198905" y="5957754"/>
            <a:ext cx="6096000" cy="1169551"/>
          </a:xfrm>
          <a:prstGeom prst="rect">
            <a:avLst/>
          </a:prstGeom>
        </p:spPr>
        <p:txBody>
          <a:bodyPr>
            <a:spAutoFit/>
          </a:bodyPr>
          <a:lstStyle/>
          <a:p>
            <a:pPr algn="just">
              <a:lnSpc>
                <a:spcPts val="2100"/>
              </a:lnSpc>
            </a:pPr>
            <a:r>
              <a:rPr lang="zh-CN" altLang="zh-CN" dirty="0">
                <a:solidFill>
                  <a:srgbClr val="FF0000"/>
                </a:solidFill>
              </a:rPr>
              <a:t>注：机器人从基地将岩羊模型运送至图中东侧菱形区域内，机器人走到路口即可脱线运行将岩羊模型运送至东侧菱形区域内</a:t>
            </a:r>
            <a:r>
              <a:rPr lang="zh-CN" altLang="en-US" dirty="0">
                <a:solidFill>
                  <a:srgbClr val="FF0000"/>
                </a:solidFill>
              </a:rPr>
              <a:t>。</a:t>
            </a:r>
            <a:endParaRPr lang="zh-CN" altLang="zh-CN" dirty="0"/>
          </a:p>
          <a:p>
            <a:pPr algn="just">
              <a:lnSpc>
                <a:spcPts val="2100"/>
              </a:lnSpc>
              <a:spcAft>
                <a:spcPts val="0"/>
              </a:spcAft>
            </a:pPr>
            <a:endParaRPr lang="zh-CN" altLang="zh-CN" kern="100" dirty="0">
              <a:latin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2038745" y="363959"/>
            <a:ext cx="1988869" cy="625877"/>
          </a:xfrm>
          <a:prstGeom prst="rect">
            <a:avLst/>
          </a:prstGeom>
          <a:noFill/>
          <a:ln w="9525">
            <a:noFill/>
            <a:miter lim="800000"/>
          </a:ln>
        </p:spPr>
        <p:txBody>
          <a:bodyPr wrap="square">
            <a:spAutoFit/>
          </a:bodyPr>
          <a:lstStyle/>
          <a:p>
            <a:r>
              <a:rPr lang="zh-CN" altLang="en-US" sz="3465" dirty="0">
                <a:latin typeface="微软雅黑" panose="020B0503020204020204" pitchFamily="34" charset="-122"/>
                <a:ea typeface="微软雅黑" panose="020B0503020204020204" pitchFamily="34" charset="-122"/>
              </a:rPr>
              <a:t>取水灌溉</a:t>
            </a:r>
            <a:endParaRPr lang="zh-CN" altLang="en-US" sz="3465" dirty="0">
              <a:latin typeface="微软雅黑" panose="020B0503020204020204" pitchFamily="34" charset="-122"/>
              <a:ea typeface="微软雅黑" panose="020B0503020204020204" pitchFamily="34" charset="-122"/>
            </a:endParaRPr>
          </a:p>
        </p:txBody>
      </p:sp>
      <p:sp>
        <p:nvSpPr>
          <p:cNvPr id="18" name="矩形 4"/>
          <p:cNvSpPr>
            <a:spLocks noChangeArrowheads="1"/>
          </p:cNvSpPr>
          <p:nvPr/>
        </p:nvSpPr>
        <p:spPr bwMode="auto">
          <a:xfrm>
            <a:off x="123780" y="1033076"/>
            <a:ext cx="6861387" cy="3502305"/>
          </a:xfrm>
          <a:prstGeom prst="rect">
            <a:avLst/>
          </a:prstGeom>
          <a:noFill/>
          <a:ln w="9525">
            <a:noFill/>
            <a:miter lim="800000"/>
          </a:ln>
        </p:spPr>
        <p:txBody>
          <a:bodyPr wrap="square">
            <a:spAutoFit/>
          </a:bodyPr>
          <a:lstStyle/>
          <a:p>
            <a:pPr>
              <a:lnSpc>
                <a:spcPct val="150000"/>
              </a:lnSpc>
            </a:pPr>
            <a:r>
              <a:rPr lang="zh-CN" altLang="zh-CN" sz="1865" dirty="0">
                <a:latin typeface="微软雅黑" panose="020B0503020204020204" pitchFamily="34" charset="-122"/>
                <a:ea typeface="微软雅黑" panose="020B0503020204020204" pitchFamily="34" charset="-122"/>
              </a:rPr>
              <a:t>在场地图纸西侧黑色菱形区域内有一只水桶任务模型</a:t>
            </a:r>
            <a:endParaRPr lang="en-US" altLang="zh-CN" sz="1865" dirty="0">
              <a:latin typeface="微软雅黑" panose="020B0503020204020204" pitchFamily="34" charset="-122"/>
              <a:ea typeface="微软雅黑" panose="020B0503020204020204" pitchFamily="34" charset="-122"/>
            </a:endParaRPr>
          </a:p>
          <a:p>
            <a:r>
              <a:rPr lang="zh-CN" altLang="en-US" sz="2135" dirty="0">
                <a:latin typeface="微软雅黑" panose="020B0503020204020204" pitchFamily="34" charset="-122"/>
                <a:ea typeface="微软雅黑" panose="020B0503020204020204" pitchFamily="34" charset="-122"/>
              </a:rPr>
              <a:t>完成标志：</a:t>
            </a:r>
            <a:r>
              <a:rPr lang="en-US" altLang="zh-CN" sz="2135" dirty="0">
                <a:latin typeface="微软雅黑" panose="020B0503020204020204" pitchFamily="34" charset="-122"/>
                <a:ea typeface="微软雅黑" panose="020B0503020204020204" pitchFamily="34" charset="-122"/>
              </a:rPr>
              <a:t>1.</a:t>
            </a:r>
            <a:r>
              <a:rPr lang="zh-CN" altLang="zh-CN" sz="1865" dirty="0">
                <a:latin typeface="微软雅黑" panose="020B0503020204020204" pitchFamily="34" charset="-122"/>
                <a:ea typeface="微软雅黑" panose="020B0503020204020204" pitchFamily="34" charset="-122"/>
              </a:rPr>
              <a:t>机器人需将水桶模型从初始位置搬运回基地内，水桶模型完全脱离菱形区域，可得</a:t>
            </a:r>
            <a:r>
              <a:rPr lang="en-US" altLang="zh-CN" sz="1865" b="1" dirty="0">
                <a:solidFill>
                  <a:srgbClr val="FF0000"/>
                </a:solidFill>
                <a:latin typeface="微软雅黑" panose="020B0503020204020204" pitchFamily="34" charset="-122"/>
                <a:ea typeface="微软雅黑" panose="020B0503020204020204" pitchFamily="34" charset="-122"/>
              </a:rPr>
              <a:t>50</a:t>
            </a:r>
            <a:r>
              <a:rPr lang="zh-CN" altLang="zh-CN" sz="1865" dirty="0">
                <a:latin typeface="微软雅黑" panose="020B0503020204020204" pitchFamily="34" charset="-122"/>
                <a:ea typeface="微软雅黑" panose="020B0503020204020204" pitchFamily="34" charset="-122"/>
              </a:rPr>
              <a:t>分。</a:t>
            </a:r>
            <a:endParaRPr lang="zh-CN" altLang="zh-CN" sz="1865" dirty="0">
              <a:latin typeface="微软雅黑" panose="020B0503020204020204" pitchFamily="34" charset="-122"/>
              <a:ea typeface="微软雅黑" panose="020B0503020204020204" pitchFamily="34" charset="-122"/>
            </a:endParaRPr>
          </a:p>
          <a:p>
            <a:r>
              <a:rPr lang="en-US" altLang="zh-CN" sz="1865" dirty="0">
                <a:latin typeface="微软雅黑" panose="020B0503020204020204" pitchFamily="34" charset="-122"/>
                <a:ea typeface="微软雅黑" panose="020B0503020204020204" pitchFamily="34" charset="-122"/>
              </a:rPr>
              <a:t>2.</a:t>
            </a:r>
            <a:r>
              <a:rPr lang="zh-CN" altLang="zh-CN" sz="1865" dirty="0">
                <a:latin typeface="微软雅黑" panose="020B0503020204020204" pitchFamily="34" charset="-122"/>
                <a:ea typeface="微软雅黑" panose="020B0503020204020204" pitchFamily="34" charset="-122"/>
              </a:rPr>
              <a:t>机器人携带水桶模型成功返回基地，水桶模型</a:t>
            </a:r>
            <a:r>
              <a:rPr lang="zh-CN" altLang="zh-CN" sz="1865" dirty="0">
                <a:solidFill>
                  <a:srgbClr val="FF0000"/>
                </a:solidFill>
                <a:latin typeface="微软雅黑" panose="020B0503020204020204" pitchFamily="34" charset="-122"/>
                <a:ea typeface="微软雅黑" panose="020B0503020204020204" pitchFamily="34" charset="-122"/>
              </a:rPr>
              <a:t>部分投影</a:t>
            </a:r>
            <a:r>
              <a:rPr lang="zh-CN" altLang="zh-CN" sz="1865" dirty="0">
                <a:latin typeface="微软雅黑" panose="020B0503020204020204" pitchFamily="34" charset="-122"/>
                <a:ea typeface="微软雅黑" panose="020B0503020204020204" pitchFamily="34" charset="-122"/>
              </a:rPr>
              <a:t>只要进入基地即可记分，完成任务可得</a:t>
            </a:r>
            <a:r>
              <a:rPr lang="en-US" altLang="zh-CN" sz="1865" b="1" dirty="0">
                <a:solidFill>
                  <a:srgbClr val="FF0000"/>
                </a:solidFill>
                <a:latin typeface="微软雅黑" panose="020B0503020204020204" pitchFamily="34" charset="-122"/>
                <a:ea typeface="微软雅黑" panose="020B0503020204020204" pitchFamily="34" charset="-122"/>
              </a:rPr>
              <a:t>100</a:t>
            </a:r>
            <a:r>
              <a:rPr lang="zh-CN" altLang="zh-CN" sz="1865" dirty="0">
                <a:latin typeface="微软雅黑" panose="020B0503020204020204" pitchFamily="34" charset="-122"/>
                <a:ea typeface="微软雅黑" panose="020B0503020204020204" pitchFamily="34" charset="-122"/>
              </a:rPr>
              <a:t>分。</a:t>
            </a:r>
            <a:endParaRPr lang="zh-CN" altLang="zh-CN" sz="1865" dirty="0">
              <a:latin typeface="微软雅黑" panose="020B0503020204020204" pitchFamily="34" charset="-122"/>
              <a:ea typeface="微软雅黑" panose="020B0503020204020204" pitchFamily="34" charset="-122"/>
            </a:endParaRPr>
          </a:p>
          <a:p>
            <a:r>
              <a:rPr lang="en-US" altLang="zh-CN" sz="1865" dirty="0">
                <a:latin typeface="微软雅黑" panose="020B0503020204020204" pitchFamily="34" charset="-122"/>
                <a:ea typeface="微软雅黑" panose="020B0503020204020204" pitchFamily="34" charset="-122"/>
              </a:rPr>
              <a:t>3.</a:t>
            </a:r>
            <a:r>
              <a:rPr lang="zh-CN" altLang="zh-CN" sz="1865" dirty="0">
                <a:latin typeface="微软雅黑" panose="020B0503020204020204" pitchFamily="34" charset="-122"/>
                <a:ea typeface="微软雅黑" panose="020B0503020204020204" pitchFamily="34" charset="-122"/>
              </a:rPr>
              <a:t>机器人从基地将水桶模型从基地内运送至地图西侧正方形区域内，水桶需</a:t>
            </a:r>
            <a:r>
              <a:rPr lang="zh-CN" altLang="en-US" sz="1865" dirty="0">
                <a:solidFill>
                  <a:srgbClr val="FF0000"/>
                </a:solidFill>
                <a:latin typeface="微软雅黑" panose="020B0503020204020204" pitchFamily="34" charset="-122"/>
                <a:ea typeface="微软雅黑" panose="020B0503020204020204" pitchFamily="34" charset="-122"/>
              </a:rPr>
              <a:t>部分投影</a:t>
            </a:r>
            <a:r>
              <a:rPr lang="zh-CN" altLang="zh-CN" sz="1865" dirty="0">
                <a:latin typeface="微软雅黑" panose="020B0503020204020204" pitchFamily="34" charset="-122"/>
                <a:ea typeface="微软雅黑" panose="020B0503020204020204" pitchFamily="34" charset="-122"/>
              </a:rPr>
              <a:t>进入正方形外侧黑线区域可以获得额外奖励</a:t>
            </a:r>
            <a:r>
              <a:rPr lang="en-US" altLang="zh-CN" sz="1865" b="1" dirty="0">
                <a:solidFill>
                  <a:srgbClr val="FF0000"/>
                </a:solidFill>
                <a:latin typeface="微软雅黑" panose="020B0503020204020204" pitchFamily="34" charset="-122"/>
                <a:ea typeface="微软雅黑" panose="020B0503020204020204" pitchFamily="34" charset="-122"/>
              </a:rPr>
              <a:t>50</a:t>
            </a:r>
            <a:r>
              <a:rPr lang="zh-CN" altLang="zh-CN" sz="1865" dirty="0">
                <a:latin typeface="微软雅黑" panose="020B0503020204020204" pitchFamily="34" charset="-122"/>
                <a:ea typeface="微软雅黑" panose="020B0503020204020204" pitchFamily="34" charset="-122"/>
              </a:rPr>
              <a:t>分，否则不得分。</a:t>
            </a:r>
            <a:endParaRPr lang="zh-CN" altLang="zh-CN" sz="1865" dirty="0">
              <a:latin typeface="微软雅黑" panose="020B0503020204020204" pitchFamily="34" charset="-122"/>
              <a:ea typeface="微软雅黑" panose="020B0503020204020204" pitchFamily="34" charset="-122"/>
            </a:endParaRPr>
          </a:p>
          <a:p>
            <a:pPr>
              <a:lnSpc>
                <a:spcPct val="150000"/>
              </a:lnSpc>
            </a:pPr>
            <a:r>
              <a:rPr lang="zh-CN" altLang="en-US" sz="2135" dirty="0">
                <a:latin typeface="微软雅黑" panose="020B0503020204020204" pitchFamily="34" charset="-122"/>
                <a:ea typeface="微软雅黑" panose="020B0503020204020204" pitchFamily="34" charset="-122"/>
              </a:rPr>
              <a:t>得分：</a:t>
            </a:r>
            <a:r>
              <a:rPr lang="en-US" sz="2135" b="1" dirty="0">
                <a:solidFill>
                  <a:srgbClr val="FF0000"/>
                </a:solidFill>
                <a:latin typeface="微软雅黑" panose="020B0503020204020204" pitchFamily="34" charset="-122"/>
                <a:ea typeface="微软雅黑" panose="020B0503020204020204" pitchFamily="34" charset="-122"/>
              </a:rPr>
              <a:t>200</a:t>
            </a:r>
            <a:r>
              <a:rPr lang="en-US" sz="2135" dirty="0">
                <a:latin typeface="微软雅黑" panose="020B0503020204020204" pitchFamily="34" charset="-122"/>
                <a:ea typeface="微软雅黑" panose="020B0503020204020204" pitchFamily="34" charset="-122"/>
              </a:rPr>
              <a:t> </a:t>
            </a:r>
            <a:r>
              <a:rPr lang="zh-CN" altLang="en-US" sz="2135" dirty="0">
                <a:latin typeface="微软雅黑" panose="020B0503020204020204" pitchFamily="34" charset="-122"/>
                <a:ea typeface="微软雅黑" panose="020B0503020204020204" pitchFamily="34" charset="-122"/>
              </a:rPr>
              <a:t>分</a:t>
            </a:r>
            <a:endParaRPr lang="en-US" altLang="zh-CN" sz="2135" dirty="0">
              <a:latin typeface="微软雅黑" panose="020B0503020204020204" pitchFamily="34" charset="-122"/>
              <a:ea typeface="微软雅黑" panose="020B0503020204020204" pitchFamily="34" charset="-122"/>
            </a:endParaRPr>
          </a:p>
          <a:p>
            <a:pPr>
              <a:lnSpc>
                <a:spcPct val="150000"/>
              </a:lnSpc>
            </a:pPr>
            <a:endParaRPr lang="en-US" altLang="zh-CN" sz="2135" dirty="0">
              <a:latin typeface="微软雅黑" panose="020B0503020204020204" pitchFamily="34" charset="-122"/>
              <a:ea typeface="微软雅黑" panose="020B0503020204020204" pitchFamily="34" charset="-122"/>
            </a:endParaRPr>
          </a:p>
        </p:txBody>
      </p:sp>
      <p:sp>
        <p:nvSpPr>
          <p:cNvPr id="7" name="TextBox 4"/>
          <p:cNvSpPr txBox="1">
            <a:spLocks noChangeArrowheads="1"/>
          </p:cNvSpPr>
          <p:nvPr/>
        </p:nvSpPr>
        <p:spPr bwMode="auto">
          <a:xfrm>
            <a:off x="8164387" y="164638"/>
            <a:ext cx="3404221" cy="625877"/>
          </a:xfrm>
          <a:prstGeom prst="rect">
            <a:avLst/>
          </a:prstGeom>
          <a:noFill/>
          <a:ln w="9525">
            <a:noFill/>
            <a:miter lim="800000"/>
          </a:ln>
        </p:spPr>
        <p:txBody>
          <a:bodyPr wrap="square">
            <a:spAutoFit/>
          </a:bodyPr>
          <a:lstStyle/>
          <a:p>
            <a:r>
              <a:rPr lang="zh-CN" altLang="en-US" sz="3465" dirty="0">
                <a:solidFill>
                  <a:schemeClr val="bg1"/>
                </a:solidFill>
                <a:latin typeface="黑体" panose="02010609060101010101" charset="-122"/>
                <a:ea typeface="黑体" panose="02010609060101010101" charset="-122"/>
              </a:rPr>
              <a:t>公共任务 </a:t>
            </a:r>
            <a:endParaRPr lang="zh-CN" altLang="en-US" sz="3465" dirty="0">
              <a:solidFill>
                <a:schemeClr val="bg1"/>
              </a:solidFill>
              <a:latin typeface="黑体" panose="02010609060101010101" charset="-122"/>
              <a:ea typeface="黑体" panose="02010609060101010101" charset="-122"/>
            </a:endParaRPr>
          </a:p>
        </p:txBody>
      </p:sp>
      <p:pic>
        <p:nvPicPr>
          <p:cNvPr id="8" name="图片 7" descr="b475434b5a04919050a7335666e535d"/>
          <p:cNvPicPr/>
          <p:nvPr/>
        </p:nvPicPr>
        <p:blipFill>
          <a:blip r:embed="rId1"/>
          <a:stretch>
            <a:fillRect/>
          </a:stretch>
        </p:blipFill>
        <p:spPr>
          <a:xfrm>
            <a:off x="7563102" y="4989355"/>
            <a:ext cx="1842157" cy="1449364"/>
          </a:xfrm>
          <a:prstGeom prst="rect">
            <a:avLst/>
          </a:prstGeom>
        </p:spPr>
      </p:pic>
      <p:pic>
        <p:nvPicPr>
          <p:cNvPr id="9" name="图片 8" descr="505b0fab9c486367d64672f1067950e"/>
          <p:cNvPicPr/>
          <p:nvPr/>
        </p:nvPicPr>
        <p:blipFill>
          <a:blip r:embed="rId2"/>
          <a:srcRect t="14139" r="2034" b="11381"/>
          <a:stretch>
            <a:fillRect/>
          </a:stretch>
        </p:blipFill>
        <p:spPr>
          <a:xfrm>
            <a:off x="7410588" y="806210"/>
            <a:ext cx="1842157" cy="1531903"/>
          </a:xfrm>
          <a:prstGeom prst="rect">
            <a:avLst/>
          </a:prstGeom>
        </p:spPr>
      </p:pic>
      <p:sp>
        <p:nvSpPr>
          <p:cNvPr id="10" name="箭头: 下 9"/>
          <p:cNvSpPr/>
          <p:nvPr/>
        </p:nvSpPr>
        <p:spPr>
          <a:xfrm rot="19084709">
            <a:off x="8630208" y="2334046"/>
            <a:ext cx="646176" cy="114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931" y="2837087"/>
            <a:ext cx="1834068" cy="1686996"/>
          </a:xfrm>
          <a:prstGeom prst="rect">
            <a:avLst/>
          </a:prstGeom>
        </p:spPr>
      </p:pic>
      <p:sp>
        <p:nvSpPr>
          <p:cNvPr id="13" name="箭头: 下 12"/>
          <p:cNvSpPr/>
          <p:nvPr/>
        </p:nvSpPr>
        <p:spPr>
          <a:xfrm rot="2753711">
            <a:off x="10277875" y="4593900"/>
            <a:ext cx="646176" cy="114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4" name="矩形 13"/>
          <p:cNvSpPr/>
          <p:nvPr/>
        </p:nvSpPr>
        <p:spPr>
          <a:xfrm>
            <a:off x="9582497" y="1421236"/>
            <a:ext cx="705642" cy="379656"/>
          </a:xfrm>
          <a:prstGeom prst="rect">
            <a:avLst/>
          </a:prstGeom>
        </p:spPr>
        <p:txBody>
          <a:bodyPr wrap="none">
            <a:spAutoFit/>
          </a:bodyPr>
          <a:lstStyle/>
          <a:p>
            <a:r>
              <a:rPr lang="en-US" altLang="zh-CN" sz="1865" dirty="0">
                <a:solidFill>
                  <a:srgbClr val="FF0000"/>
                </a:solidFill>
                <a:latin typeface="微软雅黑" panose="020B0503020204020204" pitchFamily="34" charset="-122"/>
                <a:ea typeface="微软雅黑" panose="020B0503020204020204" pitchFamily="34" charset="-122"/>
              </a:rPr>
              <a:t>50</a:t>
            </a:r>
            <a:r>
              <a:rPr lang="zh-CN" altLang="en-US" sz="1865" dirty="0">
                <a:latin typeface="微软雅黑" panose="020B0503020204020204" pitchFamily="34" charset="-122"/>
                <a:ea typeface="微软雅黑" panose="020B0503020204020204" pitchFamily="34" charset="-122"/>
              </a:rPr>
              <a:t>分</a:t>
            </a:r>
            <a:endParaRPr lang="zh-CN" altLang="en-US" sz="2400" dirty="0"/>
          </a:p>
        </p:txBody>
      </p:sp>
      <p:sp>
        <p:nvSpPr>
          <p:cNvPr id="15" name="矩形 14"/>
          <p:cNvSpPr/>
          <p:nvPr/>
        </p:nvSpPr>
        <p:spPr>
          <a:xfrm>
            <a:off x="8637527" y="3595704"/>
            <a:ext cx="846707" cy="379656"/>
          </a:xfrm>
          <a:prstGeom prst="rect">
            <a:avLst/>
          </a:prstGeom>
        </p:spPr>
        <p:txBody>
          <a:bodyPr wrap="none">
            <a:spAutoFit/>
          </a:bodyPr>
          <a:lstStyle/>
          <a:p>
            <a:r>
              <a:rPr lang="en-US" altLang="zh-CN" sz="1865" dirty="0">
                <a:solidFill>
                  <a:srgbClr val="FF0000"/>
                </a:solidFill>
                <a:latin typeface="微软雅黑" panose="020B0503020204020204" pitchFamily="34" charset="-122"/>
                <a:ea typeface="微软雅黑" panose="020B0503020204020204" pitchFamily="34" charset="-122"/>
              </a:rPr>
              <a:t>100</a:t>
            </a:r>
            <a:r>
              <a:rPr lang="zh-CN" altLang="en-US" sz="1865" dirty="0">
                <a:latin typeface="微软雅黑" panose="020B0503020204020204" pitchFamily="34" charset="-122"/>
                <a:ea typeface="微软雅黑" panose="020B0503020204020204" pitchFamily="34" charset="-122"/>
              </a:rPr>
              <a:t>分</a:t>
            </a:r>
            <a:endParaRPr lang="zh-CN" altLang="en-US" sz="2400" dirty="0"/>
          </a:p>
        </p:txBody>
      </p:sp>
      <p:sp>
        <p:nvSpPr>
          <p:cNvPr id="16" name="矩形 15"/>
          <p:cNvSpPr/>
          <p:nvPr/>
        </p:nvSpPr>
        <p:spPr>
          <a:xfrm>
            <a:off x="10350229" y="5854596"/>
            <a:ext cx="705642" cy="379656"/>
          </a:xfrm>
          <a:prstGeom prst="rect">
            <a:avLst/>
          </a:prstGeom>
        </p:spPr>
        <p:txBody>
          <a:bodyPr wrap="none">
            <a:spAutoFit/>
          </a:bodyPr>
          <a:lstStyle/>
          <a:p>
            <a:r>
              <a:rPr lang="en-US" altLang="zh-CN" sz="1865" dirty="0">
                <a:solidFill>
                  <a:srgbClr val="FF0000"/>
                </a:solidFill>
                <a:latin typeface="微软雅黑" panose="020B0503020204020204" pitchFamily="34" charset="-122"/>
                <a:ea typeface="微软雅黑" panose="020B0503020204020204" pitchFamily="34" charset="-122"/>
              </a:rPr>
              <a:t>50</a:t>
            </a:r>
            <a:r>
              <a:rPr lang="zh-CN" altLang="en-US" sz="1865" dirty="0">
                <a:latin typeface="微软雅黑" panose="020B0503020204020204" pitchFamily="34" charset="-122"/>
                <a:ea typeface="微软雅黑" panose="020B0503020204020204" pitchFamily="34" charset="-122"/>
              </a:rPr>
              <a:t>分</a:t>
            </a:r>
            <a:endParaRPr lang="zh-CN" altLang="en-US" sz="2400" dirty="0"/>
          </a:p>
        </p:txBody>
      </p:sp>
      <p:pic>
        <p:nvPicPr>
          <p:cNvPr id="2" name="图片 1" descr="水桶"/>
          <p:cNvPicPr>
            <a:picLocks noChangeAspect="1"/>
          </p:cNvPicPr>
          <p:nvPr/>
        </p:nvPicPr>
        <p:blipFill>
          <a:blip r:embed="rId4"/>
          <a:stretch>
            <a:fillRect/>
          </a:stretch>
        </p:blipFill>
        <p:spPr>
          <a:xfrm>
            <a:off x="3241760" y="3289571"/>
            <a:ext cx="1841500" cy="2578100"/>
          </a:xfrm>
          <a:prstGeom prst="rect">
            <a:avLst/>
          </a:prstGeom>
        </p:spPr>
      </p:pic>
      <p:sp>
        <p:nvSpPr>
          <p:cNvPr id="3" name="矩形 2"/>
          <p:cNvSpPr/>
          <p:nvPr/>
        </p:nvSpPr>
        <p:spPr>
          <a:xfrm>
            <a:off x="193760" y="5837426"/>
            <a:ext cx="6096000" cy="900246"/>
          </a:xfrm>
          <a:prstGeom prst="rect">
            <a:avLst/>
          </a:prstGeom>
        </p:spPr>
        <p:txBody>
          <a:bodyPr>
            <a:spAutoFit/>
          </a:bodyPr>
          <a:lstStyle/>
          <a:p>
            <a:pPr algn="just">
              <a:lnSpc>
                <a:spcPts val="2100"/>
              </a:lnSpc>
              <a:spcAft>
                <a:spcPts val="0"/>
              </a:spcAft>
            </a:pPr>
            <a:r>
              <a:rPr lang="zh-CN" altLang="zh-CN"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注：机器人从基地将水桶模型运送至图中西侧正方形区域内，机器人走到路口即可脱线运行将岩羊模型运送至西侧正方形区域内。</a:t>
            </a:r>
            <a:endParaRPr lang="zh-CN" altLang="zh-CN" kern="100" dirty="0">
              <a:latin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2330493" y="1351185"/>
            <a:ext cx="1999967" cy="625877"/>
          </a:xfrm>
          <a:prstGeom prst="rect">
            <a:avLst/>
          </a:prstGeom>
          <a:noFill/>
          <a:ln w="9525">
            <a:noFill/>
            <a:miter lim="800000"/>
          </a:ln>
        </p:spPr>
        <p:txBody>
          <a:bodyPr wrap="square">
            <a:spAutoFit/>
          </a:bodyPr>
          <a:lstStyle/>
          <a:p>
            <a:r>
              <a:rPr lang="zh-CN" altLang="en-US" sz="3465" dirty="0">
                <a:latin typeface="微软雅黑" panose="020B0503020204020204" pitchFamily="34" charset="-122"/>
                <a:ea typeface="微软雅黑" panose="020B0503020204020204" pitchFamily="34" charset="-122"/>
              </a:rPr>
              <a:t>退沙还林</a:t>
            </a:r>
            <a:endParaRPr lang="zh-CN" altLang="en-US" sz="3465" dirty="0">
              <a:latin typeface="微软雅黑" panose="020B0503020204020204" pitchFamily="34" charset="-122"/>
              <a:ea typeface="微软雅黑" panose="020B0503020204020204" pitchFamily="34" charset="-122"/>
            </a:endParaRPr>
          </a:p>
        </p:txBody>
      </p:sp>
      <p:sp>
        <p:nvSpPr>
          <p:cNvPr id="18" name="矩形 4"/>
          <p:cNvSpPr>
            <a:spLocks noChangeArrowheads="1"/>
          </p:cNvSpPr>
          <p:nvPr/>
        </p:nvSpPr>
        <p:spPr bwMode="auto">
          <a:xfrm>
            <a:off x="255550" y="2738544"/>
            <a:ext cx="6841061" cy="1857175"/>
          </a:xfrm>
          <a:prstGeom prst="rect">
            <a:avLst/>
          </a:prstGeom>
          <a:noFill/>
          <a:ln w="9525">
            <a:noFill/>
            <a:miter lim="800000"/>
          </a:ln>
        </p:spPr>
        <p:txBody>
          <a:bodyPr wrap="square">
            <a:spAutoFit/>
          </a:bodyPr>
          <a:lstStyle/>
          <a:p>
            <a:r>
              <a:rPr lang="zh-CN" altLang="zh-CN" sz="1865" dirty="0">
                <a:latin typeface="微软雅黑" panose="020B0503020204020204" pitchFamily="34" charset="-122"/>
                <a:ea typeface="微软雅黑" panose="020B0503020204020204" pitchFamily="34" charset="-122"/>
              </a:rPr>
              <a:t>树苗模型放置在基地区域中。</a:t>
            </a:r>
            <a:endParaRPr lang="en-US" altLang="zh-CN" sz="1865" dirty="0">
              <a:latin typeface="微软雅黑" panose="020B0503020204020204" pitchFamily="34" charset="-122"/>
              <a:ea typeface="微软雅黑" panose="020B0503020204020204" pitchFamily="34" charset="-122"/>
            </a:endParaRPr>
          </a:p>
          <a:p>
            <a:r>
              <a:rPr lang="zh-CN" altLang="zh-CN" sz="1865" dirty="0">
                <a:latin typeface="微软雅黑" panose="020B0503020204020204" pitchFamily="34" charset="-122"/>
                <a:ea typeface="微软雅黑" panose="020B0503020204020204" pitchFamily="34" charset="-122"/>
              </a:rPr>
              <a:t>机器人需将基地内树苗模型搬运任务区域（中学组：比赛开始之前抽签决定树苗放置位置。高中组，比赛开始之前抽取附加任务区域，剩余两个区域即为安全区，树苗可放置在安全区域内。），树苗模型垂直投影超过</a:t>
            </a:r>
            <a:r>
              <a:rPr lang="en-US" altLang="zh-CN" sz="1865" dirty="0">
                <a:latin typeface="微软雅黑" panose="020B0503020204020204" pitchFamily="34" charset="-122"/>
                <a:ea typeface="微软雅黑" panose="020B0503020204020204" pitchFamily="34" charset="-122"/>
              </a:rPr>
              <a:t>50%</a:t>
            </a:r>
            <a:r>
              <a:rPr lang="zh-CN" altLang="zh-CN" sz="1865" dirty="0">
                <a:latin typeface="微软雅黑" panose="020B0503020204020204" pitchFamily="34" charset="-122"/>
                <a:ea typeface="微软雅黑" panose="020B0503020204020204" pitchFamily="34" charset="-122"/>
              </a:rPr>
              <a:t>进入圆形区域，得</a:t>
            </a:r>
            <a:r>
              <a:rPr lang="en-US" altLang="zh-CN" sz="1865" dirty="0">
                <a:solidFill>
                  <a:srgbClr val="FF0000"/>
                </a:solidFill>
                <a:latin typeface="微软雅黑" panose="020B0503020204020204" pitchFamily="34" charset="-122"/>
                <a:ea typeface="微软雅黑" panose="020B0503020204020204" pitchFamily="34" charset="-122"/>
              </a:rPr>
              <a:t>50</a:t>
            </a:r>
            <a:r>
              <a:rPr lang="zh-CN" altLang="zh-CN" sz="1865" dirty="0">
                <a:latin typeface="微软雅黑" panose="020B0503020204020204" pitchFamily="34" charset="-122"/>
                <a:ea typeface="微软雅黑" panose="020B0503020204020204" pitchFamily="34" charset="-122"/>
              </a:rPr>
              <a:t>分</a:t>
            </a:r>
            <a:r>
              <a:rPr lang="zh-CN" altLang="zh-CN" dirty="0"/>
              <a:t>。</a:t>
            </a:r>
            <a:endParaRPr lang="zh-CN" altLang="zh-CN" dirty="0"/>
          </a:p>
          <a:p>
            <a:r>
              <a:rPr lang="zh-CN" altLang="en-US" sz="2135" dirty="0">
                <a:latin typeface="微软雅黑" panose="020B0503020204020204" pitchFamily="34" charset="-122"/>
                <a:ea typeface="微软雅黑" panose="020B0503020204020204" pitchFamily="34" charset="-122"/>
              </a:rPr>
              <a:t>得分：</a:t>
            </a:r>
            <a:r>
              <a:rPr lang="en-US" altLang="zh-CN" sz="2135" b="1" dirty="0">
                <a:solidFill>
                  <a:srgbClr val="FF0000"/>
                </a:solidFill>
                <a:latin typeface="微软雅黑" panose="020B0503020204020204" pitchFamily="34" charset="-122"/>
                <a:ea typeface="微软雅黑" panose="020B0503020204020204" pitchFamily="34" charset="-122"/>
              </a:rPr>
              <a:t>50</a:t>
            </a:r>
            <a:r>
              <a:rPr lang="zh-CN" altLang="en-US" sz="2135" dirty="0">
                <a:latin typeface="微软雅黑" panose="020B0503020204020204" pitchFamily="34" charset="-122"/>
                <a:ea typeface="微软雅黑" panose="020B0503020204020204" pitchFamily="34" charset="-122"/>
              </a:rPr>
              <a:t>分</a:t>
            </a:r>
            <a:endParaRPr lang="en-US" altLang="zh-CN" sz="2135" dirty="0">
              <a:latin typeface="微软雅黑" panose="020B0503020204020204" pitchFamily="34" charset="-122"/>
              <a:ea typeface="微软雅黑" panose="020B0503020204020204" pitchFamily="34" charset="-122"/>
            </a:endParaRPr>
          </a:p>
        </p:txBody>
      </p:sp>
      <p:pic>
        <p:nvPicPr>
          <p:cNvPr id="6" name="图片 5" descr="a5caa2ca9c8e992d74ab5f767b9c8b1"/>
          <p:cNvPicPr/>
          <p:nvPr/>
        </p:nvPicPr>
        <p:blipFill>
          <a:blip r:embed="rId1"/>
          <a:stretch>
            <a:fillRect/>
          </a:stretch>
        </p:blipFill>
        <p:spPr>
          <a:xfrm>
            <a:off x="7317978" y="4165861"/>
            <a:ext cx="4417060" cy="1589193"/>
          </a:xfrm>
          <a:prstGeom prst="rect">
            <a:avLst/>
          </a:prstGeom>
        </p:spPr>
      </p:pic>
      <p:pic>
        <p:nvPicPr>
          <p:cNvPr id="2" name="图片 1" descr="I:\12.11-13区科协中卫培训\普及赛\任务模型照片\树苗.png树苗"/>
          <p:cNvPicPr>
            <a:picLocks noChangeAspect="1"/>
          </p:cNvPicPr>
          <p:nvPr/>
        </p:nvPicPr>
        <p:blipFill>
          <a:blip r:embed="rId2"/>
          <a:srcRect/>
          <a:stretch>
            <a:fillRect/>
          </a:stretch>
        </p:blipFill>
        <p:spPr>
          <a:xfrm>
            <a:off x="8758767" y="589704"/>
            <a:ext cx="1535853" cy="2148840"/>
          </a:xfrm>
          <a:prstGeom prst="rect">
            <a:avLst/>
          </a:prstGeom>
        </p:spPr>
      </p:pic>
      <p:sp>
        <p:nvSpPr>
          <p:cNvPr id="7" name="TextBox 4"/>
          <p:cNvSpPr txBox="1">
            <a:spLocks noChangeArrowheads="1"/>
          </p:cNvSpPr>
          <p:nvPr/>
        </p:nvSpPr>
        <p:spPr bwMode="auto">
          <a:xfrm>
            <a:off x="8164387" y="164638"/>
            <a:ext cx="3404221" cy="625877"/>
          </a:xfrm>
          <a:prstGeom prst="rect">
            <a:avLst/>
          </a:prstGeom>
          <a:noFill/>
          <a:ln w="9525">
            <a:noFill/>
            <a:miter lim="800000"/>
          </a:ln>
        </p:spPr>
        <p:txBody>
          <a:bodyPr wrap="square">
            <a:spAutoFit/>
          </a:bodyPr>
          <a:lstStyle/>
          <a:p>
            <a:r>
              <a:rPr lang="zh-CN" altLang="en-US" sz="3465" dirty="0">
                <a:solidFill>
                  <a:schemeClr val="bg1"/>
                </a:solidFill>
                <a:latin typeface="黑体" panose="02010609060101010101" charset="-122"/>
                <a:ea typeface="黑体" panose="02010609060101010101" charset="-122"/>
              </a:rPr>
              <a:t>附加任务 </a:t>
            </a:r>
            <a:endParaRPr lang="zh-CN" altLang="en-US" sz="3465" dirty="0">
              <a:solidFill>
                <a:schemeClr val="bg1"/>
              </a:solidFill>
              <a:latin typeface="黑体" panose="02010609060101010101" charset="-122"/>
              <a:ea typeface="黑体" panose="02010609060101010101" charset="-122"/>
            </a:endParaRPr>
          </a:p>
        </p:txBody>
      </p:sp>
      <p:sp>
        <p:nvSpPr>
          <p:cNvPr id="10" name="箭头: 下 9"/>
          <p:cNvSpPr/>
          <p:nvPr/>
        </p:nvSpPr>
        <p:spPr>
          <a:xfrm>
            <a:off x="9203401" y="2738752"/>
            <a:ext cx="646176" cy="114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2075250" y="882779"/>
            <a:ext cx="2043099" cy="1159420"/>
          </a:xfrm>
          <a:prstGeom prst="rect">
            <a:avLst/>
          </a:prstGeom>
          <a:noFill/>
          <a:ln w="9525">
            <a:noFill/>
            <a:miter lim="800000"/>
          </a:ln>
        </p:spPr>
        <p:txBody>
          <a:bodyPr wrap="square">
            <a:spAutoFit/>
          </a:bodyPr>
          <a:lstStyle/>
          <a:p>
            <a:r>
              <a:rPr lang="zh-CN" altLang="en-US" sz="3465" dirty="0">
                <a:latin typeface="微软雅黑" panose="020B0503020204020204" pitchFamily="34" charset="-122"/>
                <a:ea typeface="微软雅黑" panose="020B0503020204020204" pitchFamily="34" charset="-122"/>
              </a:rPr>
              <a:t>运输枸杞</a:t>
            </a:r>
            <a:r>
              <a:rPr lang="zh-CN" altLang="en-US" sz="3465" dirty="0">
                <a:solidFill>
                  <a:schemeClr val="bg1"/>
                </a:solidFill>
                <a:latin typeface="微软雅黑" panose="020B0503020204020204" pitchFamily="34" charset="-122"/>
                <a:ea typeface="微软雅黑" panose="020B0503020204020204" pitchFamily="34" charset="-122"/>
              </a:rPr>
              <a:t>枸杞</a:t>
            </a:r>
            <a:endParaRPr lang="zh-CN" altLang="en-US" sz="3465" dirty="0">
              <a:solidFill>
                <a:schemeClr val="bg1"/>
              </a:solidFill>
              <a:latin typeface="微软雅黑" panose="020B0503020204020204" pitchFamily="34" charset="-122"/>
              <a:ea typeface="微软雅黑" panose="020B0503020204020204" pitchFamily="34" charset="-122"/>
            </a:endParaRPr>
          </a:p>
        </p:txBody>
      </p:sp>
      <p:sp>
        <p:nvSpPr>
          <p:cNvPr id="18" name="矩形 4"/>
          <p:cNvSpPr>
            <a:spLocks noChangeArrowheads="1"/>
          </p:cNvSpPr>
          <p:nvPr/>
        </p:nvSpPr>
        <p:spPr bwMode="auto">
          <a:xfrm>
            <a:off x="213970" y="1960829"/>
            <a:ext cx="6841061" cy="3652603"/>
          </a:xfrm>
          <a:prstGeom prst="rect">
            <a:avLst/>
          </a:prstGeom>
          <a:noFill/>
          <a:ln w="9525">
            <a:noFill/>
            <a:miter lim="800000"/>
          </a:ln>
        </p:spPr>
        <p:txBody>
          <a:bodyPr wrap="square">
            <a:spAutoFit/>
          </a:bodyPr>
          <a:lstStyle/>
          <a:p>
            <a:r>
              <a:rPr lang="zh-CN" altLang="zh-CN" sz="1865" dirty="0">
                <a:latin typeface="微软雅黑" panose="020B0503020204020204" pitchFamily="34" charset="-122"/>
                <a:ea typeface="微软雅黑" panose="020B0503020204020204" pitchFamily="34" charset="-122"/>
              </a:rPr>
              <a:t>机器人仅可通过碰撞采摘杆，将枸杞从采摘框中取出。</a:t>
            </a:r>
            <a:endParaRPr lang="zh-CN" altLang="zh-CN" sz="1865" dirty="0">
              <a:latin typeface="微软雅黑" panose="020B0503020204020204" pitchFamily="34" charset="-122"/>
              <a:ea typeface="微软雅黑" panose="020B0503020204020204" pitchFamily="34" charset="-122"/>
            </a:endParaRPr>
          </a:p>
          <a:p>
            <a:r>
              <a:rPr lang="zh-CN" altLang="en-US" sz="2135" b="1" dirty="0">
                <a:latin typeface="微软雅黑" panose="020B0503020204020204" pitchFamily="34" charset="-122"/>
                <a:ea typeface="微软雅黑" panose="020B0503020204020204" pitchFamily="34" charset="-122"/>
              </a:rPr>
              <a:t>完成标志</a:t>
            </a:r>
            <a:r>
              <a:rPr lang="zh-CN" altLang="en-US" sz="2135" dirty="0">
                <a:latin typeface="微软雅黑" panose="020B0503020204020204" pitchFamily="34" charset="-122"/>
                <a:ea typeface="微软雅黑" panose="020B0503020204020204" pitchFamily="34" charset="-122"/>
              </a:rPr>
              <a:t>：</a:t>
            </a:r>
            <a:endParaRPr lang="en-US" altLang="zh-CN" sz="2135" dirty="0">
              <a:latin typeface="微软雅黑" panose="020B0503020204020204" pitchFamily="34" charset="-122"/>
              <a:ea typeface="微软雅黑" panose="020B0503020204020204" pitchFamily="34" charset="-122"/>
            </a:endParaRPr>
          </a:p>
          <a:p>
            <a:r>
              <a:rPr lang="en-US" altLang="zh-CN" sz="2135" dirty="0">
                <a:latin typeface="微软雅黑" panose="020B0503020204020204" pitchFamily="34" charset="-122"/>
                <a:ea typeface="微软雅黑" panose="020B0503020204020204" pitchFamily="34" charset="-122"/>
              </a:rPr>
              <a:t>1</a:t>
            </a:r>
            <a:r>
              <a:rPr lang="zh-CN" altLang="zh-CN" sz="1865" dirty="0">
                <a:latin typeface="微软雅黑" panose="020B0503020204020204" pitchFamily="34" charset="-122"/>
                <a:ea typeface="微软雅黑" panose="020B0503020204020204" pitchFamily="34" charset="-122"/>
              </a:rPr>
              <a:t>在场地图纸南侧六边形区域内放置一个枸杞装置模型，比赛开始之前抽签决定枸杞放置位置，（</a:t>
            </a:r>
            <a:r>
              <a:rPr lang="zh-CN" altLang="zh-CN" sz="1865" dirty="0">
                <a:solidFill>
                  <a:srgbClr val="FF0000"/>
                </a:solidFill>
                <a:latin typeface="微软雅黑" panose="020B0503020204020204" pitchFamily="34" charset="-122"/>
                <a:ea typeface="微软雅黑" panose="020B0503020204020204" pitchFamily="34" charset="-122"/>
              </a:rPr>
              <a:t>枸杞</a:t>
            </a:r>
            <a:r>
              <a:rPr lang="zh-CN" altLang="en-US" sz="1865" dirty="0">
                <a:solidFill>
                  <a:srgbClr val="FF0000"/>
                </a:solidFill>
                <a:latin typeface="微软雅黑" panose="020B0503020204020204" pitchFamily="34" charset="-122"/>
                <a:ea typeface="微软雅黑" panose="020B0503020204020204" pitchFamily="34" charset="-122"/>
              </a:rPr>
              <a:t>装置</a:t>
            </a:r>
            <a:r>
              <a:rPr lang="zh-CN" altLang="zh-CN" sz="1865" dirty="0">
                <a:solidFill>
                  <a:srgbClr val="FF0000"/>
                </a:solidFill>
                <a:latin typeface="微软雅黑" panose="020B0503020204020204" pitchFamily="34" charset="-122"/>
                <a:ea typeface="微软雅黑" panose="020B0503020204020204" pitchFamily="34" charset="-122"/>
              </a:rPr>
              <a:t>放置在面向六边形场内的三条直线上）</a:t>
            </a:r>
            <a:endParaRPr lang="en-US" altLang="zh-CN" sz="1865" dirty="0">
              <a:solidFill>
                <a:srgbClr val="FF0000"/>
              </a:solidFill>
              <a:latin typeface="微软雅黑" panose="020B0503020204020204" pitchFamily="34" charset="-122"/>
              <a:ea typeface="微软雅黑" panose="020B0503020204020204" pitchFamily="34" charset="-122"/>
            </a:endParaRPr>
          </a:p>
          <a:p>
            <a:r>
              <a:rPr lang="en-US" altLang="zh-CN" sz="1865" dirty="0">
                <a:latin typeface="微软雅黑" panose="020B0503020204020204" pitchFamily="34" charset="-122"/>
                <a:ea typeface="微软雅黑" panose="020B0503020204020204" pitchFamily="34" charset="-122"/>
                <a:sym typeface="+mn-ea"/>
              </a:rPr>
              <a:t>2.</a:t>
            </a:r>
            <a:r>
              <a:rPr lang="zh-CN" altLang="zh-CN" sz="1865" dirty="0">
                <a:latin typeface="微软雅黑" panose="020B0503020204020204" pitchFamily="34" charset="-122"/>
                <a:ea typeface="微软雅黑" panose="020B0503020204020204" pitchFamily="34" charset="-122"/>
              </a:rPr>
              <a:t>机器人从</a:t>
            </a:r>
            <a:r>
              <a:rPr lang="zh-CN" altLang="en-US" sz="1865" dirty="0">
                <a:latin typeface="微软雅黑" panose="020B0503020204020204" pitchFamily="34" charset="-122"/>
                <a:ea typeface="微软雅黑" panose="020B0503020204020204" pitchFamily="34" charset="-122"/>
              </a:rPr>
              <a:t>场地</a:t>
            </a:r>
            <a:r>
              <a:rPr lang="zh-CN" altLang="zh-CN" sz="1865" dirty="0">
                <a:latin typeface="微软雅黑" panose="020B0503020204020204" pitchFamily="34" charset="-122"/>
                <a:ea typeface="微软雅黑" panose="020B0503020204020204" pitchFamily="34" charset="-122"/>
              </a:rPr>
              <a:t>出发，通过巡迹前往枸杞放置区域，通过按压采摘杆将枸杞从采摘框中取出，且枸杞完全脱离任务模型与任务模型无任何接触，</a:t>
            </a:r>
            <a:r>
              <a:rPr lang="zh-CN" altLang="zh-CN" sz="1865" b="1" dirty="0">
                <a:solidFill>
                  <a:srgbClr val="FF0000"/>
                </a:solidFill>
                <a:latin typeface="微软雅黑" panose="020B0503020204020204" pitchFamily="34" charset="-122"/>
                <a:ea typeface="微软雅黑" panose="020B0503020204020204" pitchFamily="34" charset="-122"/>
              </a:rPr>
              <a:t>每块得</a:t>
            </a:r>
            <a:r>
              <a:rPr lang="en-US" altLang="zh-CN" sz="1865" b="1" dirty="0">
                <a:solidFill>
                  <a:srgbClr val="FF0000"/>
                </a:solidFill>
                <a:latin typeface="微软雅黑" panose="020B0503020204020204" pitchFamily="34" charset="-122"/>
                <a:ea typeface="微软雅黑" panose="020B0503020204020204" pitchFamily="34" charset="-122"/>
              </a:rPr>
              <a:t>50</a:t>
            </a:r>
            <a:r>
              <a:rPr lang="zh-CN" altLang="zh-CN" sz="1865" b="1" dirty="0">
                <a:solidFill>
                  <a:srgbClr val="FF0000"/>
                </a:solidFill>
                <a:latin typeface="微软雅黑" panose="020B0503020204020204" pitchFamily="34" charset="-122"/>
                <a:ea typeface="微软雅黑" panose="020B0503020204020204" pitchFamily="34" charset="-122"/>
              </a:rPr>
              <a:t>分</a:t>
            </a:r>
            <a:r>
              <a:rPr lang="zh-CN" altLang="zh-CN" sz="1865" dirty="0">
                <a:latin typeface="微软雅黑" panose="020B0503020204020204" pitchFamily="34" charset="-122"/>
                <a:ea typeface="微软雅黑" panose="020B0503020204020204" pitchFamily="34" charset="-122"/>
              </a:rPr>
              <a:t>，累计</a:t>
            </a:r>
            <a:r>
              <a:rPr lang="en-US" altLang="zh-CN" sz="1865" b="1" dirty="0">
                <a:solidFill>
                  <a:srgbClr val="FF0000"/>
                </a:solidFill>
                <a:latin typeface="微软雅黑" panose="020B0503020204020204" pitchFamily="34" charset="-122"/>
                <a:ea typeface="微软雅黑" panose="020B0503020204020204" pitchFamily="34" charset="-122"/>
              </a:rPr>
              <a:t>100</a:t>
            </a:r>
            <a:r>
              <a:rPr lang="zh-CN" altLang="zh-CN" sz="1865" dirty="0">
                <a:latin typeface="微软雅黑" panose="020B0503020204020204" pitchFamily="34" charset="-122"/>
                <a:ea typeface="微软雅黑" panose="020B0503020204020204" pitchFamily="34" charset="-122"/>
              </a:rPr>
              <a:t>分。</a:t>
            </a:r>
            <a:endParaRPr lang="en-US" altLang="zh-CN" sz="1865" dirty="0">
              <a:latin typeface="微软雅黑" panose="020B0503020204020204" pitchFamily="34" charset="-122"/>
              <a:ea typeface="微软雅黑" panose="020B0503020204020204" pitchFamily="34" charset="-122"/>
            </a:endParaRPr>
          </a:p>
          <a:p>
            <a:r>
              <a:rPr lang="en-US" altLang="zh-CN" sz="1865" dirty="0">
                <a:latin typeface="微软雅黑" panose="020B0503020204020204" pitchFamily="34" charset="-122"/>
                <a:ea typeface="微软雅黑" panose="020B0503020204020204" pitchFamily="34" charset="-122"/>
              </a:rPr>
              <a:t>3.</a:t>
            </a:r>
            <a:r>
              <a:rPr lang="zh-CN" altLang="zh-CN" sz="1865" dirty="0">
                <a:latin typeface="微软雅黑" panose="020B0503020204020204" pitchFamily="34" charset="-122"/>
                <a:ea typeface="微软雅黑" panose="020B0503020204020204" pitchFamily="34" charset="-122"/>
              </a:rPr>
              <a:t>机器人将从采摘框中取出的枸杞，运送至基地区域且垂直投影在基地内，</a:t>
            </a:r>
            <a:r>
              <a:rPr lang="zh-CN" altLang="zh-CN" sz="1865" b="1" dirty="0">
                <a:solidFill>
                  <a:srgbClr val="FF0000"/>
                </a:solidFill>
                <a:latin typeface="微软雅黑" panose="020B0503020204020204" pitchFamily="34" charset="-122"/>
                <a:ea typeface="微软雅黑" panose="020B0503020204020204" pitchFamily="34" charset="-122"/>
              </a:rPr>
              <a:t>每块枸杞加计</a:t>
            </a:r>
            <a:r>
              <a:rPr lang="en-US" altLang="zh-CN" sz="1865" b="1" dirty="0">
                <a:solidFill>
                  <a:srgbClr val="FF0000"/>
                </a:solidFill>
                <a:latin typeface="微软雅黑" panose="020B0503020204020204" pitchFamily="34" charset="-122"/>
                <a:ea typeface="微软雅黑" panose="020B0503020204020204" pitchFamily="34" charset="-122"/>
              </a:rPr>
              <a:t>50</a:t>
            </a:r>
            <a:r>
              <a:rPr lang="zh-CN" altLang="zh-CN" sz="1865" b="1" dirty="0">
                <a:solidFill>
                  <a:srgbClr val="FF0000"/>
                </a:solidFill>
                <a:latin typeface="微软雅黑" panose="020B0503020204020204" pitchFamily="34" charset="-122"/>
                <a:ea typeface="微软雅黑" panose="020B0503020204020204" pitchFamily="34" charset="-122"/>
              </a:rPr>
              <a:t>分</a:t>
            </a:r>
            <a:r>
              <a:rPr lang="zh-CN" altLang="zh-CN" sz="1865" dirty="0">
                <a:latin typeface="微软雅黑" panose="020B0503020204020204" pitchFamily="34" charset="-122"/>
                <a:ea typeface="微软雅黑" panose="020B0503020204020204" pitchFamily="34" charset="-122"/>
              </a:rPr>
              <a:t>，累计</a:t>
            </a:r>
            <a:r>
              <a:rPr lang="en-US" altLang="zh-CN" sz="1865" b="1" dirty="0">
                <a:solidFill>
                  <a:srgbClr val="FF0000"/>
                </a:solidFill>
                <a:latin typeface="微软雅黑" panose="020B0503020204020204" pitchFamily="34" charset="-122"/>
                <a:ea typeface="微软雅黑" panose="020B0503020204020204" pitchFamily="34" charset="-122"/>
              </a:rPr>
              <a:t>100</a:t>
            </a:r>
            <a:r>
              <a:rPr lang="zh-CN" altLang="zh-CN" sz="1865" dirty="0">
                <a:latin typeface="微软雅黑" panose="020B0503020204020204" pitchFamily="34" charset="-122"/>
                <a:ea typeface="微软雅黑" panose="020B0503020204020204" pitchFamily="34" charset="-122"/>
              </a:rPr>
              <a:t>分。</a:t>
            </a:r>
            <a:endParaRPr lang="zh-CN" altLang="zh-CN" sz="1865" dirty="0">
              <a:latin typeface="微软雅黑" panose="020B0503020204020204" pitchFamily="34" charset="-122"/>
              <a:ea typeface="微软雅黑" panose="020B0503020204020204" pitchFamily="34" charset="-122"/>
            </a:endParaRPr>
          </a:p>
          <a:p>
            <a:endParaRPr lang="zh-CN" altLang="zh-CN" sz="1865" dirty="0">
              <a:latin typeface="微软雅黑" panose="020B0503020204020204" pitchFamily="34" charset="-122"/>
              <a:ea typeface="微软雅黑" panose="020B0503020204020204" pitchFamily="34" charset="-122"/>
            </a:endParaRPr>
          </a:p>
          <a:p>
            <a:r>
              <a:rPr lang="zh-CN" altLang="en-US" sz="2135" b="1" dirty="0">
                <a:latin typeface="微软雅黑" panose="020B0503020204020204" pitchFamily="34" charset="-122"/>
                <a:ea typeface="微软雅黑" panose="020B0503020204020204" pitchFamily="34" charset="-122"/>
              </a:rPr>
              <a:t>得分：</a:t>
            </a:r>
            <a:r>
              <a:rPr lang="en-US" altLang="zh-CN" sz="2135" b="1" dirty="0">
                <a:solidFill>
                  <a:srgbClr val="FF0000"/>
                </a:solidFill>
                <a:latin typeface="微软雅黑" panose="020B0503020204020204" pitchFamily="34" charset="-122"/>
                <a:ea typeface="微软雅黑" panose="020B0503020204020204" pitchFamily="34" charset="-122"/>
              </a:rPr>
              <a:t>200</a:t>
            </a:r>
            <a:r>
              <a:rPr lang="zh-CN" altLang="en-US" sz="2135" b="1" dirty="0">
                <a:latin typeface="微软雅黑" panose="020B0503020204020204" pitchFamily="34" charset="-122"/>
                <a:ea typeface="微软雅黑" panose="020B0503020204020204" pitchFamily="34" charset="-122"/>
              </a:rPr>
              <a:t>分</a:t>
            </a:r>
            <a:endParaRPr lang="en-US" altLang="zh-CN" sz="2135" dirty="0">
              <a:latin typeface="微软雅黑" panose="020B0503020204020204" pitchFamily="34" charset="-122"/>
              <a:ea typeface="微软雅黑" panose="020B0503020204020204" pitchFamily="34" charset="-122"/>
            </a:endParaRPr>
          </a:p>
        </p:txBody>
      </p:sp>
      <p:sp>
        <p:nvSpPr>
          <p:cNvPr id="7" name="TextBox 4"/>
          <p:cNvSpPr txBox="1">
            <a:spLocks noChangeArrowheads="1"/>
          </p:cNvSpPr>
          <p:nvPr/>
        </p:nvSpPr>
        <p:spPr bwMode="auto">
          <a:xfrm>
            <a:off x="8164387" y="164638"/>
            <a:ext cx="3404221" cy="625877"/>
          </a:xfrm>
          <a:prstGeom prst="rect">
            <a:avLst/>
          </a:prstGeom>
          <a:noFill/>
          <a:ln w="9525">
            <a:noFill/>
            <a:miter lim="800000"/>
          </a:ln>
        </p:spPr>
        <p:txBody>
          <a:bodyPr wrap="square">
            <a:spAutoFit/>
          </a:bodyPr>
          <a:lstStyle/>
          <a:p>
            <a:r>
              <a:rPr lang="zh-CN" altLang="en-US" sz="3465" dirty="0">
                <a:solidFill>
                  <a:schemeClr val="bg1"/>
                </a:solidFill>
                <a:latin typeface="黑体" panose="02010609060101010101" charset="-122"/>
                <a:ea typeface="黑体" panose="02010609060101010101" charset="-122"/>
              </a:rPr>
              <a:t>附加任务 </a:t>
            </a:r>
            <a:endParaRPr lang="zh-CN" altLang="en-US" sz="3465" dirty="0">
              <a:solidFill>
                <a:schemeClr val="bg1"/>
              </a:solidFill>
              <a:latin typeface="黑体" panose="02010609060101010101" charset="-122"/>
              <a:ea typeface="黑体" panose="02010609060101010101" charset="-122"/>
            </a:endParaRPr>
          </a:p>
        </p:txBody>
      </p:sp>
      <p:pic>
        <p:nvPicPr>
          <p:cNvPr id="3" name="图片 2" descr="I:\12.11-13区科协中卫培训\普及赛\任务模型照片\采摘枸杞.png采摘枸杞"/>
          <p:cNvPicPr>
            <a:picLocks noChangeAspect="1"/>
          </p:cNvPicPr>
          <p:nvPr/>
        </p:nvPicPr>
        <p:blipFill>
          <a:blip r:embed="rId1"/>
          <a:srcRect/>
          <a:stretch>
            <a:fillRect/>
          </a:stretch>
        </p:blipFill>
        <p:spPr>
          <a:xfrm>
            <a:off x="7689427" y="819574"/>
            <a:ext cx="1190413" cy="1665393"/>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031" y="4782727"/>
            <a:ext cx="1834068" cy="1686996"/>
          </a:xfrm>
          <a:prstGeom prst="rect">
            <a:avLst/>
          </a:prstGeom>
        </p:spPr>
      </p:pic>
      <p:sp>
        <p:nvSpPr>
          <p:cNvPr id="10" name="箭头: 下 9"/>
          <p:cNvSpPr/>
          <p:nvPr/>
        </p:nvSpPr>
        <p:spPr>
          <a:xfrm rot="19204709">
            <a:off x="9179695" y="2035172"/>
            <a:ext cx="646176" cy="114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2" name="图片 1" descr="采摘枸杞-结果"/>
          <p:cNvPicPr>
            <a:picLocks noChangeAspect="1"/>
          </p:cNvPicPr>
          <p:nvPr/>
        </p:nvPicPr>
        <p:blipFill>
          <a:blip r:embed="rId3"/>
          <a:stretch>
            <a:fillRect/>
          </a:stretch>
        </p:blipFill>
        <p:spPr>
          <a:xfrm>
            <a:off x="9742594" y="2796541"/>
            <a:ext cx="1302173" cy="1822873"/>
          </a:xfrm>
          <a:prstGeom prst="rect">
            <a:avLst/>
          </a:prstGeom>
        </p:spPr>
      </p:pic>
      <p:sp>
        <p:nvSpPr>
          <p:cNvPr id="4" name="箭头: 下 9"/>
          <p:cNvSpPr/>
          <p:nvPr/>
        </p:nvSpPr>
        <p:spPr>
          <a:xfrm rot="2824709">
            <a:off x="9297381" y="4837639"/>
            <a:ext cx="646176" cy="114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 name="椭圆 4"/>
          <p:cNvSpPr/>
          <p:nvPr/>
        </p:nvSpPr>
        <p:spPr>
          <a:xfrm>
            <a:off x="9626600" y="3938693"/>
            <a:ext cx="690880" cy="680720"/>
          </a:xfrm>
          <a:prstGeom prst="ellipse">
            <a:avLst/>
          </a:prstGeom>
          <a:noFill/>
          <a:ln w="76200">
            <a:solidFill>
              <a:srgbClr val="FFFF00"/>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762034" y="678436"/>
            <a:ext cx="5913306" cy="625877"/>
          </a:xfrm>
          <a:prstGeom prst="rect">
            <a:avLst/>
          </a:prstGeom>
          <a:noFill/>
          <a:ln w="9525">
            <a:noFill/>
            <a:miter lim="800000"/>
          </a:ln>
        </p:spPr>
        <p:txBody>
          <a:bodyPr wrap="square">
            <a:spAutoFit/>
          </a:bodyPr>
          <a:lstStyle/>
          <a:p>
            <a:r>
              <a:rPr lang="zh-CN" altLang="en-US" sz="3465" dirty="0">
                <a:latin typeface="微软雅黑" panose="020B0503020204020204" pitchFamily="34" charset="-122"/>
                <a:ea typeface="微软雅黑" panose="020B0503020204020204" pitchFamily="34" charset="-122"/>
              </a:rPr>
              <a:t>附加任务</a:t>
            </a:r>
            <a:r>
              <a:rPr lang="en-US" altLang="zh-CN" sz="3465" dirty="0">
                <a:latin typeface="微软雅黑" panose="020B0503020204020204" pitchFamily="34" charset="-122"/>
                <a:ea typeface="微软雅黑" panose="020B0503020204020204" pitchFamily="34" charset="-122"/>
              </a:rPr>
              <a:t>-</a:t>
            </a:r>
            <a:r>
              <a:rPr lang="zh-CN" altLang="en-US" sz="3465" dirty="0">
                <a:latin typeface="微软雅黑" panose="020B0503020204020204" pitchFamily="34" charset="-122"/>
                <a:ea typeface="微软雅黑" panose="020B0503020204020204" pitchFamily="34" charset="-122"/>
              </a:rPr>
              <a:t>沙漠探险（高中组）</a:t>
            </a:r>
            <a:endParaRPr lang="zh-CN" altLang="en-US" sz="3465" dirty="0">
              <a:latin typeface="微软雅黑" panose="020B0503020204020204" pitchFamily="34" charset="-122"/>
              <a:ea typeface="微软雅黑" panose="020B0503020204020204" pitchFamily="34" charset="-122"/>
            </a:endParaRPr>
          </a:p>
        </p:txBody>
      </p:sp>
      <p:sp>
        <p:nvSpPr>
          <p:cNvPr id="18" name="矩形 4"/>
          <p:cNvSpPr>
            <a:spLocks noChangeArrowheads="1"/>
          </p:cNvSpPr>
          <p:nvPr/>
        </p:nvSpPr>
        <p:spPr bwMode="auto">
          <a:xfrm>
            <a:off x="205349" y="1494094"/>
            <a:ext cx="6841061" cy="4302845"/>
          </a:xfrm>
          <a:prstGeom prst="rect">
            <a:avLst/>
          </a:prstGeom>
          <a:noFill/>
          <a:ln w="9525">
            <a:noFill/>
            <a:miter lim="800000"/>
          </a:ln>
        </p:spPr>
        <p:txBody>
          <a:bodyPr wrap="square">
            <a:spAutoFit/>
          </a:bodyPr>
          <a:lstStyle/>
          <a:p>
            <a:r>
              <a:rPr lang="zh-CN" altLang="en-US" sz="2135" b="1" dirty="0">
                <a:latin typeface="微软雅黑" panose="020B0503020204020204" pitchFamily="34" charset="-122"/>
                <a:ea typeface="微软雅黑" panose="020B0503020204020204" pitchFamily="34" charset="-122"/>
              </a:rPr>
              <a:t>完成标志</a:t>
            </a:r>
            <a:r>
              <a:rPr lang="zh-CN" altLang="en-US" sz="2135" dirty="0">
                <a:latin typeface="微软雅黑" panose="020B0503020204020204" pitchFamily="34" charset="-122"/>
                <a:ea typeface="微软雅黑" panose="020B0503020204020204" pitchFamily="34" charset="-122"/>
              </a:rPr>
              <a:t>：</a:t>
            </a:r>
            <a:endParaRPr lang="en-US" altLang="zh-CN" sz="2135" dirty="0">
              <a:latin typeface="微软雅黑" panose="020B0503020204020204" pitchFamily="34" charset="-122"/>
              <a:ea typeface="微软雅黑" panose="020B0503020204020204" pitchFamily="34" charset="-122"/>
            </a:endParaRPr>
          </a:p>
          <a:p>
            <a:r>
              <a:rPr lang="en-US" altLang="zh-CN" sz="1865" dirty="0">
                <a:latin typeface="微软雅黑" panose="020B0503020204020204" pitchFamily="34" charset="-122"/>
                <a:ea typeface="微软雅黑" panose="020B0503020204020204" pitchFamily="34" charset="-122"/>
              </a:rPr>
              <a:t>1.</a:t>
            </a:r>
            <a:r>
              <a:rPr lang="zh-CN" altLang="zh-CN" sz="1865" dirty="0">
                <a:latin typeface="微软雅黑" panose="020B0503020204020204" pitchFamily="34" charset="-122"/>
                <a:ea typeface="微软雅黑" panose="020B0503020204020204" pitchFamily="34" charset="-122"/>
              </a:rPr>
              <a:t>场地中间区域有三个圆形区域，比赛赛前抽签确定其中之一为危险标记区，其余二个区域为安全区域。</a:t>
            </a:r>
            <a:endParaRPr lang="en-US" altLang="zh-CN" sz="1865" dirty="0">
              <a:latin typeface="微软雅黑" panose="020B0503020204020204" pitchFamily="34" charset="-122"/>
              <a:ea typeface="微软雅黑" panose="020B0503020204020204" pitchFamily="34" charset="-122"/>
            </a:endParaRPr>
          </a:p>
          <a:p>
            <a:r>
              <a:rPr lang="en-US" altLang="zh-CN" sz="1865" dirty="0">
                <a:latin typeface="微软雅黑" panose="020B0503020204020204" pitchFamily="34" charset="-122"/>
                <a:ea typeface="微软雅黑" panose="020B0503020204020204" pitchFamily="34" charset="-122"/>
              </a:rPr>
              <a:t>2.</a:t>
            </a:r>
            <a:r>
              <a:rPr lang="zh-CN" altLang="zh-CN" sz="1865" dirty="0">
                <a:latin typeface="微软雅黑" panose="020B0503020204020204" pitchFamily="34" charset="-122"/>
                <a:ea typeface="微软雅黑" panose="020B0503020204020204" pitchFamily="34" charset="-122"/>
              </a:rPr>
              <a:t>为了帮助地质探险队能够顺利进行沙漠地区勘探，机器人将带领探险队员躲避路径上的障碍物，障碍物位于场地圆形危险标记区内。由于障碍物位置不固定，机器人前进途中成功检测到障碍物时，需要原地停止确认状态。此时机器人距离障碍物不超过</a:t>
            </a:r>
            <a:r>
              <a:rPr lang="en-US" altLang="zh-CN" sz="1865" b="1" dirty="0">
                <a:solidFill>
                  <a:srgbClr val="FF0000"/>
                </a:solidFill>
                <a:latin typeface="微软雅黑" panose="020B0503020204020204" pitchFamily="34" charset="-122"/>
                <a:ea typeface="微软雅黑" panose="020B0503020204020204" pitchFamily="34" charset="-122"/>
              </a:rPr>
              <a:t>10cm</a:t>
            </a:r>
            <a:r>
              <a:rPr lang="zh-CN" altLang="zh-CN" sz="1865" dirty="0">
                <a:latin typeface="微软雅黑" panose="020B0503020204020204" pitchFamily="34" charset="-122"/>
                <a:ea typeface="微软雅黑" panose="020B0503020204020204" pitchFamily="34" charset="-122"/>
              </a:rPr>
              <a:t>，并且需要在原地播放</a:t>
            </a:r>
            <a:r>
              <a:rPr lang="zh-CN" altLang="zh-CN" sz="1865" b="1" dirty="0">
                <a:solidFill>
                  <a:srgbClr val="FF0000"/>
                </a:solidFill>
                <a:latin typeface="微软雅黑" panose="020B0503020204020204" pitchFamily="34" charset="-122"/>
                <a:ea typeface="微软雅黑" panose="020B0503020204020204" pitchFamily="34" charset="-122"/>
              </a:rPr>
              <a:t>预警声音</a:t>
            </a:r>
            <a:r>
              <a:rPr lang="en-US" altLang="zh-CN" sz="1865" b="1" dirty="0">
                <a:solidFill>
                  <a:srgbClr val="FF0000"/>
                </a:solidFill>
                <a:latin typeface="微软雅黑" panose="020B0503020204020204" pitchFamily="34" charset="-122"/>
                <a:ea typeface="微软雅黑" panose="020B0503020204020204" pitchFamily="34" charset="-122"/>
              </a:rPr>
              <a:t>2s</a:t>
            </a:r>
            <a:r>
              <a:rPr lang="zh-CN" altLang="zh-CN" sz="1865" dirty="0">
                <a:latin typeface="微软雅黑" panose="020B0503020204020204" pitchFamily="34" charset="-122"/>
                <a:ea typeface="微软雅黑" panose="020B0503020204020204" pitchFamily="34" charset="-122"/>
              </a:rPr>
              <a:t>以上方可视为检测障碍物成功。机器人检测障碍物成功，可得</a:t>
            </a:r>
            <a:r>
              <a:rPr lang="en-US" altLang="zh-CN" sz="1865" b="1" dirty="0">
                <a:solidFill>
                  <a:srgbClr val="FF0000"/>
                </a:solidFill>
                <a:latin typeface="微软雅黑" panose="020B0503020204020204" pitchFamily="34" charset="-122"/>
                <a:ea typeface="微软雅黑" panose="020B0503020204020204" pitchFamily="34" charset="-122"/>
              </a:rPr>
              <a:t>50</a:t>
            </a:r>
            <a:r>
              <a:rPr lang="zh-CN" altLang="zh-CN" sz="1865" dirty="0">
                <a:latin typeface="微软雅黑" panose="020B0503020204020204" pitchFamily="34" charset="-122"/>
                <a:ea typeface="微软雅黑" panose="020B0503020204020204" pitchFamily="34" charset="-122"/>
              </a:rPr>
              <a:t>分。</a:t>
            </a:r>
            <a:endParaRPr lang="en-US" altLang="zh-CN" sz="1865" dirty="0">
              <a:latin typeface="微软雅黑" panose="020B0503020204020204" pitchFamily="34" charset="-122"/>
              <a:ea typeface="微软雅黑" panose="020B0503020204020204" pitchFamily="34" charset="-122"/>
            </a:endParaRPr>
          </a:p>
          <a:p>
            <a:r>
              <a:rPr lang="en-US" altLang="zh-CN" sz="1865" dirty="0">
                <a:latin typeface="微软雅黑" panose="020B0503020204020204" pitchFamily="34" charset="-122"/>
                <a:ea typeface="微软雅黑" panose="020B0503020204020204" pitchFamily="34" charset="-122"/>
              </a:rPr>
              <a:t>3.</a:t>
            </a:r>
            <a:r>
              <a:rPr lang="zh-CN" altLang="zh-CN" sz="1865" dirty="0">
                <a:latin typeface="微软雅黑" panose="020B0503020204020204" pitchFamily="34" charset="-122"/>
                <a:ea typeface="微软雅黑" panose="020B0503020204020204" pitchFamily="34" charset="-122"/>
              </a:rPr>
              <a:t>机器人在检测到障碍物后，可暂时脱线绕开障碍物并重新返回至探索线路或在不脱线的前提下避开障碍物，保证勘探队员可顺利进行后期勘探，完成任务可得</a:t>
            </a:r>
            <a:r>
              <a:rPr lang="en-US" altLang="zh-CN" sz="1865" b="1" dirty="0">
                <a:solidFill>
                  <a:srgbClr val="FF0000"/>
                </a:solidFill>
                <a:latin typeface="微软雅黑" panose="020B0503020204020204" pitchFamily="34" charset="-122"/>
                <a:ea typeface="微软雅黑" panose="020B0503020204020204" pitchFamily="34" charset="-122"/>
              </a:rPr>
              <a:t>100</a:t>
            </a:r>
            <a:r>
              <a:rPr lang="zh-CN" altLang="zh-CN" sz="1865" dirty="0">
                <a:latin typeface="微软雅黑" panose="020B0503020204020204" pitchFamily="34" charset="-122"/>
                <a:ea typeface="微软雅黑" panose="020B0503020204020204" pitchFamily="34" charset="-122"/>
              </a:rPr>
              <a:t>分。机器人未成功返回规定探险线路，则任务失败，不得分。</a:t>
            </a:r>
            <a:endParaRPr lang="zh-CN" altLang="zh-CN" sz="1865" dirty="0">
              <a:latin typeface="微软雅黑" panose="020B0503020204020204" pitchFamily="34" charset="-122"/>
              <a:ea typeface="微软雅黑" panose="020B0503020204020204" pitchFamily="34" charset="-122"/>
            </a:endParaRPr>
          </a:p>
          <a:p>
            <a:pPr>
              <a:lnSpc>
                <a:spcPct val="150000"/>
              </a:lnSpc>
            </a:pPr>
            <a:r>
              <a:rPr lang="zh-CN" altLang="en-US" sz="2135" b="1" dirty="0">
                <a:latin typeface="微软雅黑" panose="020B0503020204020204" pitchFamily="34" charset="-122"/>
                <a:ea typeface="微软雅黑" panose="020B0503020204020204" pitchFamily="34" charset="-122"/>
              </a:rPr>
              <a:t>得分：</a:t>
            </a:r>
            <a:r>
              <a:rPr lang="en-US" altLang="zh-CN" sz="2135" b="1" dirty="0">
                <a:solidFill>
                  <a:srgbClr val="FF0000"/>
                </a:solidFill>
                <a:latin typeface="微软雅黑" panose="020B0503020204020204" pitchFamily="34" charset="-122"/>
                <a:ea typeface="微软雅黑" panose="020B0503020204020204" pitchFamily="34" charset="-122"/>
              </a:rPr>
              <a:t>150</a:t>
            </a:r>
            <a:r>
              <a:rPr lang="zh-CN" altLang="en-US" sz="2135" b="1" dirty="0">
                <a:latin typeface="微软雅黑" panose="020B0503020204020204" pitchFamily="34" charset="-122"/>
                <a:ea typeface="微软雅黑" panose="020B0503020204020204" pitchFamily="34" charset="-122"/>
              </a:rPr>
              <a:t>分</a:t>
            </a:r>
            <a:endParaRPr lang="en-US" altLang="zh-CN" sz="2135" dirty="0">
              <a:latin typeface="微软雅黑" panose="020B0503020204020204" pitchFamily="34" charset="-122"/>
              <a:ea typeface="微软雅黑" panose="020B0503020204020204" pitchFamily="34" charset="-122"/>
            </a:endParaRPr>
          </a:p>
        </p:txBody>
      </p:sp>
      <p:sp>
        <p:nvSpPr>
          <p:cNvPr id="19" name="文本框 9"/>
          <p:cNvSpPr txBox="1"/>
          <p:nvPr/>
        </p:nvSpPr>
        <p:spPr>
          <a:xfrm>
            <a:off x="7709497" y="6153297"/>
            <a:ext cx="3402033" cy="830997"/>
          </a:xfrm>
          <a:prstGeom prst="rect">
            <a:avLst/>
          </a:prstGeom>
          <a:noFill/>
        </p:spPr>
        <p:txBody>
          <a:bodyPr wrap="square" rtlCol="0">
            <a:spAutoFit/>
          </a:bodyPr>
          <a:lstStyle/>
          <a:p>
            <a:r>
              <a:rPr lang="zh-CN" altLang="zh-CN" sz="2400" dirty="0">
                <a:solidFill>
                  <a:schemeClr val="bg1"/>
                </a:solidFill>
              </a:rPr>
              <a:t>障碍模型及危险标记区示意图</a:t>
            </a:r>
            <a:endParaRPr lang="zh-CN" altLang="en-US" sz="2135" dirty="0">
              <a:solidFill>
                <a:schemeClr val="bg1"/>
              </a:solidFill>
              <a:latin typeface="微软雅黑" panose="020B0503020204020204" pitchFamily="34" charset="-122"/>
              <a:ea typeface="微软雅黑" panose="020B0503020204020204" pitchFamily="34" charset="-122"/>
            </a:endParaRPr>
          </a:p>
        </p:txBody>
      </p:sp>
      <p:pic>
        <p:nvPicPr>
          <p:cNvPr id="6" name="图片 5" descr="a5caa2ca9c8e992d74ab5f767b9c8b1"/>
          <p:cNvPicPr/>
          <p:nvPr/>
        </p:nvPicPr>
        <p:blipFill>
          <a:blip r:embed="rId1"/>
          <a:stretch>
            <a:fillRect/>
          </a:stretch>
        </p:blipFill>
        <p:spPr>
          <a:xfrm>
            <a:off x="7268871" y="4126914"/>
            <a:ext cx="4417060" cy="1589193"/>
          </a:xfrm>
          <a:prstGeom prst="rect">
            <a:avLst/>
          </a:prstGeom>
        </p:spPr>
      </p:pic>
      <p:pic>
        <p:nvPicPr>
          <p:cNvPr id="2" name="图片 1" descr="危险区域标志"/>
          <p:cNvPicPr>
            <a:picLocks noChangeAspect="1"/>
          </p:cNvPicPr>
          <p:nvPr/>
        </p:nvPicPr>
        <p:blipFill>
          <a:blip r:embed="rId2"/>
          <a:stretch>
            <a:fillRect/>
          </a:stretch>
        </p:blipFill>
        <p:spPr>
          <a:xfrm>
            <a:off x="8708814" y="751704"/>
            <a:ext cx="1535853" cy="2149687"/>
          </a:xfrm>
          <a:prstGeom prst="rect">
            <a:avLst/>
          </a:prstGeom>
        </p:spPr>
      </p:pic>
      <p:sp>
        <p:nvSpPr>
          <p:cNvPr id="7" name="TextBox 4"/>
          <p:cNvSpPr txBox="1">
            <a:spLocks noChangeArrowheads="1"/>
          </p:cNvSpPr>
          <p:nvPr/>
        </p:nvSpPr>
        <p:spPr bwMode="auto">
          <a:xfrm>
            <a:off x="8164387" y="164638"/>
            <a:ext cx="3404221" cy="625877"/>
          </a:xfrm>
          <a:prstGeom prst="rect">
            <a:avLst/>
          </a:prstGeom>
          <a:noFill/>
          <a:ln w="9525">
            <a:noFill/>
            <a:miter lim="800000"/>
          </a:ln>
        </p:spPr>
        <p:txBody>
          <a:bodyPr wrap="square">
            <a:spAutoFit/>
          </a:bodyPr>
          <a:lstStyle/>
          <a:p>
            <a:r>
              <a:rPr lang="zh-CN" altLang="en-US" sz="3465" dirty="0">
                <a:solidFill>
                  <a:schemeClr val="bg1"/>
                </a:solidFill>
                <a:latin typeface="黑体" panose="02010609060101010101" charset="-122"/>
                <a:ea typeface="黑体" panose="02010609060101010101" charset="-122"/>
              </a:rPr>
              <a:t>公共任务 </a:t>
            </a:r>
            <a:endParaRPr lang="zh-CN" altLang="en-US" sz="3465" dirty="0">
              <a:solidFill>
                <a:schemeClr val="bg1"/>
              </a:solidFill>
              <a:latin typeface="黑体" panose="02010609060101010101" charset="-122"/>
              <a:ea typeface="黑体" panose="02010609060101010101" charset="-122"/>
            </a:endParaRPr>
          </a:p>
        </p:txBody>
      </p:sp>
      <p:sp>
        <p:nvSpPr>
          <p:cNvPr id="10" name="箭头: 下 9"/>
          <p:cNvSpPr/>
          <p:nvPr/>
        </p:nvSpPr>
        <p:spPr>
          <a:xfrm>
            <a:off x="9153736" y="2823770"/>
            <a:ext cx="646007" cy="1132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e827953c4dbe7ff6a7f431d97f47ab6"/>
          <p:cNvPicPr/>
          <p:nvPr/>
        </p:nvPicPr>
        <p:blipFill>
          <a:blip r:embed="rId1"/>
          <a:stretch>
            <a:fillRect/>
          </a:stretch>
        </p:blipFill>
        <p:spPr>
          <a:xfrm>
            <a:off x="1057385" y="486041"/>
            <a:ext cx="10127410" cy="5077618"/>
          </a:xfrm>
          <a:prstGeom prst="rect">
            <a:avLst/>
          </a:prstGeom>
        </p:spPr>
      </p:pic>
      <p:sp>
        <p:nvSpPr>
          <p:cNvPr id="5" name="灯片编号占位符 4"/>
          <p:cNvSpPr>
            <a:spLocks noGrp="1"/>
          </p:cNvSpPr>
          <p:nvPr>
            <p:ph type="sldNum" sz="quarter" idx="12"/>
          </p:nvPr>
        </p:nvSpPr>
        <p:spPr/>
        <p:txBody>
          <a:bodyPr/>
          <a:lstStyle/>
          <a:p>
            <a:fld id="{214071E1-99E4-4FD3-9CEB-76F45AACF141}" type="slidenum">
              <a:rPr lang="zh-CN" altLang="en-US" smtClean="0"/>
            </a:fld>
            <a:endParaRPr lang="zh-CN" altLang="en-US"/>
          </a:p>
        </p:txBody>
      </p:sp>
      <p:sp>
        <p:nvSpPr>
          <p:cNvPr id="8" name="矩形 7"/>
          <p:cNvSpPr/>
          <p:nvPr/>
        </p:nvSpPr>
        <p:spPr>
          <a:xfrm>
            <a:off x="8514272" y="2695754"/>
            <a:ext cx="2070340" cy="2350697"/>
          </a:xfrm>
          <a:prstGeom prst="rect">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1439172" y="2695755"/>
            <a:ext cx="2140790" cy="2350698"/>
          </a:xfrm>
          <a:prstGeom prst="rect">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2" name="矩形 11"/>
          <p:cNvSpPr/>
          <p:nvPr/>
        </p:nvSpPr>
        <p:spPr>
          <a:xfrm>
            <a:off x="2474342" y="5707346"/>
            <a:ext cx="7243313" cy="361637"/>
          </a:xfrm>
          <a:prstGeom prst="rect">
            <a:avLst/>
          </a:prstGeom>
        </p:spPr>
        <p:txBody>
          <a:bodyPr wrap="square">
            <a:spAutoFit/>
          </a:bodyPr>
          <a:lstStyle/>
          <a:p>
            <a:pPr algn="just">
              <a:lnSpc>
                <a:spcPts val="2100"/>
              </a:lnSpc>
              <a:spcAft>
                <a:spcPts val="0"/>
              </a:spcAft>
            </a:pPr>
            <a:r>
              <a:rPr lang="zh-CN" altLang="zh-CN"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注：机器人在任务区可脱线行驶将任务模块放置在正方形</a:t>
            </a:r>
            <a:r>
              <a:rPr lang="en-US" altLang="zh-CN"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a:t>
            </a:r>
            <a:r>
              <a:rPr lang="zh-CN" altLang="zh-CN"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菱形区域内</a:t>
            </a:r>
            <a:endParaRPr lang="zh-CN" altLang="zh-CN" kern="100" dirty="0">
              <a:latin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3393" y="1579435"/>
            <a:ext cx="2185214" cy="492443"/>
          </a:xfrm>
          <a:prstGeom prst="rect">
            <a:avLst/>
          </a:prstGeom>
        </p:spPr>
        <p:txBody>
          <a:bodyPr wrap="none">
            <a:spAutoFit/>
          </a:bodyPr>
          <a:lstStyle/>
          <a:p>
            <a:r>
              <a:rPr lang="zh-CN" altLang="zh-CN" sz="2600" b="1" kern="100" dirty="0">
                <a:ea typeface="STFangsong" panose="02010600040101010101" pitchFamily="2" charset="-122"/>
                <a:cs typeface="Times New Roman" panose="02020603050405020304" pitchFamily="18" charset="0"/>
              </a:rPr>
              <a:t>每轮得分计算</a:t>
            </a:r>
            <a:endParaRPr lang="zh-CN" altLang="en-US" sz="2600" dirty="0"/>
          </a:p>
        </p:txBody>
      </p:sp>
      <p:sp>
        <p:nvSpPr>
          <p:cNvPr id="3" name="矩形 2"/>
          <p:cNvSpPr/>
          <p:nvPr/>
        </p:nvSpPr>
        <p:spPr>
          <a:xfrm>
            <a:off x="3211901" y="3113529"/>
            <a:ext cx="6096000" cy="903517"/>
          </a:xfrm>
          <a:prstGeom prst="rect">
            <a:avLst/>
          </a:prstGeom>
        </p:spPr>
        <p:txBody>
          <a:bodyPr>
            <a:spAutoFit/>
          </a:bodyPr>
          <a:lstStyle/>
          <a:p>
            <a:pPr indent="266700" algn="just">
              <a:lnSpc>
                <a:spcPts val="2100"/>
              </a:lnSpc>
              <a:spcAft>
                <a:spcPts val="0"/>
              </a:spcAft>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逐梦宁夏普及赛的每轮得分计算公式如下所示：</a:t>
            </a:r>
            <a:endParaRPr lang="zh-CN" altLang="zh-CN" sz="2000" kern="100" dirty="0">
              <a:latin typeface="Calibri" panose="020F0502020204030204" pitchFamily="34" charset="0"/>
              <a:cs typeface="Times New Roman" panose="02020603050405020304" pitchFamily="18" charset="0"/>
            </a:endParaRPr>
          </a:p>
          <a:p>
            <a:pPr indent="266700" algn="ctr">
              <a:lnSpc>
                <a:spcPts val="2100"/>
              </a:lnSpc>
              <a:spcAft>
                <a:spcPts val="0"/>
              </a:spcAft>
            </a:pPr>
            <a:endPar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endParaRPr>
          </a:p>
          <a:p>
            <a:pPr indent="266700" algn="ctr">
              <a:lnSpc>
                <a:spcPts val="2100"/>
              </a:lnSpc>
              <a:spcAft>
                <a:spcPts val="0"/>
              </a:spcAft>
            </a:pP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每轮得分</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任务得分</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时间分）</a:t>
            </a:r>
            <a:endParaRPr lang="zh-CN" altLang="zh-CN" sz="2000" kern="100" dirty="0">
              <a:solidFill>
                <a:srgbClr val="FF0000"/>
              </a:solidFill>
              <a:latin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348722" y="1852744"/>
            <a:ext cx="9658584" cy="3601085"/>
          </a:xfrm>
          <a:prstGeom prst="rect">
            <a:avLst/>
          </a:prstGeom>
        </p:spPr>
        <p:txBody>
          <a:bodyPr>
            <a:noAutofit/>
          </a:bodyPr>
          <a:lst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本节提供设计和构建机器人的原则和要求。参赛前，所有机器人必须通过检查。为保证比赛的公平，所有选手的机器人必须以</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零件形态</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入场，裁判会在检录期间依次检查机器人状态。对不符合要求的机器人，需要按照本规则要求修改，如果机器人仍然不符合要求，将被取消参赛资格。</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1 尺寸：每次出发前，机器人尺寸不得大于30*30*30cm（长*宽*高）；</a:t>
            </a:r>
            <a:endParaRPr lang="en-US"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2 控制器：单轮比赛中，不允许更换控制器。每台机器人只允许使用</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一个控制器</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3 执行器：每台机器人允许使用</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电机数量最多为</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2</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个</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4 传感器：每台机器人允许使用的传感器</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种类和数量为</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3</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个</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，但不得使用多个相同或者不同传感器探头做成的集成传感器。</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5 结构：机器人必须使用塑料材质的拼插式结构，不得使用扎带、螺钉、铆钉、胶水、胶带等辅助连接材料。</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6 电源：每台机器人必须自带独立电池，不得连接外部电源，电池电压不得高于</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9V</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，不得使用升压、降压、稳压等电路。</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
        <p:nvSpPr>
          <p:cNvPr id="3" name="标题 1"/>
          <p:cNvSpPr txBox="1"/>
          <p:nvPr/>
        </p:nvSpPr>
        <p:spPr>
          <a:xfrm>
            <a:off x="4823065" y="858572"/>
            <a:ext cx="4150384" cy="994172"/>
          </a:xfrm>
          <a:prstGeom prst="rect">
            <a:avLst/>
          </a:prstGeom>
        </p:spPr>
        <p:txBody>
          <a:bodyPr/>
          <a:lstStyle>
            <a:lvl1pPr algn="l" defTabSz="913765"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600" b="1" dirty="0">
                <a:latin typeface="华文仿宋" panose="02010600040101010101" pitchFamily="2" charset="-122"/>
                <a:ea typeface="华文仿宋" panose="02010600040101010101" pitchFamily="2" charset="-122"/>
              </a:rPr>
              <a:t>参赛机器人介绍</a:t>
            </a:r>
            <a:endParaRPr lang="zh-CN" altLang="en-US" sz="2600" b="1" dirty="0">
              <a:latin typeface="华文仿宋" panose="02010600040101010101" pitchFamily="2" charset="-122"/>
              <a:ea typeface="华文仿宋" panose="020106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9736" y="2020248"/>
            <a:ext cx="8704052" cy="2817503"/>
          </a:xfrm>
          <a:prstGeom prst="rect">
            <a:avLst/>
          </a:prstGeom>
        </p:spPr>
        <p:txBody>
          <a:bodyPr wrap="square">
            <a:spAutoFit/>
          </a:bodyPr>
          <a:lstStyle/>
          <a:p>
            <a:pPr>
              <a:lnSpc>
                <a:spcPct val="150000"/>
              </a:lnSpc>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本届竞赛必须选用以下几款机器人套装中的一款制作机器人参赛：</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a:lnSpc>
                <a:spcPct val="150000"/>
              </a:lnSpc>
              <a:spcAft>
                <a:spcPts val="0"/>
              </a:spcAft>
            </a:pP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A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中鸣机器人快车、风暴系列积木套装（包含智能风暴（</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EV6</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a:lnSpc>
                <a:spcPct val="150000"/>
              </a:lnSpc>
              <a:spcAft>
                <a:spcPts val="0"/>
              </a:spcAft>
            </a:pP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B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乐高机器人套装：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NXT</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版蓝牙套装（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9797</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RCX</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版核心套装、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EV3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版教育套装（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45544</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EV3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版竞赛套装（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9898</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a:lnSpc>
                <a:spcPct val="150000"/>
              </a:lnSpc>
              <a:spcAft>
                <a:spcPts val="0"/>
              </a:spcAft>
            </a:pP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C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博思机器人：博思培训专用套装、博思中小学通用技术课程配套教材教具</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a:lnSpc>
                <a:spcPct val="150000"/>
              </a:lnSpc>
              <a:spcAft>
                <a:spcPts val="0"/>
              </a:spcAft>
            </a:pP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D </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能力风暴机器人：</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C201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积木机器人高级套装、</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C203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积木机器人赛普及套装</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
        <p:nvSpPr>
          <p:cNvPr id="3" name="矩形 2"/>
          <p:cNvSpPr/>
          <p:nvPr/>
        </p:nvSpPr>
        <p:spPr>
          <a:xfrm>
            <a:off x="5373331" y="1268885"/>
            <a:ext cx="1518364" cy="492443"/>
          </a:xfrm>
          <a:prstGeom prst="rect">
            <a:avLst/>
          </a:prstGeom>
        </p:spPr>
        <p:txBody>
          <a:bodyPr wrap="none">
            <a:spAutoFit/>
          </a:bodyPr>
          <a:lstStyle/>
          <a:p>
            <a:r>
              <a:rPr lang="zh-CN" altLang="zh-CN" sz="2600" b="1" kern="100" dirty="0">
                <a:ea typeface="STFangsong" panose="02010600040101010101" pitchFamily="2" charset="-122"/>
                <a:cs typeface="Times New Roman" panose="02020603050405020304" pitchFamily="18" charset="0"/>
              </a:rPr>
              <a:t>器材要求</a:t>
            </a:r>
            <a:endParaRPr lang="zh-CN" altLang="en-US" sz="2600" b="1" kern="100" dirty="0">
              <a:ea typeface="STFangsong" panose="02010600040101010101" pitchFamily="2" charset="-122"/>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814998" y="2725443"/>
            <a:ext cx="9119870" cy="1021080"/>
          </a:xfrm>
          <a:prstGeom prst="rect">
            <a:avLst/>
          </a:prstGeom>
        </p:spPr>
        <p:txBody>
          <a:bodyPr>
            <a:noAutofit/>
          </a:bodyPr>
          <a:lst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1 每支参赛队应由</a:t>
            </a:r>
            <a:r>
              <a:rPr lang="zh-CN" altLang="en-US"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1-2</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名学生和</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2</a:t>
            </a: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名教练员组成。</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a:p>
            <a:pPr>
              <a:lnSpc>
                <a:spcPct val="150000"/>
              </a:lnSpc>
            </a:pPr>
            <a:r>
              <a:rPr lang="zh-CN" altLang="en-US" sz="2000" b="1" kern="100" dirty="0">
                <a:latin typeface="Calibri" panose="020F0502020204030204" pitchFamily="34" charset="0"/>
                <a:ea typeface="STFangsong" panose="02010600040101010101" pitchFamily="2" charset="-122"/>
                <a:cs typeface="Times New Roman" panose="02020603050405020304" pitchFamily="18" charset="0"/>
              </a:rPr>
              <a:t>2 参赛队员应以积极的心态面对和自主地处理在比赛中遇到的所有问题，自尊、自重，友善地对待和尊重队友、对手、志愿者、裁判员和所有为比赛付出辛劳的人，努力把自己培养成为有健全人格和健康心理的人。 </a:t>
            </a:r>
            <a:endParaRPr lang="zh-CN" altLang="en-US"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
        <p:nvSpPr>
          <p:cNvPr id="3" name="标题 1"/>
          <p:cNvSpPr txBox="1"/>
          <p:nvPr/>
        </p:nvSpPr>
        <p:spPr>
          <a:xfrm>
            <a:off x="5514165" y="1471049"/>
            <a:ext cx="2077079" cy="994172"/>
          </a:xfrm>
          <a:prstGeom prst="rect">
            <a:avLst/>
          </a:prstGeom>
        </p:spPr>
        <p:txBody>
          <a:bodyPr/>
          <a:lstStyle>
            <a:lvl1pPr algn="l" defTabSz="913765"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600" b="1" dirty="0">
                <a:latin typeface="华文仿宋" panose="02010600040101010101" pitchFamily="2" charset="-122"/>
                <a:ea typeface="华文仿宋" panose="02010600040101010101" pitchFamily="2" charset="-122"/>
              </a:rPr>
              <a:t>参赛队</a:t>
            </a:r>
            <a:endParaRPr lang="zh-CN" altLang="en-US" sz="2600" b="1" dirty="0">
              <a:latin typeface="华文仿宋" panose="02010600040101010101" pitchFamily="2" charset="-122"/>
              <a:ea typeface="华文仿宋"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3917" y="2050552"/>
            <a:ext cx="8164166" cy="3477875"/>
          </a:xfrm>
          <a:prstGeom prst="rect">
            <a:avLst/>
          </a:prstGeom>
          <a:noFill/>
          <a:ln w="9525">
            <a:noFill/>
          </a:ln>
        </p:spPr>
        <p:txBody>
          <a:bodyPr wrap="square">
            <a:spAutoFit/>
          </a:bodyPr>
          <a:lstStyle/>
          <a:p>
            <a:pPr marL="285750" indent="-285750">
              <a:buFont typeface="Wingdings" panose="05000000000000000000" pitchFamily="2" charset="2"/>
              <a:buChar char="ü"/>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本次比赛将由各位选手进入到美丽富饶的宁夏，使用机器人来为当地的百姓解决问题。加深青少年对于自己家乡的认同感，培养青少年的综合实践知识。</a:t>
            </a:r>
            <a:endParaRPr lang="en-US"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marL="285750" indent="-285750">
              <a:buFont typeface="Wingdings" panose="05000000000000000000" pitchFamily="2" charset="2"/>
              <a:buChar char="ü"/>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在中国青少年机器人竞赛（宁夏赛区）设置“逐梦宁夏”普及赛的目的是为了向更多未接触过机器人比赛的学生提供一个接触并了解机器人竞赛的机会，激发青少年对于机器人技术的兴趣，培养动手、动脑的能力。</a:t>
            </a:r>
            <a:endParaRPr lang="en-US"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pPr marL="285750" indent="-285750">
              <a:buFont typeface="Wingdings" panose="05000000000000000000" pitchFamily="2" charset="2"/>
              <a:buChar char="ü"/>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逐梦宁夏”普及赛面向对象为各中小学生，要求参加比赛的选手在现场自行拼装机器人、编制机器人运行程序、调试和操作机器人。参赛的机器人是由程序进行控制，可以在赛前公布的竞赛场地上，按照本规则进行比赛。</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
        <p:nvSpPr>
          <p:cNvPr id="3" name="TextBox 4"/>
          <p:cNvSpPr>
            <a:spLocks noChangeArrowheads="1"/>
          </p:cNvSpPr>
          <p:nvPr/>
        </p:nvSpPr>
        <p:spPr bwMode="auto">
          <a:xfrm>
            <a:off x="1775520" y="856980"/>
            <a:ext cx="8640960" cy="76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3200" b="1" dirty="0">
                <a:latin typeface="华文仿宋" panose="02010600040101010101" pitchFamily="2" charset="-122"/>
                <a:ea typeface="华文仿宋" panose="02010600040101010101" pitchFamily="2" charset="-122"/>
                <a:sym typeface="宋体" panose="02010600030101010101" pitchFamily="2" charset="-122"/>
              </a:rPr>
              <a:t>赛事目的</a:t>
            </a:r>
            <a:endParaRPr lang="zh-CN" altLang="en-US" sz="3200" b="1" dirty="0">
              <a:latin typeface="华文仿宋" panose="02010600040101010101" pitchFamily="2" charset="-122"/>
              <a:ea typeface="华文仿宋" panose="0201060004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202522" y="1639031"/>
            <a:ext cx="9119870" cy="1021080"/>
          </a:xfrm>
          <a:prstGeom prst="rect">
            <a:avLst/>
          </a:prstGeom>
        </p:spPr>
        <p:txBody>
          <a:bodyPr>
            <a:noAutofit/>
          </a:bodyPr>
          <a:lst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dirty="0">
                <a:latin typeface="华文仿宋" panose="02010600040101010101" pitchFamily="2" charset="-122"/>
                <a:ea typeface="华文仿宋" panose="02010600040101010101" pitchFamily="2" charset="-122"/>
                <a:cs typeface="微软雅黑" panose="020B0503020204020204" pitchFamily="34" charset="-122"/>
              </a:rPr>
              <a:t>1</a:t>
            </a:r>
            <a:r>
              <a:rPr lang="zh-CN" altLang="en-US" sz="2000" b="1" dirty="0">
                <a:solidFill>
                  <a:schemeClr val="bg1"/>
                </a:solidFill>
                <a:latin typeface="华文仿宋" panose="02010600040101010101" pitchFamily="2" charset="-122"/>
                <a:ea typeface="华文仿宋" panose="02010600040101010101" pitchFamily="2" charset="-122"/>
                <a:cs typeface="微软雅黑" panose="020B0503020204020204" pitchFamily="34" charset="-122"/>
              </a:rPr>
              <a:t> </a:t>
            </a:r>
            <a:r>
              <a:rPr lang="zh-CN" altLang="zh-CN" sz="2000" b="1" dirty="0">
                <a:latin typeface="华文仿宋" panose="02010600040101010101" pitchFamily="2" charset="-122"/>
                <a:ea typeface="华文仿宋" panose="02010600040101010101" pitchFamily="2" charset="-122"/>
              </a:rPr>
              <a:t>“逐梦宁夏”机器人普及赛</a:t>
            </a:r>
            <a:r>
              <a:rPr lang="zh-CN" altLang="en-US" sz="2000" b="1" dirty="0">
                <a:latin typeface="华文仿宋" panose="02010600040101010101" pitchFamily="2" charset="-122"/>
                <a:ea typeface="华文仿宋" panose="02010600040101010101" pitchFamily="2" charset="-122"/>
              </a:rPr>
              <a:t>中学</a:t>
            </a:r>
            <a:r>
              <a:rPr lang="zh-CN" altLang="zh-CN" sz="2000" b="1" dirty="0">
                <a:latin typeface="华文仿宋" panose="02010600040101010101" pitchFamily="2" charset="-122"/>
                <a:ea typeface="华文仿宋" panose="02010600040101010101" pitchFamily="2" charset="-122"/>
              </a:rPr>
              <a:t>组需完成</a:t>
            </a:r>
            <a:r>
              <a:rPr lang="en-US" altLang="zh-CN" sz="2000" b="1" dirty="0">
                <a:solidFill>
                  <a:srgbClr val="FF0000"/>
                </a:solidFill>
                <a:latin typeface="华文仿宋" panose="02010600040101010101" pitchFamily="2" charset="-122"/>
                <a:ea typeface="华文仿宋" panose="02010600040101010101" pitchFamily="2" charset="-122"/>
              </a:rPr>
              <a:t>4</a:t>
            </a:r>
            <a:r>
              <a:rPr lang="zh-CN" altLang="en-US" sz="2000" b="1" dirty="0">
                <a:solidFill>
                  <a:srgbClr val="FF0000"/>
                </a:solidFill>
                <a:latin typeface="华文仿宋" panose="02010600040101010101" pitchFamily="2" charset="-122"/>
                <a:ea typeface="华文仿宋" panose="02010600040101010101" pitchFamily="2" charset="-122"/>
              </a:rPr>
              <a:t>个公共任务</a:t>
            </a:r>
            <a:r>
              <a:rPr lang="zh-CN" altLang="en-US" sz="2000" b="1" dirty="0">
                <a:latin typeface="华文仿宋" panose="02010600040101010101" pitchFamily="2" charset="-122"/>
                <a:ea typeface="华文仿宋" panose="02010600040101010101" pitchFamily="2" charset="-122"/>
              </a:rPr>
              <a:t>，；高中组需完成</a:t>
            </a:r>
            <a:r>
              <a:rPr lang="en-US" altLang="zh-CN" sz="2000" b="1" dirty="0">
                <a:solidFill>
                  <a:srgbClr val="FF0000"/>
                </a:solidFill>
                <a:latin typeface="华文仿宋" panose="02010600040101010101" pitchFamily="2" charset="-122"/>
                <a:ea typeface="华文仿宋" panose="02010600040101010101" pitchFamily="2" charset="-122"/>
              </a:rPr>
              <a:t>4</a:t>
            </a:r>
            <a:r>
              <a:rPr lang="zh-CN" altLang="en-US" sz="2000" b="1" dirty="0">
                <a:solidFill>
                  <a:srgbClr val="FF0000"/>
                </a:solidFill>
                <a:latin typeface="华文仿宋" panose="02010600040101010101" pitchFamily="2" charset="-122"/>
                <a:ea typeface="华文仿宋" panose="02010600040101010101" pitchFamily="2" charset="-122"/>
              </a:rPr>
              <a:t>个公共任务及</a:t>
            </a:r>
            <a:r>
              <a:rPr lang="en-US" altLang="zh-CN" sz="2000" b="1" dirty="0">
                <a:solidFill>
                  <a:srgbClr val="FF0000"/>
                </a:solidFill>
                <a:latin typeface="华文仿宋" panose="02010600040101010101" pitchFamily="2" charset="-122"/>
                <a:ea typeface="华文仿宋" panose="02010600040101010101" pitchFamily="2" charset="-122"/>
              </a:rPr>
              <a:t>1</a:t>
            </a:r>
            <a:r>
              <a:rPr lang="zh-CN" altLang="en-US" sz="2000" b="1" dirty="0">
                <a:solidFill>
                  <a:srgbClr val="FF0000"/>
                </a:solidFill>
                <a:latin typeface="华文仿宋" panose="02010600040101010101" pitchFamily="2" charset="-122"/>
                <a:ea typeface="华文仿宋" panose="02010600040101010101" pitchFamily="2" charset="-122"/>
              </a:rPr>
              <a:t>个附加任务</a:t>
            </a:r>
            <a:r>
              <a:rPr lang="zh-CN" altLang="en-US" sz="2000" b="1" dirty="0">
                <a:latin typeface="华文仿宋" panose="02010600040101010101" pitchFamily="2" charset="-122"/>
                <a:ea typeface="华文仿宋" panose="02010600040101010101" pitchFamily="2" charset="-122"/>
              </a:rPr>
              <a:t>。</a:t>
            </a:r>
            <a:endParaRPr lang="zh-CN" altLang="en-US" sz="2000" b="1" dirty="0">
              <a:latin typeface="华文仿宋" panose="02010600040101010101" pitchFamily="2" charset="-122"/>
              <a:ea typeface="华文仿宋" panose="02010600040101010101" pitchFamily="2" charset="-122"/>
              <a:cs typeface="微软雅黑" panose="020B0503020204020204" pitchFamily="34" charset="-122"/>
            </a:endParaRPr>
          </a:p>
          <a:p>
            <a:r>
              <a:rPr lang="zh-CN" altLang="en-US" sz="2000" b="1" dirty="0">
                <a:latin typeface="华文仿宋" panose="02010600040101010101" pitchFamily="2" charset="-122"/>
                <a:ea typeface="华文仿宋" panose="02010600040101010101" pitchFamily="2" charset="-122"/>
                <a:cs typeface="微软雅黑" panose="020B0503020204020204" pitchFamily="34" charset="-122"/>
              </a:rPr>
              <a:t>2  </a:t>
            </a:r>
            <a:r>
              <a:rPr lang="zh-CN" altLang="zh-CN" sz="2000" b="1" dirty="0">
                <a:latin typeface="华文仿宋" panose="02010600040101010101" pitchFamily="2" charset="-122"/>
                <a:ea typeface="华文仿宋" panose="02010600040101010101" pitchFamily="2" charset="-122"/>
              </a:rPr>
              <a:t>比赛共进行</a:t>
            </a:r>
            <a:r>
              <a:rPr lang="en-US" altLang="zh-CN" sz="2000" b="1" dirty="0">
                <a:solidFill>
                  <a:srgbClr val="FF0000"/>
                </a:solidFill>
                <a:latin typeface="华文仿宋" panose="02010600040101010101" pitchFamily="2" charset="-122"/>
                <a:ea typeface="华文仿宋" panose="02010600040101010101" pitchFamily="2" charset="-122"/>
              </a:rPr>
              <a:t>2</a:t>
            </a:r>
            <a:r>
              <a:rPr lang="zh-CN" altLang="zh-CN" sz="2000" b="1" dirty="0">
                <a:solidFill>
                  <a:srgbClr val="FF0000"/>
                </a:solidFill>
                <a:latin typeface="华文仿宋" panose="02010600040101010101" pitchFamily="2" charset="-122"/>
                <a:ea typeface="华文仿宋" panose="02010600040101010101" pitchFamily="2" charset="-122"/>
              </a:rPr>
              <a:t>轮</a:t>
            </a:r>
            <a:r>
              <a:rPr lang="zh-CN" altLang="zh-CN" sz="2000" b="1" dirty="0">
                <a:latin typeface="华文仿宋" panose="02010600040101010101" pitchFamily="2" charset="-122"/>
                <a:ea typeface="华文仿宋" panose="02010600040101010101" pitchFamily="2" charset="-122"/>
              </a:rPr>
              <a:t>，不分初赛、复赛。</a:t>
            </a:r>
            <a:r>
              <a:rPr lang="zh-CN" altLang="zh-CN" sz="2000" b="1" dirty="0">
                <a:solidFill>
                  <a:srgbClr val="FF0000"/>
                </a:solidFill>
                <a:latin typeface="华文仿宋" panose="02010600040101010101" pitchFamily="2" charset="-122"/>
                <a:ea typeface="华文仿宋" panose="02010600040101010101" pitchFamily="2" charset="-122"/>
              </a:rPr>
              <a:t>全场比赛时间共</a:t>
            </a:r>
            <a:r>
              <a:rPr lang="en-US" altLang="zh-CN" sz="2000" b="1" dirty="0">
                <a:solidFill>
                  <a:srgbClr val="FF0000"/>
                </a:solidFill>
                <a:latin typeface="华文仿宋" panose="02010600040101010101" pitchFamily="2" charset="-122"/>
                <a:ea typeface="华文仿宋" panose="02010600040101010101" pitchFamily="2" charset="-122"/>
              </a:rPr>
              <a:t>150</a:t>
            </a:r>
            <a:r>
              <a:rPr lang="zh-CN" altLang="zh-CN" sz="2000" b="1" dirty="0">
                <a:solidFill>
                  <a:srgbClr val="FF0000"/>
                </a:solidFill>
                <a:latin typeface="华文仿宋" panose="02010600040101010101" pitchFamily="2" charset="-122"/>
                <a:ea typeface="华文仿宋" panose="02010600040101010101" pitchFamily="2" charset="-122"/>
              </a:rPr>
              <a:t>秒</a:t>
            </a:r>
            <a:r>
              <a:rPr lang="zh-CN" altLang="zh-CN" sz="2000" b="1" dirty="0">
                <a:latin typeface="华文仿宋" panose="02010600040101010101" pitchFamily="2" charset="-122"/>
                <a:ea typeface="华文仿宋" panose="02010600040101010101" pitchFamily="2" charset="-122"/>
              </a:rPr>
              <a:t>，参赛队员需遵守裁判指示进行比赛。</a:t>
            </a:r>
            <a:endParaRPr lang="zh-CN" altLang="zh-CN" sz="2000" b="1" dirty="0">
              <a:latin typeface="华文仿宋" panose="02010600040101010101" pitchFamily="2" charset="-122"/>
              <a:ea typeface="华文仿宋" panose="02010600040101010101" pitchFamily="2" charset="-122"/>
            </a:endParaRPr>
          </a:p>
          <a:p>
            <a:r>
              <a:rPr lang="zh-CN" altLang="en-US" sz="2000" b="1" dirty="0">
                <a:latin typeface="华文仿宋" panose="02010600040101010101" pitchFamily="2" charset="-122"/>
                <a:ea typeface="华文仿宋" panose="02010600040101010101" pitchFamily="2" charset="-122"/>
                <a:cs typeface="微软雅黑" panose="020B0503020204020204" pitchFamily="34" charset="-122"/>
              </a:rPr>
              <a:t>3  </a:t>
            </a:r>
            <a:r>
              <a:rPr lang="zh-CN" altLang="zh-CN" sz="2000" b="1" dirty="0">
                <a:latin typeface="华文仿宋" panose="02010600040101010101" pitchFamily="2" charset="-122"/>
                <a:ea typeface="华文仿宋" panose="02010600040101010101" pitchFamily="2" charset="-122"/>
              </a:rPr>
              <a:t>如果参赛队机器人出现脱线情况，需放回基地从新开始，脱线前所产生的计分将不在从新任务开始时再次计分。过程中比赛时间</a:t>
            </a:r>
            <a:r>
              <a:rPr lang="zh-CN" altLang="en-US" sz="2000" b="1" dirty="0">
                <a:latin typeface="华文仿宋" panose="02010600040101010101" pitchFamily="2" charset="-122"/>
                <a:ea typeface="华文仿宋" panose="02010600040101010101" pitchFamily="2" charset="-122"/>
              </a:rPr>
              <a:t>不</a:t>
            </a:r>
            <a:r>
              <a:rPr lang="zh-CN" altLang="zh-CN" sz="2000" b="1" dirty="0">
                <a:latin typeface="华文仿宋" panose="02010600040101010101" pitchFamily="2" charset="-122"/>
                <a:ea typeface="华文仿宋" panose="02010600040101010101" pitchFamily="2" charset="-122"/>
              </a:rPr>
              <a:t>会停止。</a:t>
            </a:r>
            <a:endParaRPr lang="en-US" altLang="zh-CN" sz="2000" b="1" dirty="0">
              <a:latin typeface="华文仿宋" panose="02010600040101010101" pitchFamily="2" charset="-122"/>
              <a:ea typeface="华文仿宋" panose="02010600040101010101" pitchFamily="2" charset="-122"/>
            </a:endParaRPr>
          </a:p>
          <a:p>
            <a:r>
              <a:rPr lang="en-US" altLang="zh-CN" sz="2000" b="1" dirty="0">
                <a:latin typeface="华文仿宋" panose="02010600040101010101" pitchFamily="2" charset="-122"/>
                <a:ea typeface="华文仿宋" panose="02010600040101010101" pitchFamily="2" charset="-122"/>
              </a:rPr>
              <a:t>4   </a:t>
            </a:r>
            <a:r>
              <a:rPr lang="zh-CN" altLang="en-US" sz="2000" b="1" dirty="0">
                <a:latin typeface="华文仿宋" panose="02010600040101010101" pitchFamily="2" charset="-122"/>
                <a:ea typeface="华文仿宋" panose="02010600040101010101" pitchFamily="2" charset="-122"/>
              </a:rPr>
              <a:t>比赛开始前有</a:t>
            </a:r>
            <a:r>
              <a:rPr lang="en-US" altLang="zh-CN" sz="2000" b="1" dirty="0">
                <a:solidFill>
                  <a:srgbClr val="FF0000"/>
                </a:solidFill>
                <a:latin typeface="华文仿宋" panose="02010600040101010101" pitchFamily="2" charset="-122"/>
                <a:ea typeface="华文仿宋" panose="02010600040101010101" pitchFamily="2" charset="-122"/>
              </a:rPr>
              <a:t>1.5</a:t>
            </a:r>
            <a:r>
              <a:rPr lang="zh-CN" altLang="en-US" sz="2000" b="1" dirty="0">
                <a:solidFill>
                  <a:srgbClr val="FF0000"/>
                </a:solidFill>
                <a:latin typeface="华文仿宋" panose="02010600040101010101" pitchFamily="2" charset="-122"/>
                <a:ea typeface="华文仿宋" panose="02010600040101010101" pitchFamily="2" charset="-122"/>
              </a:rPr>
              <a:t>小时</a:t>
            </a:r>
            <a:r>
              <a:rPr lang="zh-CN" altLang="en-US" sz="2000" b="1" dirty="0">
                <a:latin typeface="华文仿宋" panose="02010600040101010101" pitchFamily="2" charset="-122"/>
                <a:ea typeface="华文仿宋" panose="02010600040101010101" pitchFamily="2" charset="-122"/>
              </a:rPr>
              <a:t>的准备时间，用于参赛队根据现场场地环境修改机器人的结构及程序参数。</a:t>
            </a:r>
            <a:endParaRPr lang="zh-CN" altLang="zh-CN" sz="2000" b="1" dirty="0">
              <a:latin typeface="华文仿宋" panose="02010600040101010101" pitchFamily="2" charset="-122"/>
              <a:ea typeface="华文仿宋" panose="02010600040101010101" pitchFamily="2" charset="-122"/>
            </a:endParaRPr>
          </a:p>
          <a:p>
            <a:r>
              <a:rPr lang="en-US" altLang="zh-CN" sz="2000" b="1" dirty="0">
                <a:latin typeface="华文仿宋" panose="02010600040101010101" pitchFamily="2" charset="-122"/>
                <a:ea typeface="华文仿宋" panose="02010600040101010101" pitchFamily="2" charset="-122"/>
                <a:cs typeface="微软雅黑" panose="020B0503020204020204" pitchFamily="34" charset="-122"/>
              </a:rPr>
              <a:t>5</a:t>
            </a:r>
            <a:r>
              <a:rPr lang="zh-CN" altLang="en-US" sz="2000" b="1" dirty="0">
                <a:latin typeface="华文仿宋" panose="02010600040101010101" pitchFamily="2" charset="-122"/>
                <a:ea typeface="华文仿宋" panose="02010600040101010101" pitchFamily="2" charset="-122"/>
                <a:cs typeface="微软雅黑" panose="020B0503020204020204" pitchFamily="34" charset="-122"/>
              </a:rPr>
              <a:t>  </a:t>
            </a:r>
            <a:r>
              <a:rPr lang="zh-CN" altLang="zh-CN" sz="2000" b="1" dirty="0">
                <a:latin typeface="华文仿宋" panose="02010600040101010101" pitchFamily="2" charset="-122"/>
                <a:ea typeface="华文仿宋" panose="02010600040101010101" pitchFamily="2" charset="-122"/>
              </a:rPr>
              <a:t>待所有选手完成比赛后，选手需将自己的机器人从展示区取回准备区，进行第二轮比赛的调试修改，第二轮调试修改时间为</a:t>
            </a:r>
            <a:r>
              <a:rPr lang="en-US" altLang="zh-CN" sz="2000" b="1" dirty="0">
                <a:solidFill>
                  <a:srgbClr val="FF0000"/>
                </a:solidFill>
                <a:latin typeface="华文仿宋" panose="02010600040101010101" pitchFamily="2" charset="-122"/>
                <a:ea typeface="华文仿宋" panose="02010600040101010101" pitchFamily="2" charset="-122"/>
              </a:rPr>
              <a:t>20</a:t>
            </a:r>
            <a:r>
              <a:rPr lang="zh-CN" altLang="zh-CN" sz="2000" b="1" dirty="0">
                <a:solidFill>
                  <a:srgbClr val="FF0000"/>
                </a:solidFill>
                <a:latin typeface="华文仿宋" panose="02010600040101010101" pitchFamily="2" charset="-122"/>
                <a:ea typeface="华文仿宋" panose="02010600040101010101" pitchFamily="2" charset="-122"/>
              </a:rPr>
              <a:t>分钟</a:t>
            </a:r>
            <a:r>
              <a:rPr lang="zh-CN" altLang="zh-CN" sz="2000" b="1" dirty="0">
                <a:latin typeface="华文仿宋" panose="02010600040101010101" pitchFamily="2" charset="-122"/>
                <a:ea typeface="华文仿宋" panose="02010600040101010101" pitchFamily="2" charset="-122"/>
              </a:rPr>
              <a:t>。</a:t>
            </a:r>
            <a:endParaRPr lang="en-US" altLang="zh-CN" sz="2000" b="1" dirty="0">
              <a:latin typeface="华文仿宋" panose="02010600040101010101" pitchFamily="2" charset="-122"/>
              <a:ea typeface="华文仿宋" panose="02010600040101010101" pitchFamily="2" charset="-122"/>
            </a:endParaRPr>
          </a:p>
          <a:p>
            <a:r>
              <a:rPr lang="en-US" altLang="zh-CN" sz="2000" b="1" dirty="0">
                <a:latin typeface="华文仿宋" panose="02010600040101010101" pitchFamily="2" charset="-122"/>
                <a:ea typeface="华文仿宋" panose="02010600040101010101" pitchFamily="2" charset="-122"/>
                <a:cs typeface="微软雅黑" panose="020B0503020204020204" pitchFamily="34" charset="-122"/>
              </a:rPr>
              <a:t>6  </a:t>
            </a:r>
            <a:r>
              <a:rPr lang="zh-CN" altLang="zh-CN" sz="2000" b="1" dirty="0">
                <a:latin typeface="华文仿宋" panose="02010600040101010101" pitchFamily="2" charset="-122"/>
                <a:ea typeface="华文仿宋" panose="02010600040101010101" pitchFamily="2" charset="-122"/>
              </a:rPr>
              <a:t>所有场次的比赛结束后，以每支参赛队两场</a:t>
            </a:r>
            <a:r>
              <a:rPr lang="zh-CN" altLang="zh-CN" sz="2000" b="1" dirty="0">
                <a:solidFill>
                  <a:srgbClr val="FF0000"/>
                </a:solidFill>
                <a:latin typeface="华文仿宋" panose="02010600040101010101" pitchFamily="2" charset="-122"/>
                <a:ea typeface="华文仿宋" panose="02010600040101010101" pitchFamily="2" charset="-122"/>
              </a:rPr>
              <a:t>得分之和</a:t>
            </a:r>
            <a:r>
              <a:rPr lang="zh-CN" altLang="zh-CN" sz="2000" b="1" dirty="0">
                <a:latin typeface="华文仿宋" panose="02010600040101010101" pitchFamily="2" charset="-122"/>
                <a:ea typeface="华文仿宋" panose="02010600040101010101" pitchFamily="2" charset="-122"/>
              </a:rPr>
              <a:t>作为该队的总成绩，按总成绩高低对参赛队排名</a:t>
            </a:r>
            <a:r>
              <a:rPr lang="zh-CN" altLang="zh-CN" b="1" dirty="0">
                <a:latin typeface="华文仿宋" panose="02010600040101010101" pitchFamily="2" charset="-122"/>
                <a:ea typeface="华文仿宋" panose="02010600040101010101" pitchFamily="2" charset="-122"/>
              </a:rPr>
              <a:t>。 </a:t>
            </a:r>
            <a:endParaRPr lang="zh-CN" altLang="en-US" sz="2000" b="1" dirty="0">
              <a:latin typeface="华文仿宋" panose="02010600040101010101" pitchFamily="2" charset="-122"/>
              <a:ea typeface="华文仿宋" panose="02010600040101010101" pitchFamily="2" charset="-122"/>
              <a:cs typeface="微软雅黑" panose="020B0503020204020204" pitchFamily="34" charset="-122"/>
            </a:endParaRPr>
          </a:p>
          <a:p>
            <a:r>
              <a:rPr lang="en-US" altLang="zh-CN" sz="2000" b="1" dirty="0">
                <a:latin typeface="华文仿宋" panose="02010600040101010101" pitchFamily="2" charset="-122"/>
                <a:ea typeface="华文仿宋" panose="02010600040101010101" pitchFamily="2" charset="-122"/>
                <a:cs typeface="微软雅黑" panose="020B0503020204020204" pitchFamily="34" charset="-122"/>
              </a:rPr>
              <a:t>7</a:t>
            </a:r>
            <a:r>
              <a:rPr lang="zh-CN" altLang="en-US" sz="2000" b="1" dirty="0">
                <a:latin typeface="华文仿宋" panose="02010600040101010101" pitchFamily="2" charset="-122"/>
                <a:ea typeface="华文仿宋" panose="02010600040101010101" pitchFamily="2" charset="-122"/>
                <a:cs typeface="微软雅黑" panose="020B0503020204020204" pitchFamily="34" charset="-122"/>
              </a:rPr>
              <a:t>  竞赛组委会有可能根据参赛报名和场馆的实际情况变更赛制。 </a:t>
            </a:r>
            <a:endParaRPr lang="zh-CN" altLang="en-US" sz="2000" b="1" dirty="0">
              <a:latin typeface="华文仿宋" panose="02010600040101010101" pitchFamily="2" charset="-122"/>
              <a:ea typeface="华文仿宋" panose="02010600040101010101" pitchFamily="2" charset="-122"/>
              <a:cs typeface="微软雅黑" panose="020B0503020204020204" pitchFamily="34" charset="-122"/>
            </a:endParaRPr>
          </a:p>
        </p:txBody>
      </p:sp>
      <p:sp>
        <p:nvSpPr>
          <p:cNvPr id="3" name="文本框 2"/>
          <p:cNvSpPr txBox="1"/>
          <p:nvPr/>
        </p:nvSpPr>
        <p:spPr>
          <a:xfrm>
            <a:off x="5348377" y="879895"/>
            <a:ext cx="3174521" cy="455317"/>
          </a:xfrm>
          <a:prstGeom prst="rect">
            <a:avLst/>
          </a:prstGeom>
          <a:noFill/>
        </p:spPr>
        <p:txBody>
          <a:bodyPr wrap="square" rtlCol="0">
            <a:spAutoFit/>
          </a:bodyPr>
          <a:lstStyle/>
          <a:p>
            <a:pPr defTabSz="913765">
              <a:lnSpc>
                <a:spcPct val="90000"/>
              </a:lnSpc>
              <a:spcBef>
                <a:spcPct val="0"/>
              </a:spcBef>
            </a:pPr>
            <a:r>
              <a:rPr lang="zh-CN" altLang="en-US" sz="2600" b="1" dirty="0">
                <a:latin typeface="华文仿宋" panose="02010600040101010101" pitchFamily="2" charset="-122"/>
                <a:ea typeface="华文仿宋" panose="02010600040101010101" pitchFamily="2" charset="-122"/>
                <a:cs typeface="+mj-cs"/>
              </a:rPr>
              <a:t>赛制说明</a:t>
            </a:r>
            <a:endParaRPr lang="zh-CN" altLang="en-US" sz="2600" b="1" dirty="0">
              <a:latin typeface="华文仿宋" panose="02010600040101010101" pitchFamily="2" charset="-122"/>
              <a:ea typeface="华文仿宋" panose="02010600040101010101" pitchFamily="2" charset="-122"/>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3256" y="1346523"/>
            <a:ext cx="3185487" cy="455317"/>
          </a:xfrm>
          <a:prstGeom prst="rect">
            <a:avLst/>
          </a:prstGeom>
        </p:spPr>
        <p:txBody>
          <a:bodyPr wrap="none">
            <a:spAutoFit/>
          </a:bodyPr>
          <a:lstStyle/>
          <a:p>
            <a:pPr defTabSz="913765">
              <a:lnSpc>
                <a:spcPct val="90000"/>
              </a:lnSpc>
              <a:spcBef>
                <a:spcPct val="0"/>
              </a:spcBef>
            </a:pPr>
            <a:r>
              <a:rPr lang="zh-CN" altLang="zh-CN" sz="2600" b="1" dirty="0">
                <a:latin typeface="华文仿宋" panose="02010600040101010101" pitchFamily="2" charset="-122"/>
                <a:ea typeface="华文仿宋" panose="02010600040101010101" pitchFamily="2" charset="-122"/>
                <a:cs typeface="+mj-cs"/>
              </a:rPr>
              <a:t>犯规和取消比赛资格</a:t>
            </a:r>
            <a:endParaRPr lang="zh-CN" altLang="en-US" sz="2600" b="1" dirty="0">
              <a:latin typeface="华文仿宋" panose="02010600040101010101" pitchFamily="2" charset="-122"/>
              <a:ea typeface="华文仿宋" panose="02010600040101010101" pitchFamily="2" charset="-122"/>
              <a:cs typeface="+mj-cs"/>
            </a:endParaRPr>
          </a:p>
        </p:txBody>
      </p:sp>
      <p:sp>
        <p:nvSpPr>
          <p:cNvPr id="3" name="矩形 2"/>
          <p:cNvSpPr/>
          <p:nvPr/>
        </p:nvSpPr>
        <p:spPr>
          <a:xfrm>
            <a:off x="1337094" y="2270308"/>
            <a:ext cx="10015268" cy="3323987"/>
          </a:xfrm>
          <a:prstGeom prst="rect">
            <a:avLst/>
          </a:prstGeom>
        </p:spPr>
        <p:txBody>
          <a:bodyPr wrap="square">
            <a:spAutoFit/>
          </a:bodyPr>
          <a:lstStyle/>
          <a:p>
            <a:pPr>
              <a:lnSpc>
                <a:spcPts val="2100"/>
              </a:lnSpc>
              <a:spcAft>
                <a:spcPts val="0"/>
              </a:spcAft>
            </a:pPr>
            <a:r>
              <a:rPr lang="en-US" altLang="zh-CN" b="1" dirty="0">
                <a:solidFill>
                  <a:srgbClr val="000000"/>
                </a:solidFill>
                <a:latin typeface="华文仿宋" panose="02010600040101010101" pitchFamily="2" charset="-122"/>
                <a:ea typeface="华文仿宋" panose="02010600040101010101" pitchFamily="2" charset="-122"/>
                <a:cs typeface="宋体u揰..."/>
              </a:rPr>
              <a:t>1 </a:t>
            </a:r>
            <a:r>
              <a:rPr lang="zh-CN" altLang="zh-CN" b="1" dirty="0">
                <a:solidFill>
                  <a:srgbClr val="000000"/>
                </a:solidFill>
                <a:latin typeface="华文仿宋" panose="02010600040101010101" pitchFamily="2" charset="-122"/>
                <a:ea typeface="华文仿宋" panose="02010600040101010101" pitchFamily="2" charset="-122"/>
                <a:cs typeface="宋体u揰..."/>
              </a:rPr>
              <a:t>未准时到场的参赛队，每迟到</a:t>
            </a:r>
            <a:r>
              <a:rPr lang="en-US" altLang="zh-CN" b="1" dirty="0">
                <a:solidFill>
                  <a:srgbClr val="000000"/>
                </a:solidFill>
                <a:latin typeface="华文仿宋" panose="02010600040101010101" pitchFamily="2" charset="-122"/>
                <a:ea typeface="华文仿宋" panose="02010600040101010101" pitchFamily="2" charset="-122"/>
                <a:cs typeface="宋体u揰..."/>
              </a:rPr>
              <a:t>1</a:t>
            </a:r>
            <a:r>
              <a:rPr lang="zh-CN" altLang="zh-CN" b="1" dirty="0">
                <a:solidFill>
                  <a:srgbClr val="000000"/>
                </a:solidFill>
                <a:latin typeface="华文仿宋" panose="02010600040101010101" pitchFamily="2" charset="-122"/>
                <a:ea typeface="华文仿宋" panose="02010600040101010101" pitchFamily="2" charset="-122"/>
                <a:cs typeface="宋体u揰..."/>
              </a:rPr>
              <a:t>分钟则判罚该队</a:t>
            </a:r>
            <a:r>
              <a:rPr lang="en-US" altLang="zh-CN" b="1" dirty="0">
                <a:solidFill>
                  <a:srgbClr val="000000"/>
                </a:solidFill>
                <a:latin typeface="华文仿宋" panose="02010600040101010101" pitchFamily="2" charset="-122"/>
                <a:ea typeface="华文仿宋" panose="02010600040101010101" pitchFamily="2" charset="-122"/>
                <a:cs typeface="宋体u揰..."/>
              </a:rPr>
              <a:t>50</a:t>
            </a:r>
            <a:r>
              <a:rPr lang="zh-CN" altLang="zh-CN" b="1" dirty="0">
                <a:solidFill>
                  <a:srgbClr val="000000"/>
                </a:solidFill>
                <a:latin typeface="华文仿宋" panose="02010600040101010101" pitchFamily="2" charset="-122"/>
                <a:ea typeface="华文仿宋" panose="02010600040101010101" pitchFamily="2" charset="-122"/>
                <a:cs typeface="宋体u揰..."/>
              </a:rPr>
              <a:t>分。如果</a:t>
            </a:r>
            <a:r>
              <a:rPr lang="en-US" altLang="zh-CN" b="1" dirty="0">
                <a:solidFill>
                  <a:srgbClr val="000000"/>
                </a:solidFill>
                <a:latin typeface="华文仿宋" panose="02010600040101010101" pitchFamily="2" charset="-122"/>
                <a:ea typeface="华文仿宋" panose="02010600040101010101" pitchFamily="2" charset="-122"/>
                <a:cs typeface="宋体u揰..."/>
              </a:rPr>
              <a:t>2</a:t>
            </a:r>
            <a:r>
              <a:rPr lang="zh-CN" altLang="zh-CN" b="1" dirty="0">
                <a:solidFill>
                  <a:srgbClr val="000000"/>
                </a:solidFill>
                <a:latin typeface="华文仿宋" panose="02010600040101010101" pitchFamily="2" charset="-122"/>
                <a:ea typeface="华文仿宋" panose="02010600040101010101" pitchFamily="2" charset="-122"/>
                <a:cs typeface="宋体u揰..."/>
              </a:rPr>
              <a:t>分钟后仍未到场，该队将被取消比赛资格。 </a:t>
            </a:r>
            <a:endParaRPr lang="zh-CN" altLang="zh-CN" sz="2400" b="1" dirty="0">
              <a:solidFill>
                <a:srgbClr val="000000"/>
              </a:solidFill>
              <a:latin typeface="华文仿宋" panose="02010600040101010101" pitchFamily="2" charset="-122"/>
              <a:ea typeface="华文仿宋" panose="02010600040101010101" pitchFamily="2" charset="-122"/>
              <a:cs typeface="宋体u揰..."/>
            </a:endParaRPr>
          </a:p>
          <a:p>
            <a:pPr>
              <a:lnSpc>
                <a:spcPts val="2100"/>
              </a:lnSpc>
              <a:spcAft>
                <a:spcPts val="0"/>
              </a:spcAft>
            </a:pPr>
            <a:r>
              <a:rPr lang="en-US" altLang="zh-CN" b="1" dirty="0">
                <a:solidFill>
                  <a:srgbClr val="000000"/>
                </a:solidFill>
                <a:latin typeface="华文仿宋" panose="02010600040101010101" pitchFamily="2" charset="-122"/>
                <a:ea typeface="华文仿宋" panose="02010600040101010101" pitchFamily="2" charset="-122"/>
                <a:cs typeface="宋体u揰..."/>
              </a:rPr>
              <a:t>2 </a:t>
            </a:r>
            <a:r>
              <a:rPr lang="zh-CN" altLang="zh-CN" b="1" dirty="0">
                <a:solidFill>
                  <a:srgbClr val="000000"/>
                </a:solidFill>
                <a:latin typeface="华文仿宋" panose="02010600040101010101" pitchFamily="2" charset="-122"/>
                <a:ea typeface="华文仿宋" panose="02010600040101010101" pitchFamily="2" charset="-122"/>
                <a:cs typeface="宋体u揰..."/>
              </a:rPr>
              <a:t>当发生第一次“误启动” 将受到裁判警告；若出现第二次“误启动”，比赛选手将被取消比赛资格并第一时间离场。</a:t>
            </a:r>
            <a:endParaRPr lang="zh-CN" altLang="zh-CN" sz="2400" b="1" dirty="0">
              <a:solidFill>
                <a:srgbClr val="000000"/>
              </a:solidFill>
              <a:latin typeface="华文仿宋" panose="02010600040101010101" pitchFamily="2" charset="-122"/>
              <a:ea typeface="华文仿宋" panose="02010600040101010101" pitchFamily="2" charset="-122"/>
              <a:cs typeface="宋体u揰..."/>
            </a:endParaRPr>
          </a:p>
          <a:p>
            <a:pPr>
              <a:lnSpc>
                <a:spcPts val="2100"/>
              </a:lnSpc>
              <a:spcAft>
                <a:spcPts val="0"/>
              </a:spcAft>
            </a:pPr>
            <a:r>
              <a:rPr lang="en-US" altLang="zh-CN" b="1" dirty="0">
                <a:solidFill>
                  <a:srgbClr val="000000"/>
                </a:solidFill>
                <a:latin typeface="华文仿宋" panose="02010600040101010101" pitchFamily="2" charset="-122"/>
                <a:ea typeface="华文仿宋" panose="02010600040101010101" pitchFamily="2" charset="-122"/>
                <a:cs typeface="宋体u揰..."/>
              </a:rPr>
              <a:t>3 </a:t>
            </a:r>
            <a:r>
              <a:rPr lang="zh-CN" altLang="zh-CN" b="1" dirty="0">
                <a:solidFill>
                  <a:srgbClr val="000000"/>
                </a:solidFill>
                <a:latin typeface="华文仿宋" panose="02010600040101010101" pitchFamily="2" charset="-122"/>
                <a:ea typeface="华文仿宋" panose="02010600040101010101" pitchFamily="2" charset="-122"/>
                <a:cs typeface="宋体u揰..."/>
              </a:rPr>
              <a:t>为了策略的需要而分离部件是犯规行为</a:t>
            </a:r>
            <a:r>
              <a:rPr lang="en-US" altLang="zh-CN" b="1" dirty="0">
                <a:solidFill>
                  <a:srgbClr val="000000"/>
                </a:solidFill>
                <a:latin typeface="华文仿宋" panose="02010600040101010101" pitchFamily="2" charset="-122"/>
                <a:ea typeface="华文仿宋" panose="02010600040101010101" pitchFamily="2" charset="-122"/>
                <a:cs typeface="宋体u揰..."/>
              </a:rPr>
              <a:t>,</a:t>
            </a:r>
            <a:r>
              <a:rPr lang="zh-CN" altLang="zh-CN" b="1" dirty="0">
                <a:solidFill>
                  <a:srgbClr val="000000"/>
                </a:solidFill>
                <a:latin typeface="华文仿宋" panose="02010600040101010101" pitchFamily="2" charset="-122"/>
                <a:ea typeface="华文仿宋" panose="02010600040101010101" pitchFamily="2" charset="-122"/>
                <a:cs typeface="宋体u揰..."/>
              </a:rPr>
              <a:t>视情节严重的程度可能会被取消比赛资格。 </a:t>
            </a:r>
            <a:endParaRPr lang="zh-CN" altLang="zh-CN" sz="2400" b="1" dirty="0">
              <a:solidFill>
                <a:srgbClr val="000000"/>
              </a:solidFill>
              <a:latin typeface="华文仿宋" panose="02010600040101010101" pitchFamily="2" charset="-122"/>
              <a:ea typeface="华文仿宋" panose="02010600040101010101" pitchFamily="2" charset="-122"/>
              <a:cs typeface="宋体u揰..."/>
            </a:endParaRPr>
          </a:p>
          <a:p>
            <a:pPr>
              <a:lnSpc>
                <a:spcPts val="2100"/>
              </a:lnSpc>
              <a:spcAft>
                <a:spcPts val="0"/>
              </a:spcAft>
            </a:pPr>
            <a:r>
              <a:rPr lang="en-US" altLang="zh-CN" b="1" dirty="0">
                <a:solidFill>
                  <a:srgbClr val="000000"/>
                </a:solidFill>
                <a:latin typeface="华文仿宋" panose="02010600040101010101" pitchFamily="2" charset="-122"/>
                <a:ea typeface="华文仿宋" panose="02010600040101010101" pitchFamily="2" charset="-122"/>
                <a:cs typeface="宋体u揰..."/>
              </a:rPr>
              <a:t>4 </a:t>
            </a:r>
            <a:r>
              <a:rPr lang="zh-CN" altLang="zh-CN" b="1" dirty="0">
                <a:solidFill>
                  <a:srgbClr val="000000"/>
                </a:solidFill>
                <a:latin typeface="华文仿宋" panose="02010600040101010101" pitchFamily="2" charset="-122"/>
                <a:ea typeface="华文仿宋" panose="02010600040101010101" pitchFamily="2" charset="-122"/>
                <a:cs typeface="宋体u揰..."/>
              </a:rPr>
              <a:t>不允许在基地外接触机器人；否则将按“脱线”处理。</a:t>
            </a:r>
            <a:endParaRPr lang="zh-CN" altLang="zh-CN" sz="2400" b="1" dirty="0">
              <a:solidFill>
                <a:srgbClr val="000000"/>
              </a:solidFill>
              <a:latin typeface="华文仿宋" panose="02010600040101010101" pitchFamily="2" charset="-122"/>
              <a:ea typeface="华文仿宋" panose="02010600040101010101" pitchFamily="2" charset="-122"/>
              <a:cs typeface="宋体u揰..."/>
            </a:endParaRPr>
          </a:p>
          <a:p>
            <a:pPr>
              <a:lnSpc>
                <a:spcPts val="2100"/>
              </a:lnSpc>
              <a:spcAft>
                <a:spcPts val="0"/>
              </a:spcAft>
            </a:pPr>
            <a:r>
              <a:rPr lang="en-US" altLang="zh-CN" b="1" dirty="0">
                <a:solidFill>
                  <a:srgbClr val="000000"/>
                </a:solidFill>
                <a:latin typeface="华文仿宋" panose="02010600040101010101" pitchFamily="2" charset="-122"/>
                <a:ea typeface="华文仿宋" panose="02010600040101010101" pitchFamily="2" charset="-122"/>
                <a:cs typeface="宋体u揰..."/>
              </a:rPr>
              <a:t>5 </a:t>
            </a:r>
            <a:r>
              <a:rPr lang="zh-CN" altLang="zh-CN" b="1" dirty="0">
                <a:solidFill>
                  <a:srgbClr val="000000"/>
                </a:solidFill>
                <a:latin typeface="华文仿宋" panose="02010600040101010101" pitchFamily="2" charset="-122"/>
                <a:ea typeface="华文仿宋" panose="02010600040101010101" pitchFamily="2" charset="-122"/>
                <a:cs typeface="宋体u揰..."/>
              </a:rPr>
              <a:t>不允许机器人在场地巡迹任务中出现后退情况，如出现，视为“脱线”处理。</a:t>
            </a:r>
            <a:endParaRPr lang="zh-CN" altLang="zh-CN" sz="2400" b="1" dirty="0">
              <a:solidFill>
                <a:srgbClr val="000000"/>
              </a:solidFill>
              <a:latin typeface="华文仿宋" panose="02010600040101010101" pitchFamily="2" charset="-122"/>
              <a:ea typeface="华文仿宋" panose="02010600040101010101" pitchFamily="2" charset="-122"/>
              <a:cs typeface="宋体u揰..."/>
            </a:endParaRPr>
          </a:p>
          <a:p>
            <a:pPr>
              <a:lnSpc>
                <a:spcPts val="2100"/>
              </a:lnSpc>
              <a:spcAft>
                <a:spcPts val="0"/>
              </a:spcAft>
            </a:pPr>
            <a:r>
              <a:rPr lang="en-US" altLang="zh-CN" b="1" dirty="0">
                <a:solidFill>
                  <a:srgbClr val="000000"/>
                </a:solidFill>
                <a:latin typeface="华文仿宋" panose="02010600040101010101" pitchFamily="2" charset="-122"/>
                <a:ea typeface="华文仿宋" panose="02010600040101010101" pitchFamily="2" charset="-122"/>
                <a:cs typeface="宋体u揰..."/>
              </a:rPr>
              <a:t>6 </a:t>
            </a:r>
            <a:r>
              <a:rPr lang="zh-CN" altLang="zh-CN" b="1" dirty="0">
                <a:solidFill>
                  <a:srgbClr val="000000"/>
                </a:solidFill>
                <a:latin typeface="华文仿宋" panose="02010600040101010101" pitchFamily="2" charset="-122"/>
                <a:ea typeface="华文仿宋" panose="02010600040101010101" pitchFamily="2" charset="-122"/>
                <a:cs typeface="宋体u揰..."/>
              </a:rPr>
              <a:t>不听从裁判员的指示将被取消比赛资格。</a:t>
            </a:r>
            <a:r>
              <a:rPr lang="en-US" altLang="zh-CN" b="1" dirty="0">
                <a:solidFill>
                  <a:srgbClr val="000000"/>
                </a:solidFill>
                <a:latin typeface="华文仿宋" panose="02010600040101010101" pitchFamily="2" charset="-122"/>
                <a:ea typeface="华文仿宋" panose="02010600040101010101" pitchFamily="2" charset="-122"/>
                <a:cs typeface="宋体u揰..."/>
              </a:rPr>
              <a:t>  </a:t>
            </a:r>
            <a:endParaRPr lang="zh-CN" altLang="zh-CN" sz="2400" b="1" dirty="0">
              <a:solidFill>
                <a:srgbClr val="000000"/>
              </a:solidFill>
              <a:latin typeface="华文仿宋" panose="02010600040101010101" pitchFamily="2" charset="-122"/>
              <a:ea typeface="华文仿宋" panose="02010600040101010101" pitchFamily="2" charset="-122"/>
              <a:cs typeface="宋体u揰..."/>
            </a:endParaRPr>
          </a:p>
          <a:p>
            <a:pPr algn="just">
              <a:lnSpc>
                <a:spcPts val="2100"/>
              </a:lnSpc>
              <a:spcAft>
                <a:spcPts val="0"/>
              </a:spcAft>
            </a:pPr>
            <a:r>
              <a:rPr lang="en-US" altLang="zh-CN" b="1" kern="0" dirty="0">
                <a:solidFill>
                  <a:srgbClr val="000000"/>
                </a:solidFill>
                <a:latin typeface="华文仿宋" panose="02010600040101010101" pitchFamily="2" charset="-122"/>
                <a:ea typeface="华文仿宋" panose="02010600040101010101" pitchFamily="2" charset="-122"/>
                <a:cs typeface="宋体u揰..."/>
              </a:rPr>
              <a:t>7 </a:t>
            </a:r>
            <a:r>
              <a:rPr lang="zh-CN" altLang="zh-CN" b="1" kern="0" dirty="0">
                <a:solidFill>
                  <a:srgbClr val="000000"/>
                </a:solidFill>
                <a:latin typeface="华文仿宋" panose="02010600040101010101" pitchFamily="2" charset="-122"/>
                <a:ea typeface="华文仿宋" panose="02010600040101010101" pitchFamily="2" charset="-122"/>
                <a:cs typeface="宋体u揰..."/>
              </a:rPr>
              <a:t>参赛队员在未经裁判长允许的情况下私自以任何方式与教练员或家长联系，将被取消比赛资格。</a:t>
            </a:r>
            <a:endParaRPr lang="zh-CN" altLang="zh-CN" b="1" kern="100" dirty="0">
              <a:latin typeface="华文仿宋" panose="02010600040101010101" pitchFamily="2" charset="-122"/>
              <a:ea typeface="华文仿宋" panose="02010600040101010101" pitchFamily="2" charset="-122"/>
              <a:cs typeface="Times New Roman" panose="02020603050405020304" pitchFamily="18" charset="0"/>
            </a:endParaRPr>
          </a:p>
          <a:p>
            <a:pPr algn="just">
              <a:lnSpc>
                <a:spcPts val="2100"/>
              </a:lnSpc>
              <a:spcAft>
                <a:spcPts val="0"/>
              </a:spcAft>
            </a:pPr>
            <a:r>
              <a:rPr lang="en-US" altLang="zh-CN" b="1" kern="0" dirty="0">
                <a:solidFill>
                  <a:srgbClr val="000000"/>
                </a:solidFill>
                <a:latin typeface="华文仿宋" panose="02010600040101010101" pitchFamily="2" charset="-122"/>
                <a:ea typeface="华文仿宋" panose="02010600040101010101" pitchFamily="2" charset="-122"/>
                <a:cs typeface="宋体u揰..."/>
              </a:rPr>
              <a:t>8 </a:t>
            </a:r>
            <a:r>
              <a:rPr lang="zh-CN" altLang="zh-CN" b="1" kern="0" dirty="0">
                <a:solidFill>
                  <a:srgbClr val="FF0000"/>
                </a:solidFill>
                <a:latin typeface="华文仿宋" panose="02010600040101010101" pitchFamily="2" charset="-122"/>
                <a:ea typeface="华文仿宋" panose="02010600040101010101" pitchFamily="2" charset="-122"/>
                <a:cs typeface="宋体u揰..."/>
              </a:rPr>
              <a:t>脱线</a:t>
            </a:r>
            <a:r>
              <a:rPr lang="zh-CN" altLang="zh-CN" b="1" kern="0" dirty="0">
                <a:solidFill>
                  <a:srgbClr val="000000"/>
                </a:solidFill>
                <a:latin typeface="华文仿宋" panose="02010600040101010101" pitchFamily="2" charset="-122"/>
                <a:ea typeface="华文仿宋" panose="02010600040101010101" pitchFamily="2" charset="-122"/>
                <a:cs typeface="宋体u揰..."/>
              </a:rPr>
              <a:t>：机器人垂直投影完全脱离轨迹线，需放回基地处从新开始任务</a:t>
            </a:r>
            <a:r>
              <a:rPr lang="zh-CN" altLang="en-US" b="1" kern="0" dirty="0">
                <a:solidFill>
                  <a:srgbClr val="000000"/>
                </a:solidFill>
                <a:latin typeface="华文仿宋" panose="02010600040101010101" pitchFamily="2" charset="-122"/>
                <a:ea typeface="华文仿宋" panose="02010600040101010101" pitchFamily="2" charset="-122"/>
                <a:cs typeface="宋体u揰..."/>
              </a:rPr>
              <a:t>，此行为可视为重启</a:t>
            </a:r>
            <a:r>
              <a:rPr lang="zh-CN" altLang="zh-CN" b="1" kern="0" dirty="0">
                <a:solidFill>
                  <a:srgbClr val="000000"/>
                </a:solidFill>
                <a:latin typeface="华文仿宋" panose="02010600040101010101" pitchFamily="2" charset="-122"/>
                <a:ea typeface="华文仿宋" panose="02010600040101010101" pitchFamily="2" charset="-122"/>
                <a:cs typeface="宋体u揰..."/>
              </a:rPr>
              <a:t>。</a:t>
            </a:r>
            <a:endParaRPr lang="zh-CN" altLang="zh-CN" b="1" kern="100" dirty="0">
              <a:latin typeface="华文仿宋" panose="02010600040101010101" pitchFamily="2" charset="-122"/>
              <a:ea typeface="华文仿宋" panose="02010600040101010101" pitchFamily="2" charset="-122"/>
              <a:cs typeface="Times New Roman" panose="02020603050405020304" pitchFamily="18" charset="0"/>
            </a:endParaRPr>
          </a:p>
          <a:p>
            <a:pPr algn="just">
              <a:lnSpc>
                <a:spcPts val="2100"/>
              </a:lnSpc>
              <a:spcAft>
                <a:spcPts val="0"/>
              </a:spcAft>
            </a:pPr>
            <a:r>
              <a:rPr lang="en-US" altLang="zh-CN" b="1" kern="0" dirty="0">
                <a:solidFill>
                  <a:srgbClr val="000000"/>
                </a:solidFill>
                <a:latin typeface="华文仿宋" panose="02010600040101010101" pitchFamily="2" charset="-122"/>
                <a:ea typeface="华文仿宋" panose="02010600040101010101" pitchFamily="2" charset="-122"/>
                <a:cs typeface="宋体u揰..."/>
              </a:rPr>
              <a:t>9 </a:t>
            </a:r>
            <a:r>
              <a:rPr lang="zh-CN" altLang="zh-CN" b="1" kern="0" dirty="0">
                <a:solidFill>
                  <a:srgbClr val="000000"/>
                </a:solidFill>
                <a:latin typeface="华文仿宋" panose="02010600040101010101" pitchFamily="2" charset="-122"/>
                <a:ea typeface="华文仿宋" panose="02010600040101010101" pitchFamily="2" charset="-122"/>
                <a:cs typeface="宋体u揰..."/>
              </a:rPr>
              <a:t>启动后的机器人不得故意分离出部件或把机械零件掉在场上。偶然脱落的机器人零部件，由裁判员随时清出场地。为了策略的需要而分离部件是犯规行为。</a:t>
            </a:r>
            <a:endParaRPr lang="zh-CN" altLang="zh-CN" b="1" kern="100" dirty="0">
              <a:latin typeface="华文仿宋" panose="02010600040101010101" pitchFamily="2" charset="-122"/>
              <a:ea typeface="华文仿宋" panose="02010600040101010101" pitchFamily="2" charset="-122"/>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63306" y="2382559"/>
            <a:ext cx="7789653" cy="2862322"/>
          </a:xfrm>
          <a:prstGeom prst="rect">
            <a:avLst/>
          </a:prstGeom>
        </p:spPr>
        <p:txBody>
          <a:bodyPr wrap="square">
            <a:spAutoFit/>
          </a:bodyPr>
          <a:lstStyle/>
          <a:p>
            <a:r>
              <a:rPr lang="zh-CN" altLang="zh-CN" sz="2000" b="1" dirty="0">
                <a:solidFill>
                  <a:srgbClr val="FF0000"/>
                </a:solidFill>
                <a:latin typeface="华文仿宋" panose="02010600040101010101" pitchFamily="2" charset="-122"/>
                <a:ea typeface="华文仿宋" panose="02010600040101010101" pitchFamily="2" charset="-122"/>
              </a:rPr>
              <a:t>机器人在运行过程中如果出现故障或未完成某项任务，参赛队员可以自行将机器人拿回基地。记录一次“重启”，重启前机器人已完成的任务得分有效，但机器人当时携带的得分模型失效并由裁判代为保管至本轮比赛结束；在这个过程中计时不会暂停。</a:t>
            </a:r>
            <a:endParaRPr lang="zh-CN" altLang="zh-CN" sz="2000" b="1" dirty="0">
              <a:solidFill>
                <a:srgbClr val="FF0000"/>
              </a:solidFill>
              <a:latin typeface="华文仿宋" panose="02010600040101010101" pitchFamily="2" charset="-122"/>
              <a:ea typeface="华文仿宋" panose="02010600040101010101" pitchFamily="2" charset="-122"/>
            </a:endParaRPr>
          </a:p>
          <a:p>
            <a:r>
              <a:rPr lang="zh-CN" altLang="zh-CN" sz="2000" b="1" dirty="0">
                <a:solidFill>
                  <a:srgbClr val="FF0000"/>
                </a:solidFill>
                <a:latin typeface="华文仿宋" panose="02010600040101010101" pitchFamily="2" charset="-122"/>
                <a:ea typeface="华文仿宋" panose="02010600040101010101" pitchFamily="2" charset="-122"/>
              </a:rPr>
              <a:t>每场比赛重启的次数为两次，超过第二次重启时，比赛自然结束，计算过程得分。 </a:t>
            </a:r>
            <a:endParaRPr lang="zh-CN" altLang="zh-CN" sz="2000" b="1" dirty="0">
              <a:solidFill>
                <a:srgbClr val="FF0000"/>
              </a:solidFill>
              <a:latin typeface="华文仿宋" panose="02010600040101010101" pitchFamily="2" charset="-122"/>
              <a:ea typeface="华文仿宋" panose="02010600040101010101" pitchFamily="2" charset="-122"/>
            </a:endParaRPr>
          </a:p>
          <a:p>
            <a:pPr algn="ctr"/>
            <a:endParaRPr lang="en-US" altLang="zh-CN" sz="2000" b="1" dirty="0">
              <a:solidFill>
                <a:srgbClr val="FF0000"/>
              </a:solidFill>
              <a:latin typeface="华文仿宋" panose="02010600040101010101" pitchFamily="2" charset="-122"/>
              <a:ea typeface="华文仿宋" panose="02010600040101010101" pitchFamily="2" charset="-122"/>
            </a:endParaRPr>
          </a:p>
          <a:p>
            <a:pPr algn="ctr"/>
            <a:endParaRPr lang="en-US" altLang="zh-CN" sz="2000" b="1" dirty="0">
              <a:solidFill>
                <a:srgbClr val="FF0000"/>
              </a:solidFill>
              <a:latin typeface="华文仿宋" panose="02010600040101010101" pitchFamily="2" charset="-122"/>
              <a:ea typeface="华文仿宋" panose="02010600040101010101" pitchFamily="2" charset="-122"/>
            </a:endParaRPr>
          </a:p>
          <a:p>
            <a:pPr algn="ctr"/>
            <a:r>
              <a:rPr lang="zh-CN" altLang="zh-CN" sz="2000" b="1" dirty="0">
                <a:solidFill>
                  <a:srgbClr val="FF0000"/>
                </a:solidFill>
                <a:latin typeface="华文仿宋" panose="02010600040101010101" pitchFamily="2" charset="-122"/>
                <a:ea typeface="华文仿宋" panose="02010600040101010101" pitchFamily="2" charset="-122"/>
              </a:rPr>
              <a:t>每场比赛重启的次数不限，重启时计时不停</a:t>
            </a:r>
            <a:r>
              <a:rPr lang="zh-CN" altLang="zh-CN" sz="2000" b="1" dirty="0">
                <a:latin typeface="华文仿宋" panose="02010600040101010101" pitchFamily="2" charset="-122"/>
                <a:ea typeface="华文仿宋" panose="02010600040101010101" pitchFamily="2" charset="-122"/>
              </a:rPr>
              <a:t>。</a:t>
            </a:r>
            <a:endParaRPr lang="zh-CN" altLang="en-US" sz="2000" b="1" dirty="0">
              <a:latin typeface="华文仿宋" panose="02010600040101010101" pitchFamily="2" charset="-122"/>
              <a:ea typeface="华文仿宋" panose="02010600040101010101" pitchFamily="2" charset="-122"/>
            </a:endParaRPr>
          </a:p>
        </p:txBody>
      </p:sp>
      <p:sp>
        <p:nvSpPr>
          <p:cNvPr id="4" name="矩形 3"/>
          <p:cNvSpPr/>
          <p:nvPr/>
        </p:nvSpPr>
        <p:spPr>
          <a:xfrm>
            <a:off x="5628564" y="1251633"/>
            <a:ext cx="934871" cy="455317"/>
          </a:xfrm>
          <a:prstGeom prst="rect">
            <a:avLst/>
          </a:prstGeom>
        </p:spPr>
        <p:txBody>
          <a:bodyPr wrap="none">
            <a:spAutoFit/>
          </a:bodyPr>
          <a:lstStyle/>
          <a:p>
            <a:pPr defTabSz="913765">
              <a:lnSpc>
                <a:spcPct val="90000"/>
              </a:lnSpc>
              <a:spcBef>
                <a:spcPct val="0"/>
              </a:spcBef>
              <a:spcAft>
                <a:spcPts val="400"/>
              </a:spcAft>
            </a:pPr>
            <a:r>
              <a:rPr lang="zh-CN" altLang="zh-CN" sz="2600" b="1" dirty="0">
                <a:latin typeface="华文仿宋" panose="02010600040101010101" pitchFamily="2" charset="-122"/>
                <a:ea typeface="华文仿宋" panose="02010600040101010101" pitchFamily="2" charset="-122"/>
                <a:cs typeface="+mj-cs"/>
              </a:rPr>
              <a:t>重启 </a:t>
            </a:r>
            <a:endParaRPr lang="zh-CN" altLang="zh-CN" sz="2600" b="1" dirty="0">
              <a:latin typeface="华文仿宋" panose="02010600040101010101" pitchFamily="2" charset="-122"/>
              <a:ea typeface="华文仿宋" panose="02010600040101010101" pitchFamily="2" charset="-122"/>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24687" y="2690336"/>
            <a:ext cx="7056407" cy="1477328"/>
          </a:xfrm>
          <a:prstGeom prst="rect">
            <a:avLst/>
          </a:prstGeom>
        </p:spPr>
        <p:txBody>
          <a:bodyPr wrap="square">
            <a:spAutoFit/>
          </a:bodyPr>
          <a:lstStyle/>
          <a:p>
            <a:r>
              <a:rPr lang="zh-CN" altLang="zh-CN" b="1" dirty="0">
                <a:solidFill>
                  <a:srgbClr val="000000"/>
                </a:solidFill>
                <a:latin typeface="华文仿宋" panose="02010600040101010101" pitchFamily="2" charset="-122"/>
                <a:ea typeface="华文仿宋" panose="02010600040101010101" pitchFamily="2" charset="-122"/>
              </a:rPr>
              <a:t>每个组别按总成绩排名，最终得分越高的排名越靠前。</a:t>
            </a:r>
            <a:r>
              <a:rPr lang="en-US" altLang="zh-CN" b="1" dirty="0">
                <a:solidFill>
                  <a:srgbClr val="000000"/>
                </a:solidFill>
                <a:latin typeface="华文仿宋" panose="02010600040101010101" pitchFamily="2" charset="-122"/>
                <a:ea typeface="华文仿宋" panose="02010600040101010101" pitchFamily="2" charset="-122"/>
              </a:rPr>
              <a:t>  </a:t>
            </a:r>
            <a:endParaRPr lang="zh-CN" altLang="zh-CN" b="1" dirty="0">
              <a:solidFill>
                <a:srgbClr val="000000"/>
              </a:solidFill>
              <a:latin typeface="华文仿宋" panose="02010600040101010101" pitchFamily="2" charset="-122"/>
              <a:ea typeface="华文仿宋" panose="02010600040101010101" pitchFamily="2" charset="-122"/>
            </a:endParaRPr>
          </a:p>
          <a:p>
            <a:r>
              <a:rPr lang="zh-CN" altLang="zh-CN" b="1" dirty="0">
                <a:solidFill>
                  <a:srgbClr val="000000"/>
                </a:solidFill>
                <a:latin typeface="华文仿宋" panose="02010600040101010101" pitchFamily="2" charset="-122"/>
                <a:ea typeface="华文仿宋" panose="02010600040101010101" pitchFamily="2" charset="-122"/>
              </a:rPr>
              <a:t>如果出现局部并列的排名，按如下顺序决定先后：</a:t>
            </a:r>
            <a:endParaRPr lang="zh-CN" altLang="zh-CN" b="1" dirty="0">
              <a:solidFill>
                <a:srgbClr val="000000"/>
              </a:solidFill>
              <a:latin typeface="华文仿宋" panose="02010600040101010101" pitchFamily="2" charset="-122"/>
              <a:ea typeface="华文仿宋" panose="02010600040101010101" pitchFamily="2" charset="-122"/>
            </a:endParaRPr>
          </a:p>
          <a:p>
            <a:r>
              <a:rPr lang="zh-CN" altLang="zh-CN" b="1" dirty="0">
                <a:solidFill>
                  <a:srgbClr val="000000"/>
                </a:solidFill>
                <a:latin typeface="华文仿宋" panose="02010600040101010101" pitchFamily="2" charset="-122"/>
                <a:ea typeface="华文仿宋" panose="02010600040101010101" pitchFamily="2" charset="-122"/>
              </a:rPr>
              <a:t>（</a:t>
            </a:r>
            <a:r>
              <a:rPr lang="en-US" altLang="zh-CN" b="1" dirty="0">
                <a:solidFill>
                  <a:srgbClr val="000000"/>
                </a:solidFill>
                <a:latin typeface="华文仿宋" panose="02010600040101010101" pitchFamily="2" charset="-122"/>
                <a:ea typeface="华文仿宋" panose="02010600040101010101" pitchFamily="2" charset="-122"/>
              </a:rPr>
              <a:t>1</a:t>
            </a:r>
            <a:r>
              <a:rPr lang="zh-CN" altLang="zh-CN" b="1" dirty="0">
                <a:solidFill>
                  <a:srgbClr val="000000"/>
                </a:solidFill>
                <a:latin typeface="华文仿宋" panose="02010600040101010101" pitchFamily="2" charset="-122"/>
                <a:ea typeface="华文仿宋" panose="02010600040101010101" pitchFamily="2" charset="-122"/>
              </a:rPr>
              <a:t>）</a:t>
            </a:r>
            <a:r>
              <a:rPr lang="en-US" altLang="zh-CN" b="1" dirty="0">
                <a:solidFill>
                  <a:srgbClr val="000000"/>
                </a:solidFill>
                <a:latin typeface="华文仿宋" panose="02010600040101010101" pitchFamily="2" charset="-122"/>
                <a:ea typeface="华文仿宋" panose="02010600040101010101" pitchFamily="2" charset="-122"/>
              </a:rPr>
              <a:t>2</a:t>
            </a:r>
            <a:r>
              <a:rPr lang="zh-CN" altLang="zh-CN" b="1" dirty="0">
                <a:solidFill>
                  <a:srgbClr val="000000"/>
                </a:solidFill>
                <a:latin typeface="华文仿宋" panose="02010600040101010101" pitchFamily="2" charset="-122"/>
                <a:ea typeface="华文仿宋" panose="02010600040101010101" pitchFamily="2" charset="-122"/>
              </a:rPr>
              <a:t>轮用时总和越少的排名在前；</a:t>
            </a:r>
            <a:endParaRPr lang="zh-CN" altLang="zh-CN" b="1" dirty="0">
              <a:solidFill>
                <a:srgbClr val="000000"/>
              </a:solidFill>
              <a:latin typeface="华文仿宋" panose="02010600040101010101" pitchFamily="2" charset="-122"/>
              <a:ea typeface="华文仿宋" panose="02010600040101010101" pitchFamily="2" charset="-122"/>
            </a:endParaRPr>
          </a:p>
          <a:p>
            <a:r>
              <a:rPr lang="zh-CN" altLang="zh-CN" b="1" dirty="0">
                <a:solidFill>
                  <a:srgbClr val="000000"/>
                </a:solidFill>
                <a:latin typeface="华文仿宋" panose="02010600040101010101" pitchFamily="2" charset="-122"/>
                <a:ea typeface="华文仿宋" panose="02010600040101010101" pitchFamily="2" charset="-122"/>
              </a:rPr>
              <a:t>（</a:t>
            </a:r>
            <a:r>
              <a:rPr lang="en-US" altLang="zh-CN" b="1" dirty="0">
                <a:solidFill>
                  <a:srgbClr val="000000"/>
                </a:solidFill>
                <a:latin typeface="华文仿宋" panose="02010600040101010101" pitchFamily="2" charset="-122"/>
                <a:ea typeface="华文仿宋" panose="02010600040101010101" pitchFamily="2" charset="-122"/>
              </a:rPr>
              <a:t>2</a:t>
            </a:r>
            <a:r>
              <a:rPr lang="zh-CN" altLang="zh-CN" b="1" dirty="0">
                <a:solidFill>
                  <a:srgbClr val="000000"/>
                </a:solidFill>
                <a:latin typeface="华文仿宋" panose="02010600040101010101" pitchFamily="2" charset="-122"/>
                <a:ea typeface="华文仿宋" panose="02010600040101010101" pitchFamily="2" charset="-122"/>
              </a:rPr>
              <a:t>）所有场次中完成单项任务总数多的队在前；</a:t>
            </a:r>
            <a:r>
              <a:rPr lang="en-US" altLang="zh-CN" b="1" dirty="0">
                <a:solidFill>
                  <a:srgbClr val="000000"/>
                </a:solidFill>
                <a:latin typeface="华文仿宋" panose="02010600040101010101" pitchFamily="2" charset="-122"/>
                <a:ea typeface="华文仿宋" panose="02010600040101010101" pitchFamily="2" charset="-122"/>
              </a:rPr>
              <a:t>    </a:t>
            </a:r>
            <a:endParaRPr lang="zh-CN" altLang="zh-CN" b="1" dirty="0">
              <a:solidFill>
                <a:srgbClr val="000000"/>
              </a:solidFill>
              <a:latin typeface="华文仿宋" panose="02010600040101010101" pitchFamily="2" charset="-122"/>
              <a:ea typeface="华文仿宋" panose="02010600040101010101" pitchFamily="2" charset="-122"/>
            </a:endParaRPr>
          </a:p>
          <a:p>
            <a:r>
              <a:rPr lang="zh-CN" altLang="zh-CN" b="1" dirty="0">
                <a:solidFill>
                  <a:srgbClr val="000000"/>
                </a:solidFill>
                <a:latin typeface="华文仿宋" panose="02010600040101010101" pitchFamily="2" charset="-122"/>
                <a:ea typeface="华文仿宋" panose="02010600040101010101" pitchFamily="2" charset="-122"/>
              </a:rPr>
              <a:t>（</a:t>
            </a:r>
            <a:r>
              <a:rPr lang="en-US" altLang="zh-CN" b="1" dirty="0">
                <a:solidFill>
                  <a:srgbClr val="000000"/>
                </a:solidFill>
                <a:latin typeface="华文仿宋" panose="02010600040101010101" pitchFamily="2" charset="-122"/>
                <a:ea typeface="华文仿宋" panose="02010600040101010101" pitchFamily="2" charset="-122"/>
              </a:rPr>
              <a:t>3</a:t>
            </a:r>
            <a:r>
              <a:rPr lang="zh-CN" altLang="zh-CN" b="1" dirty="0">
                <a:solidFill>
                  <a:srgbClr val="000000"/>
                </a:solidFill>
                <a:latin typeface="华文仿宋" panose="02010600040101010101" pitchFamily="2" charset="-122"/>
                <a:ea typeface="华文仿宋" panose="02010600040101010101" pitchFamily="2" charset="-122"/>
              </a:rPr>
              <a:t>）机器人重量小的队在前，或由裁判确定。</a:t>
            </a:r>
            <a:r>
              <a:rPr lang="en-US" altLang="zh-CN" b="1" dirty="0">
                <a:solidFill>
                  <a:srgbClr val="000000"/>
                </a:solidFill>
                <a:latin typeface="华文仿宋" panose="02010600040101010101" pitchFamily="2" charset="-122"/>
                <a:ea typeface="华文仿宋" panose="02010600040101010101" pitchFamily="2" charset="-122"/>
              </a:rPr>
              <a:t>  </a:t>
            </a:r>
            <a:endParaRPr lang="zh-CN" altLang="zh-CN" b="1" dirty="0">
              <a:solidFill>
                <a:srgbClr val="000000"/>
              </a:solidFill>
              <a:latin typeface="华文仿宋" panose="02010600040101010101" pitchFamily="2" charset="-122"/>
              <a:ea typeface="华文仿宋" panose="02010600040101010101" pitchFamily="2" charset="-122"/>
            </a:endParaRPr>
          </a:p>
        </p:txBody>
      </p:sp>
      <p:sp>
        <p:nvSpPr>
          <p:cNvPr id="3" name="矩形 2"/>
          <p:cNvSpPr/>
          <p:nvPr/>
        </p:nvSpPr>
        <p:spPr>
          <a:xfrm>
            <a:off x="5373331" y="1645323"/>
            <a:ext cx="1518364" cy="455317"/>
          </a:xfrm>
          <a:prstGeom prst="rect">
            <a:avLst/>
          </a:prstGeom>
        </p:spPr>
        <p:txBody>
          <a:bodyPr wrap="none">
            <a:spAutoFit/>
          </a:bodyPr>
          <a:lstStyle/>
          <a:p>
            <a:pPr defTabSz="913765">
              <a:lnSpc>
                <a:spcPct val="90000"/>
              </a:lnSpc>
              <a:spcBef>
                <a:spcPct val="0"/>
              </a:spcBef>
              <a:spcAft>
                <a:spcPts val="400"/>
              </a:spcAft>
            </a:pPr>
            <a:r>
              <a:rPr lang="zh-CN" altLang="zh-CN" sz="2600" b="1" dirty="0">
                <a:latin typeface="华文仿宋" panose="02010600040101010101" pitchFamily="2" charset="-122"/>
                <a:ea typeface="华文仿宋" panose="02010600040101010101" pitchFamily="2" charset="-122"/>
                <a:cs typeface="+mj-cs"/>
              </a:rPr>
              <a:t>成绩排名</a:t>
            </a:r>
            <a:endParaRPr lang="zh-CN" altLang="zh-CN" sz="2600" b="1" dirty="0">
              <a:latin typeface="华文仿宋" panose="02010600040101010101" pitchFamily="2" charset="-122"/>
              <a:ea typeface="华文仿宋" panose="02010600040101010101" pitchFamily="2" charset="-122"/>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3754335" y="2690336"/>
            <a:ext cx="4683333" cy="1200329"/>
          </a:xfrm>
          <a:prstGeom prst="rect">
            <a:avLst/>
          </a:prstGeom>
          <a:noFill/>
        </p:spPr>
        <p:txBody>
          <a:bodyPr wrap="none" rtlCol="0">
            <a:spAutoFit/>
          </a:bodyPr>
          <a:lstStyle/>
          <a:p>
            <a:pPr algn="ctr"/>
            <a:r>
              <a:rPr lang="en-US" sz="7200" dirty="0">
                <a:solidFill>
                  <a:schemeClr val="tx1">
                    <a:lumMod val="75000"/>
                    <a:lumOff val="25000"/>
                  </a:schemeClr>
                </a:solidFill>
                <a:latin typeface="GeosansLight" panose="02000603020000020003" pitchFamily="2" charset="0"/>
              </a:rPr>
              <a:t>THANK YOU</a:t>
            </a:r>
            <a:endParaRPr lang="en-US" sz="7200" dirty="0">
              <a:solidFill>
                <a:schemeClr val="tx1">
                  <a:lumMod val="75000"/>
                  <a:lumOff val="25000"/>
                </a:schemeClr>
              </a:solidFill>
              <a:latin typeface="GeosansLight" panose="02000603020000020003" pitchFamily="2" charset="0"/>
            </a:endParaRPr>
          </a:p>
        </p:txBody>
      </p:sp>
      <p:sp>
        <p:nvSpPr>
          <p:cNvPr id="3" name="TextBox 9"/>
          <p:cNvSpPr txBox="1"/>
          <p:nvPr/>
        </p:nvSpPr>
        <p:spPr>
          <a:xfrm>
            <a:off x="4527878" y="3890665"/>
            <a:ext cx="3136243" cy="276999"/>
          </a:xfrm>
          <a:prstGeom prst="rect">
            <a:avLst/>
          </a:prstGeom>
          <a:noFill/>
        </p:spPr>
        <p:txBody>
          <a:bodyPr wrap="none" rtlCol="0">
            <a:spAutoFit/>
          </a:bodyPr>
          <a:lstStyle/>
          <a:p>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BUSINESS | MARKETING | INFORMATION</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694040" y="4164796"/>
            <a:ext cx="773681" cy="67506"/>
            <a:chOff x="5800526" y="4057907"/>
            <a:chExt cx="773681" cy="67506"/>
          </a:xfrm>
        </p:grpSpPr>
        <p:sp>
          <p:nvSpPr>
            <p:cNvPr id="28" name="Oval 27"/>
            <p:cNvSpPr/>
            <p:nvPr/>
          </p:nvSpPr>
          <p:spPr>
            <a:xfrm>
              <a:off x="5800526" y="4057907"/>
              <a:ext cx="67506" cy="67506"/>
            </a:xfrm>
            <a:prstGeom prst="ellipse">
              <a:avLst/>
            </a:prstGeom>
            <a:solidFill>
              <a:srgbClr val="358FC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28"/>
            <p:cNvSpPr/>
            <p:nvPr/>
          </p:nvSpPr>
          <p:spPr>
            <a:xfrm>
              <a:off x="5879481" y="4057907"/>
              <a:ext cx="67506" cy="67506"/>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Oval 29"/>
            <p:cNvSpPr/>
            <p:nvPr/>
          </p:nvSpPr>
          <p:spPr>
            <a:xfrm>
              <a:off x="5958437" y="4057907"/>
              <a:ext cx="67506" cy="67506"/>
            </a:xfrm>
            <a:prstGeom prst="ellipse">
              <a:avLst/>
            </a:prstGeom>
            <a:solidFill>
              <a:srgbClr val="358F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Oval 30"/>
            <p:cNvSpPr/>
            <p:nvPr/>
          </p:nvSpPr>
          <p:spPr>
            <a:xfrm>
              <a:off x="6037392" y="4057907"/>
              <a:ext cx="67506" cy="67506"/>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31"/>
            <p:cNvSpPr/>
            <p:nvPr/>
          </p:nvSpPr>
          <p:spPr>
            <a:xfrm>
              <a:off x="6116347" y="4057907"/>
              <a:ext cx="67506" cy="67506"/>
            </a:xfrm>
            <a:prstGeom prst="ellipse">
              <a:avLst/>
            </a:prstGeom>
            <a:solidFill>
              <a:srgbClr val="358FC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Oval 32"/>
            <p:cNvSpPr/>
            <p:nvPr/>
          </p:nvSpPr>
          <p:spPr>
            <a:xfrm>
              <a:off x="6190880" y="4057907"/>
              <a:ext cx="67506" cy="67506"/>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33"/>
            <p:cNvSpPr/>
            <p:nvPr/>
          </p:nvSpPr>
          <p:spPr>
            <a:xfrm>
              <a:off x="6269835" y="4057907"/>
              <a:ext cx="67506" cy="67506"/>
            </a:xfrm>
            <a:prstGeom prst="ellipse">
              <a:avLst/>
            </a:prstGeom>
            <a:solidFill>
              <a:srgbClr val="358FC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34"/>
            <p:cNvSpPr/>
            <p:nvPr/>
          </p:nvSpPr>
          <p:spPr>
            <a:xfrm>
              <a:off x="6348791" y="4057907"/>
              <a:ext cx="67506" cy="67506"/>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35"/>
            <p:cNvSpPr/>
            <p:nvPr/>
          </p:nvSpPr>
          <p:spPr>
            <a:xfrm>
              <a:off x="6427746" y="4057907"/>
              <a:ext cx="67506" cy="67506"/>
            </a:xfrm>
            <a:prstGeom prst="ellipse">
              <a:avLst/>
            </a:prstGeom>
            <a:solidFill>
              <a:srgbClr val="358FC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
            <p:cNvSpPr/>
            <p:nvPr/>
          </p:nvSpPr>
          <p:spPr>
            <a:xfrm>
              <a:off x="6506701" y="4057907"/>
              <a:ext cx="67506" cy="67506"/>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TextBox 4"/>
          <p:cNvSpPr>
            <a:spLocks noChangeArrowheads="1"/>
          </p:cNvSpPr>
          <p:nvPr/>
        </p:nvSpPr>
        <p:spPr bwMode="auto">
          <a:xfrm>
            <a:off x="4655302" y="229006"/>
            <a:ext cx="2925689" cy="63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sz="2600" dirty="0">
                <a:latin typeface="微软雅黑" panose="020B0503020204020204" pitchFamily="34" charset="-122"/>
                <a:ea typeface="微软雅黑" panose="020B0503020204020204" pitchFamily="34" charset="-122"/>
              </a:rPr>
              <a:t> </a:t>
            </a:r>
            <a:r>
              <a:rPr lang="zh-CN" altLang="en-US" sz="2600" b="1" dirty="0">
                <a:latin typeface="华文仿宋" panose="02010600040101010101" pitchFamily="2" charset="-122"/>
                <a:ea typeface="华文仿宋" panose="02010600040101010101" pitchFamily="2" charset="-122"/>
              </a:rPr>
              <a:t>小学组</a:t>
            </a:r>
            <a:r>
              <a:rPr sz="2600" b="1" dirty="0" err="1">
                <a:latin typeface="华文仿宋" panose="02010600040101010101" pitchFamily="2" charset="-122"/>
                <a:ea typeface="华文仿宋" panose="02010600040101010101" pitchFamily="2" charset="-122"/>
              </a:rPr>
              <a:t>竞赛场地</a:t>
            </a:r>
            <a:r>
              <a:rPr lang="zh-CN" altLang="en-US" sz="2600" dirty="0">
                <a:solidFill>
                  <a:schemeClr val="bg1"/>
                </a:solidFill>
                <a:latin typeface="微软雅黑" panose="020B0503020204020204" pitchFamily="34" charset="-122"/>
                <a:ea typeface="微软雅黑" panose="020B0503020204020204" pitchFamily="34" charset="-122"/>
              </a:rPr>
              <a:t>图</a:t>
            </a:r>
            <a:endParaRPr sz="26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63852" y="1057885"/>
            <a:ext cx="7908590" cy="3815895"/>
          </a:xfrm>
          <a:prstGeom prst="rect">
            <a:avLst/>
          </a:prstGeom>
        </p:spPr>
      </p:pic>
      <p:sp>
        <p:nvSpPr>
          <p:cNvPr id="6" name="文本框 5"/>
          <p:cNvSpPr txBox="1"/>
          <p:nvPr/>
        </p:nvSpPr>
        <p:spPr>
          <a:xfrm>
            <a:off x="483078" y="5287992"/>
            <a:ext cx="11291979" cy="707886"/>
          </a:xfrm>
          <a:prstGeom prst="rect">
            <a:avLst/>
          </a:prstGeom>
          <a:noFill/>
        </p:spPr>
        <p:txBody>
          <a:bodyPr wrap="square" rtlCol="0">
            <a:spAutoFit/>
          </a:bodyPr>
          <a:lstStyle/>
          <a:p>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比赛场地膜尺寸为</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2360*1140mm</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，场地图材质为喷绘布，黑色引导线宽度为</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25mm</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。小学组任务根据抽签确定</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巡线任务顺序</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（不包含场地任务模型）。比赛场地包含一个尺寸为</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300*300mm</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基地。</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a:spLocks noChangeArrowheads="1"/>
          </p:cNvSpPr>
          <p:nvPr/>
        </p:nvSpPr>
        <p:spPr bwMode="auto">
          <a:xfrm>
            <a:off x="3891950" y="232913"/>
            <a:ext cx="4408098" cy="63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2600" b="1" dirty="0">
                <a:latin typeface="华文仿宋" panose="02010600040101010101" pitchFamily="2" charset="-122"/>
                <a:ea typeface="华文仿宋" panose="02010600040101010101" pitchFamily="2" charset="-122"/>
              </a:rPr>
              <a:t>小学组竞赛场地图</a:t>
            </a:r>
            <a:r>
              <a:rPr lang="zh-CN" altLang="en-US" sz="2600" dirty="0">
                <a:solidFill>
                  <a:schemeClr val="bg1"/>
                </a:solidFill>
                <a:latin typeface="微软雅黑" panose="020B0503020204020204" pitchFamily="34" charset="-122"/>
                <a:ea typeface="微软雅黑" panose="020B0503020204020204" pitchFamily="34" charset="-122"/>
              </a:rPr>
              <a:t>图</a:t>
            </a:r>
            <a:endParaRPr sz="26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34573" y="1072055"/>
            <a:ext cx="8522854" cy="4112278"/>
          </a:xfrm>
          <a:prstGeom prst="rect">
            <a:avLst/>
          </a:prstGeom>
        </p:spPr>
      </p:pic>
      <p:sp>
        <p:nvSpPr>
          <p:cNvPr id="5" name="文本框 4"/>
          <p:cNvSpPr txBox="1"/>
          <p:nvPr/>
        </p:nvSpPr>
        <p:spPr>
          <a:xfrm>
            <a:off x="-1" y="5184333"/>
            <a:ext cx="12191999" cy="1600438"/>
          </a:xfrm>
          <a:prstGeom prst="rect">
            <a:avLst/>
          </a:prstGeom>
          <a:noFill/>
        </p:spPr>
        <p:txBody>
          <a:bodyPr wrap="square" rtlCol="0">
            <a:spAutoFit/>
          </a:bodyPr>
          <a:lstStyle/>
          <a:p>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“逐梦宁夏”小学组为</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巡迹任务</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。需在</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6</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个任务点中随机抽取为</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个巡线任务点确定巡迹路线，赛前按照固定抽签顺序路线完成巡迹任务。其中</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6</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个巡线任务点分别为：</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个圆形区域；</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个菱形区域；</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个正方形区域；</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个六边形区域；赛前准备时抽签确定最终比赛任务完成顺序，参赛队员需根据现场情况设计机器人结构及程序。参赛队员需按比赛流程安排完成场地任务，每轮计总分，两轮最高成绩之和计入最终比赛成绩。</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36681" y="1139490"/>
            <a:ext cx="2518638" cy="492443"/>
          </a:xfrm>
          <a:prstGeom prst="rect">
            <a:avLst/>
          </a:prstGeom>
        </p:spPr>
        <p:txBody>
          <a:bodyPr wrap="none">
            <a:spAutoFit/>
          </a:bodyPr>
          <a:lstStyle/>
          <a:p>
            <a:r>
              <a:rPr lang="zh-CN" altLang="zh-CN" sz="2600" b="1" kern="100" dirty="0">
                <a:ea typeface="STFangsong" panose="02010600040101010101" pitchFamily="2" charset="-122"/>
                <a:cs typeface="Times New Roman" panose="02020603050405020304" pitchFamily="18" charset="0"/>
              </a:rPr>
              <a:t>场地任务及得分</a:t>
            </a:r>
            <a:endParaRPr lang="zh-CN" altLang="en-US" sz="2600" b="1" kern="100" dirty="0">
              <a:ea typeface="STFangsong" panose="02010600040101010101" pitchFamily="2" charset="-122"/>
              <a:cs typeface="Times New Roman" panose="02020603050405020304" pitchFamily="18" charset="0"/>
            </a:endParaRPr>
          </a:p>
        </p:txBody>
      </p:sp>
      <p:sp>
        <p:nvSpPr>
          <p:cNvPr id="3" name="矩形 2"/>
          <p:cNvSpPr/>
          <p:nvPr/>
        </p:nvSpPr>
        <p:spPr>
          <a:xfrm>
            <a:off x="1558506" y="2151727"/>
            <a:ext cx="9074988" cy="2554545"/>
          </a:xfrm>
          <a:prstGeom prst="rect">
            <a:avLst/>
          </a:prstGeom>
        </p:spPr>
        <p:txBody>
          <a:bodyPr wrap="square">
            <a:spAutoFit/>
          </a:bodyPr>
          <a:lstStyle/>
          <a:p>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在图纸中有</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6</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处巡线任务点与</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处基地，在比赛中需抽签决定任务顺序，随机抽取</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个点作为任务得分点，机器人必须按照抽签顺序进行巡迹（如：抽取</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5</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任务需按照先到达</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3</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处，在走</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5</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处，最后到达</a:t>
            </a:r>
            <a:r>
              <a:rPr lang="en-US" altLang="zh-CN" sz="2000" b="1" kern="100" dirty="0">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处的顺序完成），在整体巡迹过程中机器人只允许使用前进与转弯两种行进方式，不允许使用后退等脱离路线的程序。根据抽签顺序每个任务得分点得分为别为：</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第一处</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100</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分</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第二处</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200</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分</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第三处</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300</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分</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在完成三处巡线任务的前提下成功返回基地可得</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400</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分</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场地上除各处任务得分点外，还有两处十字路口任务，只要机器人完全通过十字路口即可获得十字路口得分，</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每处十字路口</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50</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分</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，且不能重复得分。</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06481" y="1148115"/>
            <a:ext cx="2852063" cy="492443"/>
          </a:xfrm>
          <a:prstGeom prst="rect">
            <a:avLst/>
          </a:prstGeom>
        </p:spPr>
        <p:txBody>
          <a:bodyPr wrap="none">
            <a:spAutoFit/>
          </a:bodyPr>
          <a:lstStyle/>
          <a:p>
            <a:r>
              <a:rPr lang="zh-CN" altLang="zh-CN" sz="2600" b="1" kern="100" dirty="0">
                <a:ea typeface="STFangsong" panose="02010600040101010101" pitchFamily="2" charset="-122"/>
                <a:cs typeface="Times New Roman" panose="02020603050405020304" pitchFamily="18" charset="0"/>
              </a:rPr>
              <a:t>任务成功状态判定</a:t>
            </a:r>
            <a:endParaRPr lang="zh-CN" altLang="en-US" sz="2600" b="1" kern="100" dirty="0">
              <a:ea typeface="STFangsong" panose="02010600040101010101" pitchFamily="2" charset="-122"/>
              <a:cs typeface="Times New Roman" panose="02020603050405020304" pitchFamily="18" charset="0"/>
            </a:endParaRPr>
          </a:p>
        </p:txBody>
      </p:sp>
      <p:sp>
        <p:nvSpPr>
          <p:cNvPr id="3" name="矩形 2"/>
          <p:cNvSpPr/>
          <p:nvPr/>
        </p:nvSpPr>
        <p:spPr>
          <a:xfrm>
            <a:off x="1595019" y="2557168"/>
            <a:ext cx="9074988" cy="1323439"/>
          </a:xfrm>
          <a:prstGeom prst="rect">
            <a:avLst/>
          </a:prstGeom>
        </p:spPr>
        <p:txBody>
          <a:bodyPr wrap="square">
            <a:spAutoFit/>
          </a:bodyPr>
          <a:lstStyle/>
          <a:p>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巡线任务成功判定方式为机器人主控器部分垂直投影进入任务得分点区域，返回基地成功判定方式为机器人主控器部分垂直投影进入基地范围。</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十字路口任务成功判定方式为机器人主控器部分投影通过十字路口。</a:t>
            </a:r>
            <a:endParaRPr lang="zh-CN" altLang="zh-CN" sz="2000" b="1" kern="100" dirty="0">
              <a:latin typeface="Calibri" panose="020F0502020204030204" pitchFamily="34" charset="0"/>
              <a:ea typeface="STFangsong" panose="02010600040101010101" pitchFamily="2" charset="-122"/>
              <a:cs typeface="Times New Roman" panose="02020603050405020304" pitchFamily="18" charset="0"/>
            </a:endParaRPr>
          </a:p>
          <a:p>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注：若抽签抽到三个圆形区域且为顺序或逆序，需从新抽签确定任务顺序</a:t>
            </a:r>
            <a:endPar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03530" y="1225753"/>
            <a:ext cx="1184940" cy="492443"/>
          </a:xfrm>
          <a:prstGeom prst="rect">
            <a:avLst/>
          </a:prstGeom>
        </p:spPr>
        <p:txBody>
          <a:bodyPr wrap="none">
            <a:spAutoFit/>
          </a:bodyPr>
          <a:lstStyle/>
          <a:p>
            <a:r>
              <a:rPr lang="zh-CN" altLang="zh-CN" sz="2600" b="1" kern="100" dirty="0">
                <a:ea typeface="STFangsong" panose="02010600040101010101" pitchFamily="2" charset="-122"/>
                <a:cs typeface="Times New Roman" panose="02020603050405020304" pitchFamily="18" charset="0"/>
              </a:rPr>
              <a:t>时间分</a:t>
            </a:r>
            <a:endParaRPr lang="zh-CN" altLang="en-US" sz="2600" dirty="0"/>
          </a:p>
        </p:txBody>
      </p:sp>
      <p:sp>
        <p:nvSpPr>
          <p:cNvPr id="3" name="矩形 2"/>
          <p:cNvSpPr/>
          <p:nvPr/>
        </p:nvSpPr>
        <p:spPr>
          <a:xfrm>
            <a:off x="3048000" y="2438632"/>
            <a:ext cx="6096000" cy="1980735"/>
          </a:xfrm>
          <a:prstGeom prst="rect">
            <a:avLst/>
          </a:prstGeom>
        </p:spPr>
        <p:txBody>
          <a:bodyPr>
            <a:spAutoFit/>
          </a:bodyPr>
          <a:lstStyle/>
          <a:p>
            <a:pPr indent="266700" algn="just">
              <a:lnSpc>
                <a:spcPts val="2100"/>
              </a:lnSpc>
              <a:spcAft>
                <a:spcPts val="0"/>
              </a:spcAft>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在每轮比赛开始时裁判开始时计时，当选手的机器人完成所有任务返回基地或机器人在巡线过程中完全脱线时，裁判将结束计时，比赛剩余时间以秒为单位进行计分，</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秒记为</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1</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分</a:t>
            </a: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，全部剩余秒数记为时间分，并入总分。</a:t>
            </a:r>
            <a:endParaRPr lang="zh-CN" altLang="zh-CN" sz="2000" kern="100" dirty="0">
              <a:latin typeface="Calibri" panose="020F0502020204030204" pitchFamily="34" charset="0"/>
              <a:cs typeface="Times New Roman" panose="02020603050405020304" pitchFamily="18" charset="0"/>
            </a:endParaRPr>
          </a:p>
          <a:p>
            <a:pPr indent="266700" algn="just">
              <a:lnSpc>
                <a:spcPts val="2100"/>
              </a:lnSpc>
              <a:spcAft>
                <a:spcPts val="0"/>
              </a:spcAft>
            </a:pP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选手的机器人至少完成一个十字路口任务，时间分才可有效。</a:t>
            </a:r>
            <a:endParaRPr lang="zh-CN" altLang="zh-CN" sz="2000" kern="100" dirty="0">
              <a:solidFill>
                <a:srgbClr val="FF0000"/>
              </a:solidFill>
              <a:latin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3393" y="1579435"/>
            <a:ext cx="2185214" cy="492443"/>
          </a:xfrm>
          <a:prstGeom prst="rect">
            <a:avLst/>
          </a:prstGeom>
        </p:spPr>
        <p:txBody>
          <a:bodyPr wrap="none">
            <a:spAutoFit/>
          </a:bodyPr>
          <a:lstStyle/>
          <a:p>
            <a:r>
              <a:rPr lang="zh-CN" altLang="zh-CN" sz="2600" b="1" kern="100" dirty="0">
                <a:ea typeface="STFangsong" panose="02010600040101010101" pitchFamily="2" charset="-122"/>
                <a:cs typeface="Times New Roman" panose="02020603050405020304" pitchFamily="18" charset="0"/>
              </a:rPr>
              <a:t>每轮得分计算</a:t>
            </a:r>
            <a:endParaRPr lang="zh-CN" altLang="en-US" sz="2600" dirty="0"/>
          </a:p>
        </p:txBody>
      </p:sp>
      <p:sp>
        <p:nvSpPr>
          <p:cNvPr id="3" name="矩形 2"/>
          <p:cNvSpPr/>
          <p:nvPr/>
        </p:nvSpPr>
        <p:spPr>
          <a:xfrm>
            <a:off x="3211901" y="3113529"/>
            <a:ext cx="6096000" cy="903517"/>
          </a:xfrm>
          <a:prstGeom prst="rect">
            <a:avLst/>
          </a:prstGeom>
        </p:spPr>
        <p:txBody>
          <a:bodyPr>
            <a:spAutoFit/>
          </a:bodyPr>
          <a:lstStyle/>
          <a:p>
            <a:pPr indent="266700" algn="just">
              <a:lnSpc>
                <a:spcPts val="2100"/>
              </a:lnSpc>
              <a:spcAft>
                <a:spcPts val="0"/>
              </a:spcAft>
            </a:pPr>
            <a:r>
              <a:rPr lang="zh-CN" altLang="zh-CN" sz="2000" b="1" kern="100" dirty="0">
                <a:latin typeface="Calibri" panose="020F0502020204030204" pitchFamily="34" charset="0"/>
                <a:ea typeface="STFangsong" panose="02010600040101010101" pitchFamily="2" charset="-122"/>
                <a:cs typeface="Times New Roman" panose="02020603050405020304" pitchFamily="18" charset="0"/>
              </a:rPr>
              <a:t>逐梦宁夏普及赛的每轮得分计算公式如下所示：</a:t>
            </a:r>
            <a:endParaRPr lang="zh-CN" altLang="zh-CN" sz="2000" kern="100" dirty="0">
              <a:latin typeface="Calibri" panose="020F0502020204030204" pitchFamily="34" charset="0"/>
              <a:cs typeface="Times New Roman" panose="02020603050405020304" pitchFamily="18" charset="0"/>
            </a:endParaRPr>
          </a:p>
          <a:p>
            <a:pPr indent="266700" algn="just">
              <a:lnSpc>
                <a:spcPts val="2100"/>
              </a:lnSpc>
              <a:spcAft>
                <a:spcPts val="0"/>
              </a:spcAft>
            </a:pPr>
            <a:endPar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endParaRPr>
          </a:p>
          <a:p>
            <a:pPr indent="266700" algn="just">
              <a:lnSpc>
                <a:spcPts val="2100"/>
              </a:lnSpc>
              <a:spcAft>
                <a:spcPts val="0"/>
              </a:spcAft>
            </a:pP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每轮得分</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（巡线任务分</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十字路口分</a:t>
            </a:r>
            <a:r>
              <a:rPr lang="en-US"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a:t>
            </a:r>
            <a:r>
              <a:rPr lang="zh-CN" altLang="zh-CN" sz="2000" b="1" kern="100" dirty="0">
                <a:solidFill>
                  <a:srgbClr val="FF0000"/>
                </a:solidFill>
                <a:latin typeface="Calibri" panose="020F0502020204030204" pitchFamily="34" charset="0"/>
                <a:ea typeface="STFangsong" panose="02010600040101010101" pitchFamily="2" charset="-122"/>
                <a:cs typeface="Times New Roman" panose="02020603050405020304" pitchFamily="18" charset="0"/>
              </a:rPr>
              <a:t>时间分）</a:t>
            </a:r>
            <a:endParaRPr lang="zh-CN" altLang="zh-CN" sz="2000" kern="100" dirty="0">
              <a:solidFill>
                <a:srgbClr val="FF0000"/>
              </a:solidFill>
              <a:latin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6474</Words>
  <Application>WPS 演示</Application>
  <PresentationFormat>宽屏</PresentationFormat>
  <Paragraphs>271</Paragraphs>
  <Slides>34</Slides>
  <Notes>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34</vt:i4>
      </vt:variant>
    </vt:vector>
  </HeadingPairs>
  <TitlesOfParts>
    <vt:vector size="52" baseType="lpstr">
      <vt:lpstr>Arial</vt:lpstr>
      <vt:lpstr>宋体</vt:lpstr>
      <vt:lpstr>Wingdings</vt:lpstr>
      <vt:lpstr>Raleway</vt:lpstr>
      <vt:lpstr>Segoe Print</vt:lpstr>
      <vt:lpstr>华文仿宋</vt:lpstr>
      <vt:lpstr>仿宋</vt:lpstr>
      <vt:lpstr>微软雅黑</vt:lpstr>
      <vt:lpstr>Calibri</vt:lpstr>
      <vt:lpstr>STFangsong</vt:lpstr>
      <vt:lpstr>Times New Roman</vt:lpstr>
      <vt:lpstr>Arial Unicode MS</vt:lpstr>
      <vt:lpstr>Calibri Light</vt:lpstr>
      <vt:lpstr>黑体</vt:lpstr>
      <vt:lpstr>宋体u揰...</vt:lpstr>
      <vt:lpstr>GeosansLight</vt:lpstr>
      <vt:lpstr>Open Sans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哎呀小小草</dc:creator>
  <cp:lastModifiedBy>大神父</cp:lastModifiedBy>
  <cp:revision>518</cp:revision>
  <dcterms:created xsi:type="dcterms:W3CDTF">2014-06-26T04:26:00Z</dcterms:created>
  <dcterms:modified xsi:type="dcterms:W3CDTF">2020-03-26T00:55:57Z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