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302" r:id="rId3"/>
    <p:sldId id="303" r:id="rId4"/>
    <p:sldId id="431" r:id="rId6"/>
    <p:sldId id="429" r:id="rId7"/>
    <p:sldId id="430" r:id="rId8"/>
    <p:sldId id="432" r:id="rId9"/>
    <p:sldId id="305" r:id="rId10"/>
    <p:sldId id="497" r:id="rId11"/>
    <p:sldId id="368" r:id="rId12"/>
    <p:sldId id="306" r:id="rId13"/>
    <p:sldId id="307" r:id="rId14"/>
    <p:sldId id="308" r:id="rId15"/>
    <p:sldId id="309" r:id="rId16"/>
    <p:sldId id="311" r:id="rId17"/>
    <p:sldId id="312" r:id="rId18"/>
    <p:sldId id="313" r:id="rId19"/>
    <p:sldId id="314" r:id="rId20"/>
    <p:sldId id="315" r:id="rId21"/>
    <p:sldId id="317" r:id="rId22"/>
    <p:sldId id="318" r:id="rId23"/>
    <p:sldId id="319" r:id="rId24"/>
    <p:sldId id="320" r:id="rId25"/>
    <p:sldId id="321" r:id="rId26"/>
    <p:sldId id="322" r:id="rId27"/>
    <p:sldId id="323" r:id="rId28"/>
    <p:sldId id="324" r:id="rId29"/>
    <p:sldId id="325" r:id="rId30"/>
    <p:sldId id="326" r:id="rId31"/>
    <p:sldId id="327" r:id="rId32"/>
    <p:sldId id="328" r:id="rId33"/>
    <p:sldId id="329" r:id="rId34"/>
    <p:sldId id="330" r:id="rId35"/>
    <p:sldId id="331" r:id="rId36"/>
    <p:sldId id="332" r:id="rId37"/>
    <p:sldId id="333" r:id="rId38"/>
    <p:sldId id="334" r:id="rId39"/>
    <p:sldId id="335" r:id="rId40"/>
    <p:sldId id="336" r:id="rId41"/>
    <p:sldId id="337" r:id="rId42"/>
    <p:sldId id="338" r:id="rId43"/>
    <p:sldId id="339" r:id="rId44"/>
    <p:sldId id="340" r:id="rId45"/>
    <p:sldId id="341" r:id="rId46"/>
    <p:sldId id="342" r:id="rId47"/>
    <p:sldId id="343" r:id="rId48"/>
    <p:sldId id="344" r:id="rId49"/>
    <p:sldId id="345" r:id="rId50"/>
    <p:sldId id="346" r:id="rId51"/>
    <p:sldId id="347" r:id="rId52"/>
    <p:sldId id="348" r:id="rId53"/>
    <p:sldId id="349" r:id="rId54"/>
    <p:sldId id="350" r:id="rId55"/>
    <p:sldId id="351" r:id="rId56"/>
    <p:sldId id="352" r:id="rId57"/>
    <p:sldId id="353" r:id="rId58"/>
    <p:sldId id="354" r:id="rId59"/>
    <p:sldId id="355" r:id="rId60"/>
    <p:sldId id="356" r:id="rId61"/>
    <p:sldId id="357" r:id="rId62"/>
    <p:sldId id="358" r:id="rId63"/>
    <p:sldId id="359" r:id="rId64"/>
    <p:sldId id="360" r:id="rId65"/>
    <p:sldId id="361" r:id="rId66"/>
    <p:sldId id="362" r:id="rId67"/>
    <p:sldId id="363" r:id="rId68"/>
    <p:sldId id="364" r:id="rId69"/>
    <p:sldId id="365" r:id="rId70"/>
    <p:sldId id="428" r:id="rId71"/>
    <p:sldId id="367" r:id="rId72"/>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79A2"/>
    <a:srgbClr val="87A5C3"/>
    <a:srgbClr val="82A2C0"/>
    <a:srgbClr val="7E9FBF"/>
    <a:srgbClr val="231815"/>
    <a:srgbClr val="016AC5"/>
    <a:srgbClr val="9CC7E4"/>
    <a:srgbClr val="6AAAD6"/>
    <a:srgbClr val="64A8D7"/>
    <a:srgbClr val="0170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29" autoAdjust="0"/>
    <p:restoredTop sz="94660"/>
  </p:normalViewPr>
  <p:slideViewPr>
    <p:cSldViewPr snapToGrid="0" showGuides="1">
      <p:cViewPr varScale="1">
        <p:scale>
          <a:sx n="106" d="100"/>
          <a:sy n="106" d="100"/>
        </p:scale>
        <p:origin x="120" y="149"/>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5" Type="http://schemas.openxmlformats.org/officeDocument/2006/relationships/tableStyles" Target="tableStyles.xml"/><Relationship Id="rId74" Type="http://schemas.openxmlformats.org/officeDocument/2006/relationships/viewProps" Target="viewProps.xml"/><Relationship Id="rId73" Type="http://schemas.openxmlformats.org/officeDocument/2006/relationships/presProps" Target="presProps.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3C901ADC-9A9D-490E-B6E7-63C283071A2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3C901ADC-9A9D-490E-B6E7-63C283071A2E}"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3C901ADC-9A9D-490E-B6E7-63C283071A2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3C901ADC-9A9D-490E-B6E7-63C283071A2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3C901ADC-9A9D-490E-B6E7-63C283071A2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3C901ADC-9A9D-490E-B6E7-63C283071A2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3C901ADC-9A9D-490E-B6E7-63C283071A2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3C901ADC-9A9D-490E-B6E7-63C283071A2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3C901ADC-9A9D-490E-B6E7-63C283071A2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3C901ADC-9A9D-490E-B6E7-63C283071A2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3C901ADC-9A9D-490E-B6E7-63C283071A2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3C901ADC-9A9D-490E-B6E7-63C283071A2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3C901ADC-9A9D-490E-B6E7-63C283071A2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t="2805" b="-1"/>
          <a:stretch>
            <a:fillRect/>
          </a:stretch>
        </p:blipFill>
        <p:spPr>
          <a:xfrm>
            <a:off x="0" y="2418735"/>
            <a:ext cx="9144000" cy="280039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3F54F5DE-E5C8-4E35-A4E4-1CFE57615629}"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14071E1-99E4-4FD3-9CEB-76F45AACF141}"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3F54F5DE-E5C8-4E35-A4E4-1CFE57615629}"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14071E1-99E4-4FD3-9CEB-76F45AACF141}"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3F54F5DE-E5C8-4E35-A4E4-1CFE57615629}"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14071E1-99E4-4FD3-9CEB-76F45AACF14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7" name="Picture Placeholder 7"/>
          <p:cNvSpPr>
            <a:spLocks noGrp="1"/>
          </p:cNvSpPr>
          <p:nvPr>
            <p:ph type="pic" sz="quarter" idx="15"/>
          </p:nvPr>
        </p:nvSpPr>
        <p:spPr>
          <a:xfrm>
            <a:off x="34504" y="1324468"/>
            <a:ext cx="2918531" cy="1574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050">
                <a:solidFill>
                  <a:schemeClr val="tx1">
                    <a:lumMod val="85000"/>
                    <a:lumOff val="15000"/>
                  </a:schemeClr>
                </a:solidFill>
              </a:defRPr>
            </a:lvl1pPr>
          </a:lstStyle>
          <a:p>
            <a:pPr marL="0" lvl="0" algn="ctr"/>
            <a:endParaRPr lang="en-US"/>
          </a:p>
        </p:txBody>
      </p:sp>
      <p:sp>
        <p:nvSpPr>
          <p:cNvPr id="8" name="Picture Placeholder 7"/>
          <p:cNvSpPr>
            <a:spLocks noGrp="1"/>
          </p:cNvSpPr>
          <p:nvPr>
            <p:ph type="pic" sz="quarter" idx="16"/>
          </p:nvPr>
        </p:nvSpPr>
        <p:spPr>
          <a:xfrm>
            <a:off x="3104107" y="1324468"/>
            <a:ext cx="2918531" cy="1574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050">
                <a:solidFill>
                  <a:schemeClr val="tx1">
                    <a:lumMod val="85000"/>
                    <a:lumOff val="15000"/>
                  </a:schemeClr>
                </a:solidFill>
              </a:defRPr>
            </a:lvl1pPr>
          </a:lstStyle>
          <a:p>
            <a:pPr marL="0" lvl="0" algn="ctr"/>
            <a:endParaRPr lang="en-US"/>
          </a:p>
        </p:txBody>
      </p:sp>
      <p:sp>
        <p:nvSpPr>
          <p:cNvPr id="9" name="Picture Placeholder 7"/>
          <p:cNvSpPr>
            <a:spLocks noGrp="1"/>
          </p:cNvSpPr>
          <p:nvPr>
            <p:ph type="pic" sz="quarter" idx="17"/>
          </p:nvPr>
        </p:nvSpPr>
        <p:spPr>
          <a:xfrm>
            <a:off x="6173710" y="1324468"/>
            <a:ext cx="2918531" cy="1574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050">
                <a:solidFill>
                  <a:schemeClr val="tx1">
                    <a:lumMod val="85000"/>
                    <a:lumOff val="15000"/>
                  </a:schemeClr>
                </a:solidFill>
              </a:defRPr>
            </a:lvl1pPr>
          </a:lstStyle>
          <a:p>
            <a:pPr marL="0" lvl="0" algn="ctr"/>
            <a:endParaRPr lang="en-US"/>
          </a:p>
        </p:txBody>
      </p:sp>
      <p:sp>
        <p:nvSpPr>
          <p:cNvPr id="10" name="矩形 9"/>
          <p:cNvSpPr/>
          <p:nvPr userDrawn="1"/>
        </p:nvSpPr>
        <p:spPr>
          <a:xfrm>
            <a:off x="34504" y="2984740"/>
            <a:ext cx="2918531" cy="1802920"/>
          </a:xfrm>
          <a:prstGeom prst="rect">
            <a:avLst/>
          </a:prstGeom>
          <a:gradFill>
            <a:gsLst>
              <a:gs pos="2000">
                <a:srgbClr val="016AC5"/>
              </a:gs>
              <a:gs pos="100000">
                <a:srgbClr val="6AAAD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3104107" y="2984740"/>
            <a:ext cx="2918531" cy="1802920"/>
          </a:xfrm>
          <a:prstGeom prst="rect">
            <a:avLst/>
          </a:prstGeom>
          <a:gradFill>
            <a:gsLst>
              <a:gs pos="2000">
                <a:srgbClr val="016AC5"/>
              </a:gs>
              <a:gs pos="100000">
                <a:srgbClr val="6AAAD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6173710" y="2984740"/>
            <a:ext cx="2918531" cy="1802920"/>
          </a:xfrm>
          <a:prstGeom prst="rect">
            <a:avLst/>
          </a:prstGeom>
          <a:gradFill>
            <a:gsLst>
              <a:gs pos="2000">
                <a:srgbClr val="016AC5"/>
              </a:gs>
              <a:gs pos="100000">
                <a:srgbClr val="6AAAD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3F54F5DE-E5C8-4E35-A4E4-1CFE57615629}"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14071E1-99E4-4FD3-9CEB-76F45AACF14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3F54F5DE-E5C8-4E35-A4E4-1CFE57615629}"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14071E1-99E4-4FD3-9CEB-76F45AACF14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3F54F5DE-E5C8-4E35-A4E4-1CFE57615629}"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14071E1-99E4-4FD3-9CEB-76F45AACF141}"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3F54F5DE-E5C8-4E35-A4E4-1CFE57615629}"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14071E1-99E4-4FD3-9CEB-76F45AACF141}"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54F5DE-E5C8-4E35-A4E4-1CFE57615629}"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14071E1-99E4-4FD3-9CEB-76F45AACF141}"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3F54F5DE-E5C8-4E35-A4E4-1CFE57615629}"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14071E1-99E4-4FD3-9CEB-76F45AACF141}"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5079A2"/>
            </a:gs>
            <a:gs pos="70000">
              <a:srgbClr val="7E9FBF"/>
            </a:gs>
            <a:gs pos="12000">
              <a:srgbClr val="87A5C3"/>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F54F5DE-E5C8-4E35-A4E4-1CFE57615629}" type="datetimeFigureOut">
              <a:rPr lang="zh-CN" altLang="en-US" smtClean="0"/>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14071E1-99E4-4FD3-9CEB-76F45AACF14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vmlDrawing" Target="../drawings/vmlDrawing2.vml"/><Relationship Id="rId5" Type="http://schemas.openxmlformats.org/officeDocument/2006/relationships/slideLayout" Target="../slideLayouts/slideLayout5.xml"/><Relationship Id="rId4" Type="http://schemas.openxmlformats.org/officeDocument/2006/relationships/image" Target="../media/image26.wmf"/><Relationship Id="rId3" Type="http://schemas.openxmlformats.org/officeDocument/2006/relationships/oleObject" Target="../embeddings/oleObject3.bin"/><Relationship Id="rId2" Type="http://schemas.openxmlformats.org/officeDocument/2006/relationships/image" Target="../media/image25.wmf"/><Relationship Id="rId1"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image" Target="../media/image29.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5.xml"/><Relationship Id="rId2" Type="http://schemas.openxmlformats.org/officeDocument/2006/relationships/image" Target="../media/image31.png"/><Relationship Id="rId1" Type="http://schemas.openxmlformats.org/officeDocument/2006/relationships/image" Target="../media/image30.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5.xml"/><Relationship Id="rId2" Type="http://schemas.openxmlformats.org/officeDocument/2006/relationships/image" Target="../media/image33.png"/><Relationship Id="rId1" Type="http://schemas.openxmlformats.org/officeDocument/2006/relationships/image" Target="../media/image32.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5.xml"/><Relationship Id="rId2" Type="http://schemas.openxmlformats.org/officeDocument/2006/relationships/image" Target="../media/image35.png"/><Relationship Id="rId1"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37.png"/><Relationship Id="rId1"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39.png"/><Relationship Id="rId1"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44.png"/><Relationship Id="rId1" Type="http://schemas.openxmlformats.org/officeDocument/2006/relationships/image" Target="../media/image43.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7.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8.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9.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52.png"/><Relationship Id="rId1"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54.png"/><Relationship Id="rId1" Type="http://schemas.openxmlformats.org/officeDocument/2006/relationships/image" Target="../media/image53.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5.jpeg"/><Relationship Id="rId1"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58.png"/><Relationship Id="rId1"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60.png"/><Relationship Id="rId1"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62.png"/><Relationship Id="rId1" Type="http://schemas.openxmlformats.org/officeDocument/2006/relationships/image" Target="../media/image61.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65.png"/><Relationship Id="rId1"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67.png"/><Relationship Id="rId1"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69.png"/><Relationship Id="rId1" Type="http://schemas.openxmlformats.org/officeDocument/2006/relationships/image" Target="../media/image6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7.png"/><Relationship Id="rId1"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71.png"/><Relationship Id="rId1"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73.png"/><Relationship Id="rId1"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75.png"/><Relationship Id="rId1" Type="http://schemas.openxmlformats.org/officeDocument/2006/relationships/image" Target="../media/image74.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76.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79.png"/><Relationship Id="rId1"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81.png"/><Relationship Id="rId1" Type="http://schemas.openxmlformats.org/officeDocument/2006/relationships/image" Target="../media/image80.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82.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83.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85.png"/><Relationship Id="rId1" Type="http://schemas.openxmlformats.org/officeDocument/2006/relationships/image" Target="../media/image84.png"/></Relationships>
</file>

<file path=ppt/slides/_rels/slide6.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5.xml"/><Relationship Id="rId3" Type="http://schemas.openxmlformats.org/officeDocument/2006/relationships/image" Target="../media/image9.wmf"/><Relationship Id="rId2" Type="http://schemas.openxmlformats.org/officeDocument/2006/relationships/oleObject" Target="../embeddings/oleObject1.bin"/><Relationship Id="rId1"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86.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8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64.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90.jpeg"/><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tags" Target="../tags/tag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91.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0.png"/><Relationship Id="rId2" Type="http://schemas.microsoft.com/office/2007/relationships/media" Target="file:///I:\&#31185;&#21327;&#22521;&#35757;\&#31185;&#21327;2020%20&#25945;&#32946;&#26426;&#22120;&#20154;.mp4" TargetMode="External"/><Relationship Id="rId1" Type="http://schemas.openxmlformats.org/officeDocument/2006/relationships/video" Target="file:///I:\&#31185;&#21327;&#22521;&#35757;\&#31185;&#21327;2020%20&#25945;&#32946;&#26426;&#22120;&#20154;.mp4"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735455" y="641985"/>
            <a:ext cx="5321300" cy="891540"/>
          </a:xfrm>
          <a:prstGeom prst="rect">
            <a:avLst/>
          </a:prstGeom>
          <a:noFill/>
        </p:spPr>
        <p:txBody>
          <a:bodyPr wrap="square" rtlCol="0">
            <a:spAutoFit/>
          </a:bodyPr>
          <a:lstStyle/>
          <a:p>
            <a:pPr algn="ctr"/>
            <a:r>
              <a:rPr lang="zh-CN" altLang="en-US" sz="2800" b="1" dirty="0">
                <a:solidFill>
                  <a:schemeClr val="tx1"/>
                </a:solidFill>
                <a:latin typeface="微软雅黑" panose="020B0503020204020204" pitchFamily="34" charset="-122"/>
                <a:ea typeface="微软雅黑" panose="020B0503020204020204" pitchFamily="34" charset="-122"/>
              </a:rPr>
              <a:t>第二十届中国青少年机器人竞赛</a:t>
            </a:r>
            <a:endParaRPr lang="en-US" altLang="zh-CN" sz="6000" b="1" dirty="0">
              <a:solidFill>
                <a:schemeClr val="tx1"/>
              </a:solidFill>
              <a:latin typeface="微软雅黑" panose="020B0503020204020204" pitchFamily="34" charset="-122"/>
              <a:ea typeface="微软雅黑" panose="020B0503020204020204" pitchFamily="34" charset="-122"/>
            </a:endParaRPr>
          </a:p>
          <a:p>
            <a:pPr algn="ctr"/>
            <a:endParaRPr lang="zh-CN" altLang="en-US" sz="2400" b="1" dirty="0">
              <a:solidFill>
                <a:schemeClr val="tx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5683622" y="2787992"/>
            <a:ext cx="2808312" cy="460375"/>
          </a:xfrm>
          <a:prstGeom prst="rect">
            <a:avLst/>
          </a:prstGeom>
          <a:noFill/>
        </p:spPr>
        <p:txBody>
          <a:bodyPr wrap="square" rtlCol="0">
            <a:spAutoFit/>
          </a:bodyPr>
          <a:lstStyle/>
          <a:p>
            <a:pPr algn="ctr"/>
            <a:r>
              <a:rPr lang="zh-CN" altLang="en-US" sz="2400" b="1" dirty="0">
                <a:latin typeface="黑体" panose="02010609060101010101" pitchFamily="49" charset="-122"/>
                <a:ea typeface="黑体" panose="02010609060101010101" pitchFamily="49" charset="-122"/>
              </a:rPr>
              <a:t>主讲人：胥文俊</a:t>
            </a:r>
            <a:endParaRPr lang="zh-CN" altLang="en-US" sz="2400" b="1" dirty="0">
              <a:latin typeface="黑体" panose="02010609060101010101" pitchFamily="49" charset="-122"/>
              <a:ea typeface="黑体" panose="02010609060101010101" pitchFamily="49" charset="-122"/>
            </a:endParaRPr>
          </a:p>
        </p:txBody>
      </p:sp>
      <p:pic>
        <p:nvPicPr>
          <p:cNvPr id="4" name="图片 3" descr="goodgoodstudy"/>
          <p:cNvPicPr>
            <a:picLocks noChangeAspect="1"/>
          </p:cNvPicPr>
          <p:nvPr/>
        </p:nvPicPr>
        <p:blipFill>
          <a:blip r:embed="rId1"/>
          <a:stretch>
            <a:fillRect/>
          </a:stretch>
        </p:blipFill>
        <p:spPr>
          <a:xfrm>
            <a:off x="67310" y="4408805"/>
            <a:ext cx="1031240" cy="774065"/>
          </a:xfrm>
          <a:prstGeom prst="rect">
            <a:avLst/>
          </a:prstGeom>
        </p:spPr>
      </p:pic>
      <p:sp>
        <p:nvSpPr>
          <p:cNvPr id="5" name="文本框 4"/>
          <p:cNvSpPr txBox="1"/>
          <p:nvPr/>
        </p:nvSpPr>
        <p:spPr>
          <a:xfrm>
            <a:off x="289560" y="1708785"/>
            <a:ext cx="8564880" cy="768350"/>
          </a:xfrm>
          <a:prstGeom prst="rect">
            <a:avLst/>
          </a:prstGeom>
          <a:noFill/>
        </p:spPr>
        <p:txBody>
          <a:bodyPr wrap="none" rtlCol="0" anchor="t">
            <a:spAutoFit/>
          </a:bodyPr>
          <a:lstStyle/>
          <a:p>
            <a:r>
              <a:rPr lang="zh-CN" altLang="en-US" sz="4400" b="1" dirty="0">
                <a:latin typeface="微软雅黑" panose="020B0503020204020204" pitchFamily="34" charset="-122"/>
                <a:ea typeface="微软雅黑" panose="020B0503020204020204" pitchFamily="34" charset="-122"/>
                <a:sym typeface="+mn-ea"/>
              </a:rPr>
              <a:t>教育机器人工程挑战赛主题与规则</a:t>
            </a:r>
            <a:endParaRPr lang="zh-CN" altLang="en-US" sz="4400" b="1" dirty="0">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a:spLocks noChangeArrowheads="1"/>
          </p:cNvSpPr>
          <p:nvPr/>
        </p:nvSpPr>
        <p:spPr bwMode="auto">
          <a:xfrm>
            <a:off x="-450790" y="38894"/>
            <a:ext cx="8640960" cy="69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sz="2600" dirty="0">
                <a:latin typeface="微软雅黑" panose="020B0503020204020204" pitchFamily="34" charset="-122"/>
                <a:ea typeface="微软雅黑" panose="020B0503020204020204" pitchFamily="34" charset="-122"/>
              </a:rPr>
              <a:t> 竞赛场地与环境</a:t>
            </a:r>
            <a:endParaRPr sz="2600" dirty="0">
              <a:latin typeface="微软雅黑" panose="020B0503020204020204" pitchFamily="34" charset="-122"/>
              <a:ea typeface="微软雅黑" panose="020B0503020204020204" pitchFamily="34" charset="-122"/>
            </a:endParaRPr>
          </a:p>
        </p:txBody>
      </p:sp>
      <p:pic>
        <p:nvPicPr>
          <p:cNvPr id="3" name="图片 -2147482559" descr="E:\2020科协-预设.167aaa.png2020科协-预设.167aaa"/>
          <p:cNvPicPr>
            <a:picLocks noChangeAspect="1"/>
          </p:cNvPicPr>
          <p:nvPr/>
        </p:nvPicPr>
        <p:blipFill>
          <a:blip r:embed="rId1"/>
          <a:srcRect l="6023" t="6979" r="8823" b="10220"/>
          <a:stretch>
            <a:fillRect/>
          </a:stretch>
        </p:blipFill>
        <p:spPr>
          <a:xfrm>
            <a:off x="1273175" y="843915"/>
            <a:ext cx="5798185" cy="4306570"/>
          </a:xfrm>
          <a:prstGeom prst="rect">
            <a:avLst/>
          </a:prstGeom>
          <a:noFill/>
          <a:ln w="9525">
            <a:noFill/>
          </a:ln>
        </p:spPr>
      </p:pic>
      <p:sp>
        <p:nvSpPr>
          <p:cNvPr id="2" name="文本框 1"/>
          <p:cNvSpPr txBox="1"/>
          <p:nvPr/>
        </p:nvSpPr>
        <p:spPr>
          <a:xfrm>
            <a:off x="127404" y="659551"/>
            <a:ext cx="3920490" cy="338554"/>
          </a:xfrm>
          <a:prstGeom prst="rect">
            <a:avLst/>
          </a:prstGeom>
          <a:noFill/>
        </p:spPr>
        <p:txBody>
          <a:bodyPr wrap="square" rtlCol="0">
            <a:spAutoFit/>
          </a:bodyPr>
          <a:lstStyle/>
          <a:p>
            <a:r>
              <a:rPr lang="zh-CN" altLang="en-US" sz="1600" dirty="0"/>
              <a:t>预设任务模型摆放示意图（俯视）</a:t>
            </a:r>
            <a:endParaRPr lang="zh-CN" altLang="en-US"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a:spLocks noChangeArrowheads="1"/>
          </p:cNvSpPr>
          <p:nvPr/>
        </p:nvSpPr>
        <p:spPr bwMode="auto">
          <a:xfrm>
            <a:off x="-450790" y="38894"/>
            <a:ext cx="8640960" cy="69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sz="2600" dirty="0">
                <a:latin typeface="微软雅黑" panose="020B0503020204020204" pitchFamily="34" charset="-122"/>
                <a:ea typeface="微软雅黑" panose="020B0503020204020204" pitchFamily="34" charset="-122"/>
              </a:rPr>
              <a:t> 竞赛场地与环境</a:t>
            </a:r>
            <a:endParaRPr sz="2600" dirty="0">
              <a:latin typeface="微软雅黑" panose="020B0503020204020204" pitchFamily="34" charset="-122"/>
              <a:ea typeface="微软雅黑" panose="020B0503020204020204" pitchFamily="34" charset="-122"/>
            </a:endParaRPr>
          </a:p>
        </p:txBody>
      </p:sp>
      <p:sp>
        <p:nvSpPr>
          <p:cNvPr id="3" name="文本框 2"/>
          <p:cNvSpPr txBox="1"/>
          <p:nvPr/>
        </p:nvSpPr>
        <p:spPr>
          <a:xfrm>
            <a:off x="182498" y="730295"/>
            <a:ext cx="3920490" cy="338554"/>
          </a:xfrm>
          <a:prstGeom prst="rect">
            <a:avLst/>
          </a:prstGeom>
          <a:noFill/>
        </p:spPr>
        <p:txBody>
          <a:bodyPr wrap="square" rtlCol="0">
            <a:spAutoFit/>
          </a:bodyPr>
          <a:lstStyle/>
          <a:p>
            <a:r>
              <a:rPr lang="zh-CN" altLang="en-US" sz="1600" dirty="0"/>
              <a:t>预设任务模型摆放示意图</a:t>
            </a:r>
            <a:endParaRPr lang="en-US" altLang="zh-CN" sz="1600" dirty="0"/>
          </a:p>
        </p:txBody>
      </p:sp>
      <p:pic>
        <p:nvPicPr>
          <p:cNvPr id="2" name="图片 68" descr="E:\2020 WER\2020年科协\2-3D模型及渲染图\4、效果图\2020科协-预设.166.png2020科协-预设.166"/>
          <p:cNvPicPr>
            <a:picLocks noChangeAspect="1"/>
          </p:cNvPicPr>
          <p:nvPr/>
        </p:nvPicPr>
        <p:blipFill>
          <a:blip r:embed="rId1"/>
          <a:srcRect l="2155" t="18585" r="2531" b="8769"/>
          <a:stretch>
            <a:fillRect/>
          </a:stretch>
        </p:blipFill>
        <p:spPr>
          <a:xfrm>
            <a:off x="1515745" y="1068705"/>
            <a:ext cx="6727825" cy="4000500"/>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a:spLocks noChangeArrowheads="1"/>
          </p:cNvSpPr>
          <p:nvPr/>
        </p:nvSpPr>
        <p:spPr bwMode="auto">
          <a:xfrm>
            <a:off x="-450790" y="38894"/>
            <a:ext cx="8640960" cy="69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sz="2600" dirty="0">
                <a:latin typeface="微软雅黑" panose="020B0503020204020204" pitchFamily="34" charset="-122"/>
                <a:ea typeface="微软雅黑" panose="020B0503020204020204" pitchFamily="34" charset="-122"/>
              </a:rPr>
              <a:t> 竞赛场地与环境</a:t>
            </a:r>
            <a:endParaRPr sz="2600" dirty="0">
              <a:latin typeface="微软雅黑" panose="020B0503020204020204" pitchFamily="34" charset="-122"/>
              <a:ea typeface="微软雅黑" panose="020B0503020204020204" pitchFamily="34" charset="-122"/>
            </a:endParaRPr>
          </a:p>
        </p:txBody>
      </p:sp>
      <p:sp>
        <p:nvSpPr>
          <p:cNvPr id="3" name="文本框 2"/>
          <p:cNvSpPr txBox="1"/>
          <p:nvPr/>
        </p:nvSpPr>
        <p:spPr>
          <a:xfrm>
            <a:off x="283845" y="730548"/>
            <a:ext cx="3920490" cy="338554"/>
          </a:xfrm>
          <a:prstGeom prst="rect">
            <a:avLst/>
          </a:prstGeom>
          <a:noFill/>
        </p:spPr>
        <p:txBody>
          <a:bodyPr wrap="square" rtlCol="0">
            <a:spAutoFit/>
          </a:bodyPr>
          <a:lstStyle/>
          <a:p>
            <a:r>
              <a:rPr lang="zh-CN" altLang="en-US" sz="1600" dirty="0"/>
              <a:t>附加任务模型摆放示意图（俯视）</a:t>
            </a:r>
            <a:endParaRPr lang="zh-CN" altLang="en-US" sz="1600" dirty="0"/>
          </a:p>
        </p:txBody>
      </p:sp>
      <p:pic>
        <p:nvPicPr>
          <p:cNvPr id="2" name="图片 -2147482557" descr="E:\2020科协-附加.164a.png2020科协-附加.164a"/>
          <p:cNvPicPr>
            <a:picLocks noChangeAspect="1"/>
          </p:cNvPicPr>
          <p:nvPr/>
        </p:nvPicPr>
        <p:blipFill>
          <a:blip r:embed="rId1"/>
          <a:srcRect l="18938" t="6305" r="20457" b="19279"/>
          <a:stretch>
            <a:fillRect/>
          </a:stretch>
        </p:blipFill>
        <p:spPr>
          <a:xfrm>
            <a:off x="1706880" y="813435"/>
            <a:ext cx="5634990" cy="4304665"/>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a:spLocks noChangeArrowheads="1"/>
          </p:cNvSpPr>
          <p:nvPr/>
        </p:nvSpPr>
        <p:spPr bwMode="auto">
          <a:xfrm>
            <a:off x="-450790" y="38894"/>
            <a:ext cx="8640960" cy="69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sz="2600" dirty="0">
                <a:latin typeface="微软雅黑" panose="020B0503020204020204" pitchFamily="34" charset="-122"/>
                <a:ea typeface="微软雅黑" panose="020B0503020204020204" pitchFamily="34" charset="-122"/>
              </a:rPr>
              <a:t> 竞赛场地与环境</a:t>
            </a:r>
            <a:endParaRPr sz="2600" dirty="0">
              <a:latin typeface="微软雅黑" panose="020B0503020204020204" pitchFamily="34" charset="-122"/>
              <a:ea typeface="微软雅黑" panose="020B0503020204020204" pitchFamily="34" charset="-122"/>
            </a:endParaRPr>
          </a:p>
        </p:txBody>
      </p:sp>
      <p:sp>
        <p:nvSpPr>
          <p:cNvPr id="3" name="文本框 2"/>
          <p:cNvSpPr txBox="1"/>
          <p:nvPr/>
        </p:nvSpPr>
        <p:spPr>
          <a:xfrm>
            <a:off x="387985" y="667385"/>
            <a:ext cx="2463800" cy="337185"/>
          </a:xfrm>
          <a:prstGeom prst="rect">
            <a:avLst/>
          </a:prstGeom>
          <a:noFill/>
        </p:spPr>
        <p:txBody>
          <a:bodyPr wrap="square" rtlCol="0">
            <a:spAutoFit/>
          </a:bodyPr>
          <a:lstStyle/>
          <a:p>
            <a:r>
              <a:rPr lang="zh-CN" altLang="en-US" sz="1600" dirty="0"/>
              <a:t>附加任务模型摆放示意图</a:t>
            </a:r>
            <a:endParaRPr lang="zh-CN" altLang="en-US" sz="1600" dirty="0"/>
          </a:p>
        </p:txBody>
      </p:sp>
      <p:sp>
        <p:nvSpPr>
          <p:cNvPr id="4" name="文本框 3"/>
          <p:cNvSpPr txBox="1"/>
          <p:nvPr/>
        </p:nvSpPr>
        <p:spPr>
          <a:xfrm>
            <a:off x="503555" y="4761230"/>
            <a:ext cx="7416165" cy="337185"/>
          </a:xfrm>
          <a:prstGeom prst="rect">
            <a:avLst/>
          </a:prstGeom>
          <a:noFill/>
        </p:spPr>
        <p:txBody>
          <a:bodyPr wrap="square" rtlCol="0">
            <a:spAutoFit/>
          </a:bodyPr>
          <a:lstStyle/>
          <a:p>
            <a:r>
              <a:rPr lang="zh-CN" altLang="en-US" sz="1600" dirty="0"/>
              <a:t>注：图中任务模型的位置和方向只是示意性的，最终的位置和方向将在赛前公布。</a:t>
            </a:r>
            <a:endParaRPr lang="zh-CN" altLang="en-US" sz="1600" dirty="0"/>
          </a:p>
        </p:txBody>
      </p:sp>
      <p:pic>
        <p:nvPicPr>
          <p:cNvPr id="2" name="图片 -2147482556" descr="E:\2020 WER\2020年科协\2-3D模型及渲染图\4、效果图\2020科协-附加.163.png2020科协-附加.163"/>
          <p:cNvPicPr>
            <a:picLocks noChangeAspect="1"/>
          </p:cNvPicPr>
          <p:nvPr/>
        </p:nvPicPr>
        <p:blipFill>
          <a:blip r:embed="rId1"/>
          <a:srcRect l="6500" t="15819" r="6589" b="1424"/>
          <a:stretch>
            <a:fillRect/>
          </a:stretch>
        </p:blipFill>
        <p:spPr>
          <a:xfrm>
            <a:off x="1320800" y="945515"/>
            <a:ext cx="6547485" cy="3877310"/>
          </a:xfrm>
          <a:prstGeom prst="rect">
            <a:avLst/>
          </a:prstGeom>
          <a:noFill/>
          <a:ln w="952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可选过程 1"/>
          <p:cNvSpPr/>
          <p:nvPr/>
        </p:nvSpPr>
        <p:spPr>
          <a:xfrm>
            <a:off x="3016885" y="476250"/>
            <a:ext cx="2599055" cy="612140"/>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00" dirty="0">
                <a:solidFill>
                  <a:schemeClr val="tx1"/>
                </a:solidFill>
                <a:latin typeface="微软雅黑" panose="020B0503020204020204" pitchFamily="34" charset="-122"/>
                <a:ea typeface="微软雅黑" panose="020B0503020204020204" pitchFamily="34" charset="-122"/>
              </a:rPr>
              <a:t>道具名称及用途</a:t>
            </a:r>
            <a:endParaRPr lang="zh-CN" altLang="en-US" sz="2600" dirty="0">
              <a:solidFill>
                <a:schemeClr val="tx1"/>
              </a:solidFill>
              <a:latin typeface="微软雅黑" panose="020B0503020204020204" pitchFamily="34" charset="-122"/>
              <a:ea typeface="微软雅黑" panose="020B0503020204020204" pitchFamily="34" charset="-122"/>
            </a:endParaRPr>
          </a:p>
        </p:txBody>
      </p:sp>
      <p:sp>
        <p:nvSpPr>
          <p:cNvPr id="6" name="文本框 9"/>
          <p:cNvSpPr txBox="1"/>
          <p:nvPr/>
        </p:nvSpPr>
        <p:spPr>
          <a:xfrm>
            <a:off x="539552" y="3408278"/>
            <a:ext cx="2909570" cy="675640"/>
          </a:xfrm>
          <a:prstGeom prst="rect">
            <a:avLst/>
          </a:prstGeom>
          <a:noFill/>
        </p:spPr>
        <p:txBody>
          <a:bodyPr wrap="square" rtlCol="0">
            <a:spAutoFit/>
          </a:bodyPr>
          <a:lstStyle/>
          <a:p>
            <a:r>
              <a:rPr lang="zh-CN" altLang="en-US" sz="1400" b="1" dirty="0">
                <a:latin typeface="微软雅黑" panose="020B0503020204020204" pitchFamily="34" charset="-122"/>
                <a:ea typeface="微软雅黑" panose="020B0503020204020204" pitchFamily="34" charset="-122"/>
              </a:rPr>
              <a:t>红色数据</a:t>
            </a:r>
            <a:r>
              <a:rPr lang="en-US" altLang="zh-CN" sz="1400" dirty="0">
                <a:latin typeface="微软雅黑" panose="020B0503020204020204" pitchFamily="34" charset="-122"/>
                <a:ea typeface="微软雅黑" panose="020B0503020204020204" pitchFamily="34" charset="-122"/>
              </a:rPr>
              <a:t>---&gt;</a:t>
            </a:r>
            <a:r>
              <a:rPr lang="zh-CN" altLang="en-US" sz="1200" dirty="0">
                <a:latin typeface="微软雅黑" panose="020B0503020204020204" pitchFamily="34" charset="-122"/>
                <a:ea typeface="微软雅黑" panose="020B0503020204020204" pitchFamily="34" charset="-122"/>
              </a:rPr>
              <a:t>获取红色数据任务中的道具，获取数量由扫描二维码任务确定，参与完成传输数据任务</a:t>
            </a:r>
            <a:endParaRPr lang="zh-CN" altLang="en-US" sz="1200" dirty="0">
              <a:latin typeface="微软雅黑" panose="020B0503020204020204" pitchFamily="34" charset="-122"/>
              <a:ea typeface="微软雅黑" panose="020B0503020204020204" pitchFamily="34" charset="-122"/>
            </a:endParaRPr>
          </a:p>
        </p:txBody>
      </p:sp>
      <p:pic>
        <p:nvPicPr>
          <p:cNvPr id="5" name="图片 -2147482555" descr="专有名词.90"/>
          <p:cNvPicPr>
            <a:picLocks noChangeAspect="1"/>
          </p:cNvPicPr>
          <p:nvPr/>
        </p:nvPicPr>
        <p:blipFill>
          <a:blip r:embed="rId1"/>
          <a:srcRect l="34363" t="39177" r="34407" b="26346"/>
          <a:stretch>
            <a:fillRect/>
          </a:stretch>
        </p:blipFill>
        <p:spPr>
          <a:xfrm>
            <a:off x="971600" y="1805305"/>
            <a:ext cx="1737360" cy="1198245"/>
          </a:xfrm>
          <a:prstGeom prst="rect">
            <a:avLst/>
          </a:prstGeom>
          <a:noFill/>
          <a:ln w="9525">
            <a:noFill/>
          </a:ln>
        </p:spPr>
      </p:pic>
      <p:pic>
        <p:nvPicPr>
          <p:cNvPr id="7" name="图片 44" descr="专有名词.91"/>
          <p:cNvPicPr>
            <a:picLocks noChangeAspect="1"/>
          </p:cNvPicPr>
          <p:nvPr/>
        </p:nvPicPr>
        <p:blipFill>
          <a:blip r:embed="rId2"/>
          <a:srcRect l="28841" t="33130" r="35374" b="27328"/>
          <a:stretch>
            <a:fillRect/>
          </a:stretch>
        </p:blipFill>
        <p:spPr>
          <a:xfrm>
            <a:off x="3419872" y="1553210"/>
            <a:ext cx="1877060" cy="1450340"/>
          </a:xfrm>
          <a:prstGeom prst="rect">
            <a:avLst/>
          </a:prstGeom>
          <a:noFill/>
          <a:ln w="9525">
            <a:noFill/>
          </a:ln>
        </p:spPr>
      </p:pic>
      <p:sp>
        <p:nvSpPr>
          <p:cNvPr id="3" name="文本框 9"/>
          <p:cNvSpPr txBox="1"/>
          <p:nvPr/>
        </p:nvSpPr>
        <p:spPr>
          <a:xfrm>
            <a:off x="3563888" y="3408278"/>
            <a:ext cx="2397125" cy="675640"/>
          </a:xfrm>
          <a:prstGeom prst="rect">
            <a:avLst/>
          </a:prstGeom>
          <a:noFill/>
        </p:spPr>
        <p:txBody>
          <a:bodyPr wrap="square" rtlCol="0">
            <a:spAutoFit/>
          </a:bodyPr>
          <a:lstStyle/>
          <a:p>
            <a:r>
              <a:rPr lang="zh-CN" altLang="en-US" sz="1400" b="1" dirty="0">
                <a:latin typeface="微软雅黑" panose="020B0503020204020204" pitchFamily="34" charset="-122"/>
                <a:ea typeface="微软雅黑" panose="020B0503020204020204" pitchFamily="34" charset="-122"/>
              </a:rPr>
              <a:t>信息</a:t>
            </a:r>
            <a:r>
              <a:rPr lang="en-US" altLang="zh-CN" sz="1400" dirty="0">
                <a:latin typeface="微软雅黑" panose="020B0503020204020204" pitchFamily="34" charset="-122"/>
                <a:ea typeface="微软雅黑" panose="020B0503020204020204" pitchFamily="34" charset="-122"/>
              </a:rPr>
              <a:t>---&gt;</a:t>
            </a:r>
            <a:r>
              <a:rPr lang="zh-CN" altLang="en-US" sz="1200" dirty="0">
                <a:latin typeface="微软雅黑" panose="020B0503020204020204" pitchFamily="34" charset="-122"/>
                <a:ea typeface="微软雅黑" panose="020B0503020204020204" pitchFamily="34" charset="-122"/>
              </a:rPr>
              <a:t>用于信息处理模型，可以被信息收纳箱接收并运回基地，可用于完成信息编码任务</a:t>
            </a:r>
            <a:endParaRPr lang="zh-CN" altLang="en-US" sz="1200" dirty="0">
              <a:latin typeface="微软雅黑" panose="020B0503020204020204" pitchFamily="34" charset="-122"/>
              <a:ea typeface="微软雅黑" panose="020B0503020204020204" pitchFamily="34" charset="-122"/>
            </a:endParaRPr>
          </a:p>
        </p:txBody>
      </p:sp>
      <p:pic>
        <p:nvPicPr>
          <p:cNvPr id="8" name="图片 45" descr="专有名词.92"/>
          <p:cNvPicPr>
            <a:picLocks noChangeAspect="1"/>
          </p:cNvPicPr>
          <p:nvPr/>
        </p:nvPicPr>
        <p:blipFill>
          <a:blip r:embed="rId3"/>
          <a:srcRect l="23256" t="34563" r="22955" b="22076"/>
          <a:stretch>
            <a:fillRect/>
          </a:stretch>
        </p:blipFill>
        <p:spPr>
          <a:xfrm>
            <a:off x="5796136" y="1383784"/>
            <a:ext cx="3140075" cy="1764030"/>
          </a:xfrm>
          <a:prstGeom prst="rect">
            <a:avLst/>
          </a:prstGeom>
          <a:noFill/>
          <a:ln w="9525">
            <a:noFill/>
          </a:ln>
        </p:spPr>
      </p:pic>
      <p:sp>
        <p:nvSpPr>
          <p:cNvPr id="4" name="文本框 9"/>
          <p:cNvSpPr txBox="1"/>
          <p:nvPr/>
        </p:nvSpPr>
        <p:spPr>
          <a:xfrm>
            <a:off x="6156176" y="3448412"/>
            <a:ext cx="2397125" cy="491490"/>
          </a:xfrm>
          <a:prstGeom prst="rect">
            <a:avLst/>
          </a:prstGeom>
          <a:noFill/>
        </p:spPr>
        <p:txBody>
          <a:bodyPr wrap="square" rtlCol="0">
            <a:spAutoFit/>
          </a:bodyPr>
          <a:lstStyle/>
          <a:p>
            <a:r>
              <a:rPr lang="zh-CN" altLang="en-US" sz="1400" b="1" dirty="0">
                <a:latin typeface="微软雅黑" panose="020B0503020204020204" pitchFamily="34" charset="-122"/>
                <a:ea typeface="微软雅黑" panose="020B0503020204020204" pitchFamily="34" charset="-122"/>
              </a:rPr>
              <a:t>能量块</a:t>
            </a:r>
            <a:r>
              <a:rPr lang="en-US" altLang="zh-CN" sz="1400" dirty="0">
                <a:latin typeface="微软雅黑" panose="020B0503020204020204" pitchFamily="34" charset="-122"/>
                <a:ea typeface="微软雅黑" panose="020B0503020204020204" pitchFamily="34" charset="-122"/>
              </a:rPr>
              <a:t>---&gt;</a:t>
            </a:r>
            <a:r>
              <a:rPr lang="zh-CN" altLang="en-US" sz="1200" dirty="0">
                <a:latin typeface="微软雅黑" panose="020B0503020204020204" pitchFamily="34" charset="-122"/>
                <a:ea typeface="微软雅黑" panose="020B0503020204020204" pitchFamily="34" charset="-122"/>
              </a:rPr>
              <a:t>用于自动搬运模型，可以被带回基地</a:t>
            </a:r>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可选过程 1"/>
          <p:cNvSpPr/>
          <p:nvPr/>
        </p:nvSpPr>
        <p:spPr>
          <a:xfrm>
            <a:off x="3016885" y="476250"/>
            <a:ext cx="2599055" cy="612140"/>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00" dirty="0">
                <a:solidFill>
                  <a:schemeClr val="tx1"/>
                </a:solidFill>
                <a:latin typeface="微软雅黑" panose="020B0503020204020204" pitchFamily="34" charset="-122"/>
                <a:ea typeface="微软雅黑" panose="020B0503020204020204" pitchFamily="34" charset="-122"/>
              </a:rPr>
              <a:t>道具名称及用途</a:t>
            </a:r>
            <a:endParaRPr lang="zh-CN" altLang="en-US" sz="2600" dirty="0">
              <a:solidFill>
                <a:schemeClr val="tx1"/>
              </a:solidFill>
              <a:latin typeface="微软雅黑" panose="020B0503020204020204" pitchFamily="34" charset="-122"/>
              <a:ea typeface="微软雅黑" panose="020B0503020204020204" pitchFamily="34" charset="-122"/>
            </a:endParaRPr>
          </a:p>
        </p:txBody>
      </p:sp>
      <p:sp>
        <p:nvSpPr>
          <p:cNvPr id="6" name="文本框 9"/>
          <p:cNvSpPr txBox="1"/>
          <p:nvPr/>
        </p:nvSpPr>
        <p:spPr>
          <a:xfrm>
            <a:off x="611560" y="3579862"/>
            <a:ext cx="2909570" cy="491490"/>
          </a:xfrm>
          <a:prstGeom prst="rect">
            <a:avLst/>
          </a:prstGeom>
          <a:noFill/>
        </p:spPr>
        <p:txBody>
          <a:bodyPr wrap="square" rtlCol="0">
            <a:spAutoFit/>
          </a:bodyPr>
          <a:lstStyle/>
          <a:p>
            <a:r>
              <a:rPr lang="zh-CN" altLang="en-US" sz="1400" b="1" dirty="0">
                <a:latin typeface="微软雅黑" panose="020B0503020204020204" pitchFamily="34" charset="-122"/>
                <a:ea typeface="微软雅黑" panose="020B0503020204020204" pitchFamily="34" charset="-122"/>
              </a:rPr>
              <a:t>信息收纳箱</a:t>
            </a:r>
            <a:r>
              <a:rPr lang="en-US" altLang="zh-CN" sz="1400" dirty="0">
                <a:latin typeface="微软雅黑" panose="020B0503020204020204" pitchFamily="34" charset="-122"/>
                <a:ea typeface="微软雅黑" panose="020B0503020204020204" pitchFamily="34" charset="-122"/>
              </a:rPr>
              <a:t>---&gt;</a:t>
            </a:r>
            <a:r>
              <a:rPr lang="zh-CN" altLang="en-US" sz="1200" dirty="0">
                <a:latin typeface="微软雅黑" panose="020B0503020204020204" pitchFamily="34" charset="-122"/>
                <a:ea typeface="微软雅黑" panose="020B0503020204020204" pitchFamily="34" charset="-122"/>
              </a:rPr>
              <a:t>用于信息处理模型，表示接收和存储信息</a:t>
            </a:r>
            <a:endParaRPr lang="zh-CN" altLang="en-US" sz="1200" dirty="0">
              <a:latin typeface="微软雅黑" panose="020B0503020204020204" pitchFamily="34" charset="-122"/>
              <a:ea typeface="微软雅黑" panose="020B0503020204020204" pitchFamily="34" charset="-122"/>
            </a:endParaRPr>
          </a:p>
        </p:txBody>
      </p:sp>
      <p:sp>
        <p:nvSpPr>
          <p:cNvPr id="5" name="文本框 9"/>
          <p:cNvSpPr txBox="1"/>
          <p:nvPr/>
        </p:nvSpPr>
        <p:spPr>
          <a:xfrm>
            <a:off x="3635896" y="3561189"/>
            <a:ext cx="2397125" cy="306705"/>
          </a:xfrm>
          <a:prstGeom prst="rect">
            <a:avLst/>
          </a:prstGeom>
          <a:noFill/>
        </p:spPr>
        <p:txBody>
          <a:bodyPr wrap="square" rtlCol="0">
            <a:spAutoFit/>
          </a:bodyPr>
          <a:lstStyle/>
          <a:p>
            <a:r>
              <a:rPr lang="zh-CN" altLang="en-US" sz="1400" b="1" dirty="0">
                <a:latin typeface="微软雅黑" panose="020B0503020204020204" pitchFamily="34" charset="-122"/>
                <a:ea typeface="微软雅黑" panose="020B0503020204020204" pitchFamily="34" charset="-122"/>
              </a:rPr>
              <a:t>补丁</a:t>
            </a:r>
            <a:r>
              <a:rPr lang="en-US" altLang="zh-CN" sz="1400" dirty="0">
                <a:latin typeface="微软雅黑" panose="020B0503020204020204" pitchFamily="34" charset="-122"/>
                <a:ea typeface="微软雅黑" panose="020B0503020204020204" pitchFamily="34" charset="-122"/>
              </a:rPr>
              <a:t>---&gt;</a:t>
            </a:r>
            <a:r>
              <a:rPr lang="zh-CN" altLang="en-US" sz="1200" dirty="0">
                <a:latin typeface="微软雅黑" panose="020B0503020204020204" pitchFamily="34" charset="-122"/>
                <a:ea typeface="微软雅黑" panose="020B0503020204020204" pitchFamily="34" charset="-122"/>
              </a:rPr>
              <a:t>用于修复漏洞模型</a:t>
            </a:r>
            <a:endParaRPr lang="zh-CN" altLang="en-US" sz="1200" dirty="0">
              <a:latin typeface="微软雅黑" panose="020B0503020204020204" pitchFamily="34" charset="-122"/>
              <a:ea typeface="微软雅黑" panose="020B0503020204020204" pitchFamily="34" charset="-122"/>
            </a:endParaRPr>
          </a:p>
        </p:txBody>
      </p:sp>
      <p:sp>
        <p:nvSpPr>
          <p:cNvPr id="8" name="文本框 9"/>
          <p:cNvSpPr txBox="1"/>
          <p:nvPr/>
        </p:nvSpPr>
        <p:spPr>
          <a:xfrm>
            <a:off x="6156176" y="3560117"/>
            <a:ext cx="2511956" cy="307777"/>
          </a:xfrm>
          <a:prstGeom prst="rect">
            <a:avLst/>
          </a:prstGeom>
          <a:noFill/>
        </p:spPr>
        <p:txBody>
          <a:bodyPr wrap="square" rtlCol="0">
            <a:spAutoFit/>
          </a:bodyPr>
          <a:lstStyle/>
          <a:p>
            <a:r>
              <a:rPr lang="zh-CN" altLang="en-US" sz="1400" b="1" dirty="0">
                <a:latin typeface="微软雅黑" panose="020B0503020204020204" pitchFamily="34" charset="-122"/>
                <a:ea typeface="微软雅黑" panose="020B0503020204020204" pitchFamily="34" charset="-122"/>
              </a:rPr>
              <a:t>能量块</a:t>
            </a:r>
            <a:r>
              <a:rPr lang="en-US" altLang="zh-CN" sz="1400" dirty="0">
                <a:latin typeface="微软雅黑" panose="020B0503020204020204" pitchFamily="34" charset="-122"/>
                <a:ea typeface="微软雅黑" panose="020B0503020204020204" pitchFamily="34" charset="-122"/>
              </a:rPr>
              <a:t>---&gt;</a:t>
            </a:r>
            <a:r>
              <a:rPr lang="zh-CN" altLang="en-US" sz="1200" dirty="0">
                <a:latin typeface="微软雅黑" panose="020B0503020204020204" pitchFamily="34" charset="-122"/>
                <a:ea typeface="微软雅黑" panose="020B0503020204020204" pitchFamily="34" charset="-122"/>
              </a:rPr>
              <a:t>红旗保卫战中的道具</a:t>
            </a:r>
            <a:endParaRPr lang="zh-CN" altLang="en-US" sz="1200" dirty="0">
              <a:latin typeface="微软雅黑" panose="020B0503020204020204" pitchFamily="34" charset="-122"/>
              <a:ea typeface="微软雅黑" panose="020B0503020204020204" pitchFamily="34" charset="-122"/>
            </a:endParaRPr>
          </a:p>
        </p:txBody>
      </p:sp>
      <p:pic>
        <p:nvPicPr>
          <p:cNvPr id="3" name="图片 46" descr="专有名词.93"/>
          <p:cNvPicPr>
            <a:picLocks noChangeAspect="1"/>
          </p:cNvPicPr>
          <p:nvPr/>
        </p:nvPicPr>
        <p:blipFill>
          <a:blip r:embed="rId1"/>
          <a:srcRect l="22307" t="26170" r="22131" b="19067"/>
          <a:stretch>
            <a:fillRect/>
          </a:stretch>
        </p:blipFill>
        <p:spPr>
          <a:xfrm>
            <a:off x="539115" y="1659245"/>
            <a:ext cx="2369820" cy="1632585"/>
          </a:xfrm>
          <a:prstGeom prst="rect">
            <a:avLst/>
          </a:prstGeom>
          <a:noFill/>
          <a:ln w="9525">
            <a:noFill/>
          </a:ln>
        </p:spPr>
      </p:pic>
      <p:pic>
        <p:nvPicPr>
          <p:cNvPr id="4" name="图片 47" descr="专有名词.94"/>
          <p:cNvPicPr>
            <a:picLocks noChangeAspect="1"/>
          </p:cNvPicPr>
          <p:nvPr/>
        </p:nvPicPr>
        <p:blipFill>
          <a:blip r:embed="rId2"/>
          <a:srcRect l="15244" t="27632" r="11243" b="24797"/>
          <a:stretch>
            <a:fillRect/>
          </a:stretch>
        </p:blipFill>
        <p:spPr>
          <a:xfrm>
            <a:off x="3059832" y="1688465"/>
            <a:ext cx="3201670" cy="1447165"/>
          </a:xfrm>
          <a:prstGeom prst="rect">
            <a:avLst/>
          </a:prstGeom>
          <a:noFill/>
          <a:ln w="9525">
            <a:noFill/>
          </a:ln>
        </p:spPr>
      </p:pic>
      <p:pic>
        <p:nvPicPr>
          <p:cNvPr id="7" name="图片 48" descr="专有名词.95"/>
          <p:cNvPicPr>
            <a:picLocks noChangeAspect="1"/>
          </p:cNvPicPr>
          <p:nvPr/>
        </p:nvPicPr>
        <p:blipFill>
          <a:blip r:embed="rId3"/>
          <a:srcRect l="38571" t="47176" r="35526" b="33540"/>
          <a:stretch>
            <a:fillRect/>
          </a:stretch>
        </p:blipFill>
        <p:spPr>
          <a:xfrm>
            <a:off x="6156176" y="1707654"/>
            <a:ext cx="2347595" cy="1226185"/>
          </a:xfrm>
          <a:prstGeom prst="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可选过程 1"/>
          <p:cNvSpPr/>
          <p:nvPr/>
        </p:nvSpPr>
        <p:spPr>
          <a:xfrm>
            <a:off x="3016885" y="476250"/>
            <a:ext cx="2599055" cy="612140"/>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00" dirty="0">
                <a:solidFill>
                  <a:schemeClr val="tx1"/>
                </a:solidFill>
                <a:latin typeface="微软雅黑" panose="020B0503020204020204" pitchFamily="34" charset="-122"/>
                <a:ea typeface="微软雅黑" panose="020B0503020204020204" pitchFamily="34" charset="-122"/>
              </a:rPr>
              <a:t>道具名称及用途</a:t>
            </a:r>
            <a:endParaRPr lang="zh-CN" altLang="en-US" sz="2600" dirty="0">
              <a:solidFill>
                <a:schemeClr val="tx1"/>
              </a:solidFill>
              <a:latin typeface="微软雅黑" panose="020B0503020204020204" pitchFamily="34" charset="-122"/>
              <a:ea typeface="微软雅黑" panose="020B0503020204020204" pitchFamily="34" charset="-122"/>
            </a:endParaRPr>
          </a:p>
        </p:txBody>
      </p:sp>
      <p:sp>
        <p:nvSpPr>
          <p:cNvPr id="6" name="文本框 9"/>
          <p:cNvSpPr txBox="1"/>
          <p:nvPr/>
        </p:nvSpPr>
        <p:spPr>
          <a:xfrm>
            <a:off x="150262" y="3417570"/>
            <a:ext cx="2909570" cy="306705"/>
          </a:xfrm>
          <a:prstGeom prst="rect">
            <a:avLst/>
          </a:prstGeom>
          <a:noFill/>
        </p:spPr>
        <p:txBody>
          <a:bodyPr wrap="square" rtlCol="0">
            <a:spAutoFit/>
          </a:bodyPr>
          <a:lstStyle/>
          <a:p>
            <a:r>
              <a:rPr lang="zh-CN" altLang="en-US" sz="1400" b="1" dirty="0">
                <a:latin typeface="微软雅黑" panose="020B0503020204020204" pitchFamily="34" charset="-122"/>
                <a:ea typeface="微软雅黑" panose="020B0503020204020204" pitchFamily="34" charset="-122"/>
              </a:rPr>
              <a:t>黄钻石</a:t>
            </a:r>
            <a:r>
              <a:rPr lang="en-US" altLang="zh-CN" sz="1400" dirty="0">
                <a:latin typeface="微软雅黑" panose="020B0503020204020204" pitchFamily="34" charset="-122"/>
                <a:ea typeface="微软雅黑" panose="020B0503020204020204" pitchFamily="34" charset="-122"/>
              </a:rPr>
              <a:t>---&gt;</a:t>
            </a:r>
            <a:r>
              <a:rPr lang="zh-CN" altLang="en-US" sz="1200" dirty="0">
                <a:latin typeface="微软雅黑" panose="020B0503020204020204" pitchFamily="34" charset="-122"/>
                <a:ea typeface="微软雅黑" panose="020B0503020204020204" pitchFamily="34" charset="-122"/>
              </a:rPr>
              <a:t>智多星中的道具</a:t>
            </a:r>
            <a:endParaRPr lang="zh-CN" altLang="en-US" sz="1200" dirty="0">
              <a:latin typeface="微软雅黑" panose="020B0503020204020204" pitchFamily="34" charset="-122"/>
              <a:ea typeface="微软雅黑" panose="020B0503020204020204" pitchFamily="34" charset="-122"/>
            </a:endParaRPr>
          </a:p>
        </p:txBody>
      </p:sp>
      <p:sp>
        <p:nvSpPr>
          <p:cNvPr id="5" name="文本框 9"/>
          <p:cNvSpPr txBox="1"/>
          <p:nvPr/>
        </p:nvSpPr>
        <p:spPr>
          <a:xfrm>
            <a:off x="2379980" y="3417570"/>
            <a:ext cx="2397125" cy="491490"/>
          </a:xfrm>
          <a:prstGeom prst="rect">
            <a:avLst/>
          </a:prstGeom>
          <a:noFill/>
        </p:spPr>
        <p:txBody>
          <a:bodyPr wrap="square" rtlCol="0">
            <a:spAutoFit/>
          </a:bodyPr>
          <a:lstStyle/>
          <a:p>
            <a:r>
              <a:rPr lang="zh-CN" altLang="en-US" sz="1400" b="1" dirty="0">
                <a:latin typeface="微软雅黑" panose="020B0503020204020204" pitchFamily="34" charset="-122"/>
                <a:ea typeface="微软雅黑" panose="020B0503020204020204" pitchFamily="34" charset="-122"/>
              </a:rPr>
              <a:t>灰钻石</a:t>
            </a:r>
            <a:r>
              <a:rPr lang="en-US" altLang="zh-CN" sz="1400" dirty="0">
                <a:latin typeface="微软雅黑" panose="020B0503020204020204" pitchFamily="34" charset="-122"/>
                <a:ea typeface="微软雅黑" panose="020B0503020204020204" pitchFamily="34" charset="-122"/>
              </a:rPr>
              <a:t>---&gt;</a:t>
            </a:r>
            <a:r>
              <a:rPr lang="zh-CN" altLang="en-US" sz="1200" dirty="0">
                <a:latin typeface="微软雅黑" panose="020B0503020204020204" pitchFamily="34" charset="-122"/>
                <a:ea typeface="微软雅黑" panose="020B0503020204020204" pitchFamily="34" charset="-122"/>
                <a:sym typeface="+mn-ea"/>
              </a:rPr>
              <a:t>智多星中的道具</a:t>
            </a:r>
            <a:endParaRPr lang="zh-CN" altLang="en-US" sz="1200" dirty="0">
              <a:latin typeface="微软雅黑" panose="020B0503020204020204" pitchFamily="34" charset="-122"/>
              <a:ea typeface="微软雅黑" panose="020B0503020204020204" pitchFamily="34" charset="-122"/>
            </a:endParaRPr>
          </a:p>
          <a:p>
            <a:endParaRPr lang="zh-CN" altLang="en-US" sz="1200" b="1" dirty="0">
              <a:latin typeface="微软雅黑" panose="020B0503020204020204" pitchFamily="34" charset="-122"/>
              <a:ea typeface="微软雅黑" panose="020B0503020204020204" pitchFamily="34" charset="-122"/>
            </a:endParaRPr>
          </a:p>
        </p:txBody>
      </p:sp>
      <p:sp>
        <p:nvSpPr>
          <p:cNvPr id="8" name="文本框 9"/>
          <p:cNvSpPr txBox="1"/>
          <p:nvPr/>
        </p:nvSpPr>
        <p:spPr>
          <a:xfrm>
            <a:off x="4621530" y="3417570"/>
            <a:ext cx="2397125" cy="306705"/>
          </a:xfrm>
          <a:prstGeom prst="rect">
            <a:avLst/>
          </a:prstGeom>
          <a:noFill/>
        </p:spPr>
        <p:txBody>
          <a:bodyPr wrap="square" rtlCol="0">
            <a:spAutoFit/>
          </a:bodyPr>
          <a:lstStyle/>
          <a:p>
            <a:r>
              <a:rPr lang="zh-CN" altLang="en-US" sz="1400" b="1" dirty="0">
                <a:latin typeface="微软雅黑" panose="020B0503020204020204" pitchFamily="34" charset="-122"/>
                <a:ea typeface="微软雅黑" panose="020B0503020204020204" pitchFamily="34" charset="-122"/>
              </a:rPr>
              <a:t>蓝钻石</a:t>
            </a:r>
            <a:r>
              <a:rPr lang="en-US" altLang="zh-CN" sz="1400" dirty="0">
                <a:latin typeface="微软雅黑" panose="020B0503020204020204" pitchFamily="34" charset="-122"/>
                <a:ea typeface="微软雅黑" panose="020B0503020204020204" pitchFamily="34" charset="-122"/>
              </a:rPr>
              <a:t>---&gt;</a:t>
            </a:r>
            <a:r>
              <a:rPr lang="zh-CN" altLang="en-US" sz="1200" dirty="0">
                <a:latin typeface="微软雅黑" panose="020B0503020204020204" pitchFamily="34" charset="-122"/>
                <a:ea typeface="微软雅黑" panose="020B0503020204020204" pitchFamily="34" charset="-122"/>
                <a:sym typeface="+mn-ea"/>
              </a:rPr>
              <a:t>智多星中的道具</a:t>
            </a:r>
            <a:endParaRPr lang="zh-CN" altLang="en-US" sz="1200" dirty="0">
              <a:latin typeface="微软雅黑" panose="020B0503020204020204" pitchFamily="34" charset="-122"/>
              <a:ea typeface="微软雅黑" panose="020B0503020204020204" pitchFamily="34" charset="-122"/>
            </a:endParaRPr>
          </a:p>
        </p:txBody>
      </p:sp>
      <p:pic>
        <p:nvPicPr>
          <p:cNvPr id="3" name="图片 174" descr="专有名词.111"/>
          <p:cNvPicPr>
            <a:picLocks noChangeAspect="1"/>
          </p:cNvPicPr>
          <p:nvPr/>
        </p:nvPicPr>
        <p:blipFill>
          <a:blip r:embed="rId1"/>
          <a:srcRect l="18581" t="27557" r="22205" b="21861"/>
          <a:stretch>
            <a:fillRect/>
          </a:stretch>
        </p:blipFill>
        <p:spPr>
          <a:xfrm>
            <a:off x="324649" y="2135505"/>
            <a:ext cx="1583055" cy="903605"/>
          </a:xfrm>
          <a:prstGeom prst="rect">
            <a:avLst/>
          </a:prstGeom>
          <a:noFill/>
          <a:ln w="9525">
            <a:noFill/>
          </a:ln>
        </p:spPr>
      </p:pic>
      <p:pic>
        <p:nvPicPr>
          <p:cNvPr id="4" name="图片 -2147482554" descr="专有名词.110"/>
          <p:cNvPicPr>
            <a:picLocks noChangeAspect="1"/>
          </p:cNvPicPr>
          <p:nvPr/>
        </p:nvPicPr>
        <p:blipFill>
          <a:blip r:embed="rId2"/>
          <a:srcRect l="16951" t="28671" r="16539" b="18146"/>
          <a:stretch>
            <a:fillRect/>
          </a:stretch>
        </p:blipFill>
        <p:spPr>
          <a:xfrm>
            <a:off x="2480310" y="2163445"/>
            <a:ext cx="1652270" cy="948055"/>
          </a:xfrm>
          <a:prstGeom prst="rect">
            <a:avLst/>
          </a:prstGeom>
          <a:noFill/>
          <a:ln w="9525">
            <a:noFill/>
          </a:ln>
        </p:spPr>
      </p:pic>
      <p:pic>
        <p:nvPicPr>
          <p:cNvPr id="7" name="图片 178" descr="专有名词.109"/>
          <p:cNvPicPr>
            <a:picLocks noChangeAspect="1"/>
          </p:cNvPicPr>
          <p:nvPr/>
        </p:nvPicPr>
        <p:blipFill>
          <a:blip r:embed="rId3"/>
          <a:srcRect l="16833" t="28432" r="17363" b="19252"/>
          <a:stretch>
            <a:fillRect/>
          </a:stretch>
        </p:blipFill>
        <p:spPr>
          <a:xfrm>
            <a:off x="4794250" y="2196465"/>
            <a:ext cx="1640205" cy="915035"/>
          </a:xfrm>
          <a:prstGeom prst="rect">
            <a:avLst/>
          </a:prstGeom>
          <a:noFill/>
          <a:ln w="9525">
            <a:noFill/>
          </a:ln>
        </p:spPr>
      </p:pic>
      <p:pic>
        <p:nvPicPr>
          <p:cNvPr id="10" name="图片 180" descr="专有名词.108"/>
          <p:cNvPicPr>
            <a:picLocks noChangeAspect="1"/>
          </p:cNvPicPr>
          <p:nvPr/>
        </p:nvPicPr>
        <p:blipFill>
          <a:blip r:embed="rId4"/>
          <a:srcRect l="36259" t="32106" r="31897" b="25060"/>
          <a:stretch>
            <a:fillRect/>
          </a:stretch>
        </p:blipFill>
        <p:spPr>
          <a:xfrm>
            <a:off x="7308304" y="2098794"/>
            <a:ext cx="1117600" cy="1049020"/>
          </a:xfrm>
          <a:prstGeom prst="rect">
            <a:avLst/>
          </a:prstGeom>
          <a:noFill/>
          <a:ln w="9525">
            <a:noFill/>
          </a:ln>
        </p:spPr>
      </p:pic>
      <p:sp>
        <p:nvSpPr>
          <p:cNvPr id="9" name="文本框 9"/>
          <p:cNvSpPr txBox="1"/>
          <p:nvPr/>
        </p:nvSpPr>
        <p:spPr>
          <a:xfrm>
            <a:off x="6876256" y="3417173"/>
            <a:ext cx="2397125" cy="306705"/>
          </a:xfrm>
          <a:prstGeom prst="rect">
            <a:avLst/>
          </a:prstGeom>
          <a:noFill/>
        </p:spPr>
        <p:txBody>
          <a:bodyPr wrap="square" rtlCol="0">
            <a:spAutoFit/>
          </a:bodyPr>
          <a:lstStyle/>
          <a:p>
            <a:r>
              <a:rPr lang="zh-CN" altLang="en-US" sz="1400" b="1" dirty="0">
                <a:latin typeface="微软雅黑" panose="020B0503020204020204" pitchFamily="34" charset="-122"/>
                <a:ea typeface="微软雅黑" panose="020B0503020204020204" pitchFamily="34" charset="-122"/>
              </a:rPr>
              <a:t>白金</a:t>
            </a:r>
            <a:r>
              <a:rPr lang="en-US" altLang="zh-CN" sz="1400" dirty="0">
                <a:latin typeface="微软雅黑" panose="020B0503020204020204" pitchFamily="34" charset="-122"/>
                <a:ea typeface="微软雅黑" panose="020B0503020204020204" pitchFamily="34" charset="-122"/>
              </a:rPr>
              <a:t>---&gt;</a:t>
            </a:r>
            <a:r>
              <a:rPr lang="zh-CN" altLang="en-US" sz="1200" dirty="0">
                <a:latin typeface="微软雅黑" panose="020B0503020204020204" pitchFamily="34" charset="-122"/>
                <a:ea typeface="微软雅黑" panose="020B0503020204020204" pitchFamily="34" charset="-122"/>
                <a:sym typeface="+mn-ea"/>
              </a:rPr>
              <a:t>智多星中的道具</a:t>
            </a:r>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可选过程 1"/>
          <p:cNvSpPr/>
          <p:nvPr/>
        </p:nvSpPr>
        <p:spPr>
          <a:xfrm>
            <a:off x="3016885" y="476250"/>
            <a:ext cx="2599055" cy="612140"/>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00" dirty="0">
                <a:solidFill>
                  <a:schemeClr val="tx1"/>
                </a:solidFill>
                <a:latin typeface="微软雅黑" panose="020B0503020204020204" pitchFamily="34" charset="-122"/>
                <a:ea typeface="微软雅黑" panose="020B0503020204020204" pitchFamily="34" charset="-122"/>
              </a:rPr>
              <a:t>道具名称及用途</a:t>
            </a:r>
            <a:endParaRPr lang="zh-CN" altLang="en-US" sz="2600" dirty="0">
              <a:solidFill>
                <a:schemeClr val="tx1"/>
              </a:solidFill>
              <a:latin typeface="微软雅黑" panose="020B0503020204020204" pitchFamily="34" charset="-122"/>
              <a:ea typeface="微软雅黑" panose="020B0503020204020204" pitchFamily="34" charset="-122"/>
            </a:endParaRPr>
          </a:p>
        </p:txBody>
      </p:sp>
      <p:sp>
        <p:nvSpPr>
          <p:cNvPr id="6" name="文本框 9"/>
          <p:cNvSpPr txBox="1"/>
          <p:nvPr/>
        </p:nvSpPr>
        <p:spPr>
          <a:xfrm>
            <a:off x="1094105" y="3325495"/>
            <a:ext cx="2909570" cy="1260475"/>
          </a:xfrm>
          <a:prstGeom prst="rect">
            <a:avLst/>
          </a:prstGeom>
          <a:noFill/>
        </p:spPr>
        <p:txBody>
          <a:bodyPr wrap="square" rtlCol="0">
            <a:spAutoFit/>
          </a:bodyPr>
          <a:lstStyle/>
          <a:p>
            <a:r>
              <a:rPr lang="zh-CN" altLang="en-US" sz="1400" b="1" dirty="0">
                <a:latin typeface="微软雅黑" panose="020B0503020204020204" pitchFamily="34" charset="-122"/>
                <a:ea typeface="微软雅黑" panose="020B0503020204020204" pitchFamily="34" charset="-122"/>
              </a:rPr>
              <a:t>码元（方形环）示意图</a:t>
            </a:r>
            <a:endParaRPr lang="zh-CN" altLang="en-US" sz="1400" b="1" dirty="0">
              <a:latin typeface="微软雅黑" panose="020B0503020204020204" pitchFamily="34" charset="-122"/>
              <a:ea typeface="微软雅黑" panose="020B0503020204020204" pitchFamily="34" charset="-122"/>
            </a:endParaRPr>
          </a:p>
          <a:p>
            <a:r>
              <a:rPr lang="en-US" altLang="zh-CN" sz="1400" dirty="0">
                <a:latin typeface="微软雅黑" panose="020B0503020204020204" pitchFamily="34" charset="-122"/>
                <a:ea typeface="微软雅黑" panose="020B0503020204020204" pitchFamily="34" charset="-122"/>
              </a:rPr>
              <a:t>---&gt;</a:t>
            </a:r>
            <a:r>
              <a:rPr lang="zh-CN" altLang="en-US" sz="1200" dirty="0">
                <a:latin typeface="微软雅黑" panose="020B0503020204020204" pitchFamily="34" charset="-122"/>
                <a:ea typeface="微软雅黑" panose="020B0503020204020204" pitchFamily="34" charset="-122"/>
              </a:rPr>
              <a:t>码元，外框为边长40-60mm的正方形，内框为边长20-40mm的正方形，高30mm</a:t>
            </a:r>
            <a:endParaRPr lang="zh-CN" altLang="en-US" sz="1200" dirty="0">
              <a:latin typeface="微软雅黑" panose="020B0503020204020204" pitchFamily="34" charset="-122"/>
              <a:ea typeface="微软雅黑" panose="020B0503020204020204" pitchFamily="34" charset="-122"/>
            </a:endParaRPr>
          </a:p>
          <a:p>
            <a:r>
              <a:rPr lang="en-US" altLang="zh-CN" sz="1200" dirty="0">
                <a:latin typeface="微软雅黑" panose="020B0503020204020204" pitchFamily="34" charset="-122"/>
                <a:ea typeface="微软雅黑" panose="020B0503020204020204" pitchFamily="34" charset="-122"/>
                <a:sym typeface="+mn-ea"/>
              </a:rPr>
              <a:t>---&gt;安全专家中的道具，码元</a:t>
            </a:r>
            <a:r>
              <a:rPr lang="zh-CN" altLang="en-US" sz="1200" dirty="0">
                <a:latin typeface="微软雅黑" panose="020B0503020204020204" pitchFamily="34" charset="-122"/>
                <a:ea typeface="微软雅黑" panose="020B0503020204020204" pitchFamily="34" charset="-122"/>
              </a:rPr>
              <a:t>有灰、黄、蓝三种颜色</a:t>
            </a:r>
            <a:endParaRPr lang="zh-CN" altLang="en-US" sz="1200" dirty="0">
              <a:latin typeface="微软雅黑" panose="020B0503020204020204" pitchFamily="34" charset="-122"/>
              <a:ea typeface="微软雅黑" panose="020B0503020204020204" pitchFamily="34" charset="-122"/>
            </a:endParaRPr>
          </a:p>
        </p:txBody>
      </p:sp>
      <p:sp>
        <p:nvSpPr>
          <p:cNvPr id="8" name="文本框 9"/>
          <p:cNvSpPr txBox="1"/>
          <p:nvPr/>
        </p:nvSpPr>
        <p:spPr>
          <a:xfrm>
            <a:off x="5661025" y="3325495"/>
            <a:ext cx="2397125" cy="1076325"/>
          </a:xfrm>
          <a:prstGeom prst="rect">
            <a:avLst/>
          </a:prstGeom>
          <a:noFill/>
        </p:spPr>
        <p:txBody>
          <a:bodyPr wrap="square" rtlCol="0">
            <a:spAutoFit/>
          </a:bodyPr>
          <a:lstStyle/>
          <a:p>
            <a:r>
              <a:rPr lang="zh-CN" altLang="en-US" sz="1400" b="1" dirty="0">
                <a:latin typeface="微软雅黑" panose="020B0503020204020204" pitchFamily="34" charset="-122"/>
                <a:ea typeface="微软雅黑" panose="020B0503020204020204" pitchFamily="34" charset="-122"/>
              </a:rPr>
              <a:t>能量块</a:t>
            </a:r>
            <a:endParaRPr lang="zh-CN" altLang="en-US" sz="1400" b="1" dirty="0">
              <a:latin typeface="微软雅黑" panose="020B0503020204020204" pitchFamily="34" charset="-122"/>
              <a:ea typeface="微软雅黑" panose="020B0503020204020204" pitchFamily="34" charset="-122"/>
            </a:endParaRPr>
          </a:p>
          <a:p>
            <a:r>
              <a:rPr lang="en-US" altLang="zh-CN" sz="1400" dirty="0">
                <a:latin typeface="微软雅黑" panose="020B0503020204020204" pitchFamily="34" charset="-122"/>
                <a:ea typeface="微软雅黑" panose="020B0503020204020204" pitchFamily="34" charset="-122"/>
              </a:rPr>
              <a:t>---&gt;</a:t>
            </a:r>
            <a:r>
              <a:rPr lang="zh-CN" altLang="en-US" sz="1200" dirty="0">
                <a:latin typeface="微软雅黑" panose="020B0503020204020204" pitchFamily="34" charset="-122"/>
                <a:ea typeface="微软雅黑" panose="020B0503020204020204" pitchFamily="34" charset="-122"/>
              </a:rPr>
              <a:t>蓝色加密装置长宽20×20mm，高180-220mm</a:t>
            </a:r>
            <a:endParaRPr lang="zh-CN" altLang="en-US" sz="1200" dirty="0">
              <a:latin typeface="微软雅黑" panose="020B0503020204020204" pitchFamily="34" charset="-122"/>
              <a:ea typeface="微软雅黑" panose="020B0503020204020204" pitchFamily="34" charset="-122"/>
            </a:endParaRPr>
          </a:p>
          <a:p>
            <a:r>
              <a:rPr lang="en-US" altLang="zh-CN" sz="1200" dirty="0">
                <a:latin typeface="微软雅黑" panose="020B0503020204020204" pitchFamily="34" charset="-122"/>
                <a:ea typeface="微软雅黑" panose="020B0503020204020204" pitchFamily="34" charset="-122"/>
                <a:sym typeface="+mn-ea"/>
              </a:rPr>
              <a:t>---&gt;安全专家中道具，蓝色部分为</a:t>
            </a:r>
            <a:r>
              <a:rPr lang="zh-CN" altLang="en-US" sz="1200" dirty="0">
                <a:latin typeface="微软雅黑" panose="020B0503020204020204" pitchFamily="34" charset="-122"/>
                <a:ea typeface="微软雅黑" panose="020B0503020204020204" pitchFamily="34" charset="-122"/>
              </a:rPr>
              <a:t>加密装置，灰色为底板</a:t>
            </a:r>
            <a:endParaRPr lang="zh-CN" altLang="en-US" sz="1200" dirty="0">
              <a:latin typeface="微软雅黑" panose="020B0503020204020204" pitchFamily="34" charset="-122"/>
              <a:ea typeface="微软雅黑" panose="020B0503020204020204" pitchFamily="34" charset="-122"/>
            </a:endParaRPr>
          </a:p>
        </p:txBody>
      </p:sp>
      <p:sp>
        <p:nvSpPr>
          <p:cNvPr id="1073742912" name="矩形 257"/>
          <p:cNvSpPr/>
          <p:nvPr/>
        </p:nvSpPr>
        <p:spPr>
          <a:xfrm>
            <a:off x="1604010" y="1608455"/>
            <a:ext cx="1506855" cy="1375410"/>
          </a:xfrm>
          <a:prstGeom prst="rect">
            <a:avLst/>
          </a:prstGeom>
          <a:noFill/>
          <a:ln w="127000" cap="flat" cmpd="sng">
            <a:solidFill>
              <a:srgbClr val="767171"/>
            </a:solidFill>
            <a:prstDash val="solid"/>
            <a:miter/>
            <a:headEnd type="none" w="med" len="med"/>
            <a:tailEnd type="none" w="med" len="med"/>
          </a:ln>
        </p:spPr>
        <p:txBody>
          <a:bodyPr/>
          <a:lstStyle/>
          <a:p>
            <a:endParaRPr lang="zh-CN" altLang="en-US"/>
          </a:p>
        </p:txBody>
      </p:sp>
      <p:sp>
        <p:nvSpPr>
          <p:cNvPr id="1073742913" name="矩形 265"/>
          <p:cNvSpPr/>
          <p:nvPr/>
        </p:nvSpPr>
        <p:spPr>
          <a:xfrm>
            <a:off x="6483350" y="1790065"/>
            <a:ext cx="219075" cy="1008380"/>
          </a:xfrm>
          <a:prstGeom prst="rect">
            <a:avLst/>
          </a:prstGeom>
          <a:solidFill>
            <a:srgbClr val="5B9BD5"/>
          </a:solidFill>
          <a:ln w="12700" cap="flat" cmpd="sng">
            <a:solidFill>
              <a:srgbClr val="41719C"/>
            </a:solidFill>
            <a:prstDash val="solid"/>
            <a:miter/>
            <a:headEnd type="none" w="med" len="med"/>
            <a:tailEnd type="none" w="med" len="med"/>
          </a:ln>
        </p:spPr>
        <p:txBody>
          <a:bodyPr/>
          <a:lstStyle/>
          <a:p>
            <a:endParaRPr lang="zh-CN" altLang="en-US"/>
          </a:p>
        </p:txBody>
      </p:sp>
      <p:sp>
        <p:nvSpPr>
          <p:cNvPr id="1073742914" name="矩形 264"/>
          <p:cNvSpPr/>
          <p:nvPr/>
        </p:nvSpPr>
        <p:spPr>
          <a:xfrm>
            <a:off x="5868670" y="2798445"/>
            <a:ext cx="1448435" cy="259715"/>
          </a:xfrm>
          <a:prstGeom prst="rect">
            <a:avLst/>
          </a:prstGeom>
          <a:solidFill>
            <a:srgbClr val="A5A5A5"/>
          </a:solidFill>
          <a:ln w="12700" cap="flat" cmpd="sng">
            <a:solidFill>
              <a:srgbClr val="787878"/>
            </a:solidFill>
            <a:prstDash val="solid"/>
            <a:miter/>
            <a:headEnd type="none" w="med" len="med"/>
            <a:tailEnd type="none" w="med" len="med"/>
          </a:ln>
        </p:spPr>
        <p:txBody>
          <a:bodyPr/>
          <a:lstStyle/>
          <a:p>
            <a:endParaRPr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4"/>
          <p:cNvSpPr txBox="1">
            <a:spLocks noChangeArrowheads="1"/>
          </p:cNvSpPr>
          <p:nvPr/>
        </p:nvSpPr>
        <p:spPr bwMode="auto">
          <a:xfrm>
            <a:off x="934070" y="882214"/>
            <a:ext cx="4067944" cy="491490"/>
          </a:xfrm>
          <a:prstGeom prst="rect">
            <a:avLst/>
          </a:prstGeom>
          <a:noFill/>
          <a:ln w="9525">
            <a:noFill/>
            <a:miter lim="800000"/>
          </a:ln>
        </p:spPr>
        <p:txBody>
          <a:bodyPr wrap="square">
            <a:spAutoFit/>
          </a:bodyPr>
          <a:lstStyle/>
          <a:p>
            <a:r>
              <a:rPr lang="zh-CN" altLang="en-US" sz="2600" dirty="0">
                <a:latin typeface="微软雅黑" panose="020B0503020204020204" pitchFamily="34" charset="-122"/>
                <a:ea typeface="微软雅黑" panose="020B0503020204020204" pitchFamily="34" charset="-122"/>
                <a:sym typeface="+mn-ea"/>
              </a:rPr>
              <a:t>任务</a:t>
            </a:r>
            <a:r>
              <a:rPr lang="en-US" altLang="zh-CN" sz="2600" dirty="0">
                <a:latin typeface="微软雅黑" panose="020B0503020204020204" pitchFamily="34" charset="-122"/>
                <a:ea typeface="微软雅黑" panose="020B0503020204020204" pitchFamily="34" charset="-122"/>
                <a:sym typeface="+mn-ea"/>
              </a:rPr>
              <a:t>1-</a:t>
            </a:r>
            <a:r>
              <a:rPr lang="zh-CN" altLang="en-US" sz="2600" dirty="0">
                <a:latin typeface="微软雅黑" panose="020B0503020204020204" pitchFamily="34" charset="-122"/>
                <a:ea typeface="微软雅黑" panose="020B0503020204020204" pitchFamily="34" charset="-122"/>
                <a:sym typeface="+mn-ea"/>
              </a:rPr>
              <a:t>出发</a:t>
            </a:r>
            <a:endParaRPr lang="zh-CN" altLang="en-US" sz="2600" dirty="0">
              <a:latin typeface="微软雅黑" panose="020B0503020204020204" pitchFamily="34" charset="-122"/>
              <a:ea typeface="微软雅黑" panose="020B0503020204020204" pitchFamily="34" charset="-122"/>
            </a:endParaRPr>
          </a:p>
        </p:txBody>
      </p:sp>
      <p:sp>
        <p:nvSpPr>
          <p:cNvPr id="9" name="矩形 4"/>
          <p:cNvSpPr>
            <a:spLocks noChangeArrowheads="1"/>
          </p:cNvSpPr>
          <p:nvPr/>
        </p:nvSpPr>
        <p:spPr bwMode="auto">
          <a:xfrm>
            <a:off x="813435" y="1449070"/>
            <a:ext cx="4876165" cy="3046095"/>
          </a:xfrm>
          <a:prstGeom prst="rect">
            <a:avLst/>
          </a:prstGeom>
          <a:noFill/>
          <a:ln w="9525">
            <a:noFill/>
            <a:miter lim="800000"/>
          </a:ln>
        </p:spPr>
        <p:txBody>
          <a:bodyPr wrap="square">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参赛队的所有机器人都必须从下层基地出发，否则不得进行上层场地的竞赛活动。如果参赛队有两台机器人，可以在一台机器人从基地出发后再将另一台机器人放入基地启动。</a:t>
            </a:r>
            <a:endParaRPr lang="zh-CN" altLang="en-US" sz="1600" dirty="0">
              <a:latin typeface="微软雅黑" panose="020B0503020204020204" pitchFamily="34" charset="-122"/>
              <a:ea typeface="微软雅黑" panose="020B0503020204020204" pitchFamily="34" charset="-122"/>
            </a:endParaRPr>
          </a:p>
          <a:p>
            <a:pPr>
              <a:lnSpc>
                <a:spcPct val="150000"/>
              </a:lnSpc>
            </a:pPr>
            <a:r>
              <a:rPr lang="zh-CN" altLang="en-US" sz="1600" b="1" dirty="0">
                <a:latin typeface="微软雅黑" panose="020B0503020204020204" pitchFamily="34" charset="-122"/>
                <a:ea typeface="微软雅黑" panose="020B0503020204020204" pitchFamily="34" charset="-122"/>
              </a:rPr>
              <a:t>完成标志：</a:t>
            </a:r>
            <a:r>
              <a:rPr lang="zh-CN" altLang="en-US" sz="1600" dirty="0">
                <a:latin typeface="微软雅黑" panose="020B0503020204020204" pitchFamily="34" charset="-122"/>
                <a:ea typeface="微软雅黑" panose="020B0503020204020204" pitchFamily="34" charset="-122"/>
              </a:rPr>
              <a:t>只要一台机器人进入二层场地，且其</a:t>
            </a:r>
            <a:r>
              <a:rPr lang="zh-CN" altLang="en-US" sz="1600" dirty="0">
                <a:solidFill>
                  <a:srgbClr val="FF0000"/>
                </a:solidFill>
                <a:latin typeface="微软雅黑" panose="020B0503020204020204" pitchFamily="34" charset="-122"/>
                <a:ea typeface="微软雅黑" panose="020B0503020204020204" pitchFamily="34" charset="-122"/>
              </a:rPr>
              <a:t>正投影</a:t>
            </a:r>
            <a:r>
              <a:rPr lang="zh-CN" altLang="en-US" sz="1600" dirty="0">
                <a:latin typeface="微软雅黑" panose="020B0503020204020204" pitchFamily="34" charset="-122"/>
                <a:ea typeface="微软雅黑" panose="020B0503020204020204" pitchFamily="34" charset="-122"/>
              </a:rPr>
              <a:t>完全在二层场地内，第二台机器人进入二层场地，不再加分。</a:t>
            </a:r>
            <a:endParaRPr lang="zh-CN" altLang="en-US" sz="1600" dirty="0">
              <a:latin typeface="微软雅黑" panose="020B0503020204020204" pitchFamily="34" charset="-122"/>
              <a:ea typeface="微软雅黑" panose="020B0503020204020204" pitchFamily="34" charset="-122"/>
            </a:endParaRPr>
          </a:p>
          <a:p>
            <a:pPr>
              <a:lnSpc>
                <a:spcPct val="150000"/>
              </a:lnSpc>
            </a:pPr>
            <a:r>
              <a:rPr lang="zh-CN" altLang="en-US" sz="1600" b="1" dirty="0">
                <a:latin typeface="微软雅黑" panose="020B0503020204020204" pitchFamily="34" charset="-122"/>
                <a:ea typeface="微软雅黑" panose="020B0503020204020204" pitchFamily="34" charset="-122"/>
              </a:rPr>
              <a:t>得分：</a:t>
            </a:r>
            <a:r>
              <a:rPr lang="en-US" altLang="zh-CN" sz="1600" dirty="0">
                <a:solidFill>
                  <a:srgbClr val="FF0000"/>
                </a:solidFill>
                <a:latin typeface="微软雅黑" panose="020B0503020204020204" pitchFamily="34" charset="-122"/>
                <a:ea typeface="微软雅黑" panose="020B0503020204020204" pitchFamily="34" charset="-122"/>
              </a:rPr>
              <a:t>40</a:t>
            </a:r>
            <a:r>
              <a:rPr lang="zh-CN" altLang="en-US" sz="1600" dirty="0">
                <a:latin typeface="微软雅黑" panose="020B0503020204020204" pitchFamily="34" charset="-122"/>
                <a:ea typeface="微软雅黑" panose="020B0503020204020204" pitchFamily="34" charset="-122"/>
              </a:rPr>
              <a:t>分。</a:t>
            </a:r>
            <a:endParaRPr lang="en-US" altLang="zh-CN" sz="1600" dirty="0">
              <a:latin typeface="微软雅黑" panose="020B0503020204020204" pitchFamily="34" charset="-122"/>
              <a:ea typeface="微软雅黑" panose="020B0503020204020204" pitchFamily="34" charset="-122"/>
            </a:endParaRPr>
          </a:p>
        </p:txBody>
      </p:sp>
      <p:sp>
        <p:nvSpPr>
          <p:cNvPr id="5" name="TextBox 4"/>
          <p:cNvSpPr txBox="1">
            <a:spLocks noChangeArrowheads="1"/>
          </p:cNvSpPr>
          <p:nvPr/>
        </p:nvSpPr>
        <p:spPr bwMode="auto">
          <a:xfrm>
            <a:off x="6123290" y="123478"/>
            <a:ext cx="2553166" cy="491490"/>
          </a:xfrm>
          <a:prstGeom prst="rect">
            <a:avLst/>
          </a:prstGeom>
          <a:noFill/>
          <a:ln w="9525">
            <a:noFill/>
            <a:miter lim="800000"/>
          </a:ln>
        </p:spPr>
        <p:txBody>
          <a:bodyPr wrap="square">
            <a:spAutoFit/>
          </a:bodyPr>
          <a:lstStyle/>
          <a:p>
            <a:r>
              <a:rPr lang="zh-CN" sz="2600" dirty="0">
                <a:solidFill>
                  <a:schemeClr val="bg1"/>
                </a:solidFill>
                <a:latin typeface="黑体" panose="02010609060101010101" pitchFamily="49" charset="-122"/>
                <a:ea typeface="黑体" panose="02010609060101010101" pitchFamily="49" charset="-122"/>
              </a:rPr>
              <a:t>预设任务 </a:t>
            </a:r>
            <a:endParaRPr lang="zh-CN" sz="2600" dirty="0">
              <a:solidFill>
                <a:schemeClr val="bg1"/>
              </a:solidFill>
              <a:latin typeface="黑体" panose="02010609060101010101" pitchFamily="49" charset="-122"/>
              <a:ea typeface="黑体" panose="02010609060101010101" pitchFamily="49" charset="-122"/>
            </a:endParaRPr>
          </a:p>
        </p:txBody>
      </p:sp>
      <p:graphicFrame>
        <p:nvGraphicFramePr>
          <p:cNvPr id="6" name="对象 5"/>
          <p:cNvGraphicFramePr/>
          <p:nvPr/>
        </p:nvGraphicFramePr>
        <p:xfrm>
          <a:off x="7354570" y="937617"/>
          <a:ext cx="991235" cy="1868170"/>
        </p:xfrm>
        <a:graphic>
          <a:graphicData uri="http://schemas.openxmlformats.org/presentationml/2006/ole">
            <mc:AlternateContent xmlns:mc="http://schemas.openxmlformats.org/markup-compatibility/2006">
              <mc:Choice xmlns:v="urn:schemas-microsoft-com:vml" Requires="v">
                <p:oleObj spid="_x0000_s2111" name="" r:id="rId1" imgW="990600" imgH="1866900" progId="Paint.Picture">
                  <p:embed/>
                </p:oleObj>
              </mc:Choice>
              <mc:Fallback>
                <p:oleObj name="" r:id="rId1" imgW="990600" imgH="1866900" progId="Paint.Picture">
                  <p:embed/>
                  <p:pic>
                    <p:nvPicPr>
                      <p:cNvPr id="0" name="图片 6"/>
                      <p:cNvPicPr/>
                      <p:nvPr/>
                    </p:nvPicPr>
                    <p:blipFill>
                      <a:blip r:embed="rId2"/>
                      <a:stretch>
                        <a:fillRect/>
                      </a:stretch>
                    </p:blipFill>
                    <p:spPr>
                      <a:xfrm>
                        <a:off x="7354570" y="937617"/>
                        <a:ext cx="991235" cy="1868170"/>
                      </a:xfrm>
                      <a:prstGeom prst="rect">
                        <a:avLst/>
                      </a:prstGeom>
                    </p:spPr>
                  </p:pic>
                </p:oleObj>
              </mc:Fallback>
            </mc:AlternateContent>
          </a:graphicData>
        </a:graphic>
      </p:graphicFrame>
      <p:graphicFrame>
        <p:nvGraphicFramePr>
          <p:cNvPr id="8" name="对象 7"/>
          <p:cNvGraphicFramePr/>
          <p:nvPr/>
        </p:nvGraphicFramePr>
        <p:xfrm>
          <a:off x="5867400" y="3346807"/>
          <a:ext cx="1487170" cy="953135"/>
        </p:xfrm>
        <a:graphic>
          <a:graphicData uri="http://schemas.openxmlformats.org/presentationml/2006/ole">
            <mc:AlternateContent xmlns:mc="http://schemas.openxmlformats.org/markup-compatibility/2006">
              <mc:Choice xmlns:v="urn:schemas-microsoft-com:vml" Requires="v">
                <p:oleObj spid="_x0000_s2112" name="" r:id="rId3" imgW="1485900" imgH="952500" progId="Paint.Picture">
                  <p:embed/>
                </p:oleObj>
              </mc:Choice>
              <mc:Fallback>
                <p:oleObj name="" r:id="rId3" imgW="1485900" imgH="952500" progId="Paint.Picture">
                  <p:embed/>
                  <p:pic>
                    <p:nvPicPr>
                      <p:cNvPr id="0" name="图片 9"/>
                      <p:cNvPicPr/>
                      <p:nvPr/>
                    </p:nvPicPr>
                    <p:blipFill>
                      <a:blip r:embed="rId4"/>
                      <a:stretch>
                        <a:fillRect/>
                      </a:stretch>
                    </p:blipFill>
                    <p:spPr>
                      <a:xfrm>
                        <a:off x="5867400" y="3346807"/>
                        <a:ext cx="1487170" cy="953135"/>
                      </a:xfrm>
                      <a:prstGeom prst="rect">
                        <a:avLst/>
                      </a:prstGeom>
                    </p:spPr>
                  </p:pic>
                </p:oleObj>
              </mc:Fallback>
            </mc:AlternateContent>
          </a:graphicData>
        </a:graphic>
      </p:graphicFrame>
      <p:sp>
        <p:nvSpPr>
          <p:cNvPr id="17" name="直角上箭头 16"/>
          <p:cNvSpPr/>
          <p:nvPr/>
        </p:nvSpPr>
        <p:spPr>
          <a:xfrm>
            <a:off x="7354570" y="3071852"/>
            <a:ext cx="608965" cy="89090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6123305" y="4486880"/>
            <a:ext cx="1416685" cy="276999"/>
          </a:xfrm>
          <a:prstGeom prst="rect">
            <a:avLst/>
          </a:prstGeom>
          <a:noFill/>
        </p:spPr>
        <p:txBody>
          <a:bodyPr wrap="square" rtlCol="0">
            <a:spAutoFit/>
          </a:bodyPr>
          <a:lstStyle/>
          <a:p>
            <a:r>
              <a:rPr lang="zh-CN" altLang="en-US" sz="1200" dirty="0">
                <a:sym typeface="+mn-ea"/>
              </a:rPr>
              <a:t>一层基地</a:t>
            </a:r>
            <a:endParaRPr lang="zh-CN" altLang="en-US" sz="1200" dirty="0"/>
          </a:p>
        </p:txBody>
      </p:sp>
      <p:sp>
        <p:nvSpPr>
          <p:cNvPr id="19" name="文本框 18"/>
          <p:cNvSpPr txBox="1"/>
          <p:nvPr/>
        </p:nvSpPr>
        <p:spPr>
          <a:xfrm>
            <a:off x="7452320" y="2787774"/>
            <a:ext cx="1416685" cy="276999"/>
          </a:xfrm>
          <a:prstGeom prst="rect">
            <a:avLst/>
          </a:prstGeom>
          <a:noFill/>
        </p:spPr>
        <p:txBody>
          <a:bodyPr wrap="square" rtlCol="0">
            <a:spAutoFit/>
          </a:bodyPr>
          <a:lstStyle/>
          <a:p>
            <a:r>
              <a:rPr lang="zh-CN" altLang="en-US" sz="1200" dirty="0"/>
              <a:t>二层基地</a:t>
            </a:r>
            <a:endParaRPr lang="zh-CN" altLang="en-US" sz="1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4"/>
          <p:cNvSpPr txBox="1">
            <a:spLocks noChangeArrowheads="1"/>
          </p:cNvSpPr>
          <p:nvPr/>
        </p:nvSpPr>
        <p:spPr bwMode="auto">
          <a:xfrm>
            <a:off x="576064" y="1000140"/>
            <a:ext cx="3059832" cy="491490"/>
          </a:xfrm>
          <a:prstGeom prst="rect">
            <a:avLst/>
          </a:prstGeom>
          <a:noFill/>
          <a:ln w="9525">
            <a:noFill/>
            <a:miter lim="800000"/>
          </a:ln>
        </p:spPr>
        <p:txBody>
          <a:bodyPr wrap="square">
            <a:spAutoFit/>
          </a:bodyPr>
          <a:lstStyle/>
          <a:p>
            <a:r>
              <a:rPr lang="zh-CN" altLang="en-US" sz="2600" dirty="0">
                <a:latin typeface="微软雅黑" panose="020B0503020204020204" pitchFamily="34" charset="-122"/>
                <a:ea typeface="微软雅黑" panose="020B0503020204020204" pitchFamily="34" charset="-122"/>
              </a:rPr>
              <a:t>任务</a:t>
            </a:r>
            <a:r>
              <a:rPr lang="en-US" altLang="zh-CN" sz="2600" dirty="0">
                <a:latin typeface="微软雅黑" panose="020B0503020204020204" pitchFamily="34" charset="-122"/>
                <a:ea typeface="微软雅黑" panose="020B0503020204020204" pitchFamily="34" charset="-122"/>
              </a:rPr>
              <a:t>2-</a:t>
            </a:r>
            <a:r>
              <a:rPr lang="zh-CN" altLang="en-US" sz="2600" dirty="0">
                <a:latin typeface="微软雅黑" panose="020B0503020204020204" pitchFamily="34" charset="-122"/>
                <a:ea typeface="微软雅黑" panose="020B0503020204020204" pitchFamily="34" charset="-122"/>
              </a:rPr>
              <a:t>自动搬运</a:t>
            </a:r>
            <a:endParaRPr lang="zh-CN" altLang="en-US" sz="2600" dirty="0">
              <a:latin typeface="微软雅黑" panose="020B0503020204020204" pitchFamily="34" charset="-122"/>
              <a:ea typeface="微软雅黑" panose="020B0503020204020204" pitchFamily="34" charset="-122"/>
            </a:endParaRPr>
          </a:p>
        </p:txBody>
      </p:sp>
      <p:sp>
        <p:nvSpPr>
          <p:cNvPr id="18" name="矩形 4"/>
          <p:cNvSpPr>
            <a:spLocks noChangeArrowheads="1"/>
          </p:cNvSpPr>
          <p:nvPr/>
        </p:nvSpPr>
        <p:spPr bwMode="auto">
          <a:xfrm>
            <a:off x="576064" y="1491630"/>
            <a:ext cx="3059832" cy="3784600"/>
          </a:xfrm>
          <a:prstGeom prst="rect">
            <a:avLst/>
          </a:prstGeom>
          <a:noFill/>
          <a:ln w="9525">
            <a:noFill/>
            <a:miter lim="800000"/>
          </a:ln>
        </p:spPr>
        <p:txBody>
          <a:bodyPr wrap="square">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自动搬运模型由</a:t>
            </a:r>
            <a:r>
              <a:rPr lang="zh-CN" altLang="en-US" sz="1600" dirty="0">
                <a:solidFill>
                  <a:srgbClr val="FF0000"/>
                </a:solidFill>
                <a:latin typeface="微软雅黑" panose="020B0503020204020204" pitchFamily="34" charset="-122"/>
                <a:ea typeface="微软雅黑" panose="020B0503020204020204" pitchFamily="34" charset="-122"/>
              </a:rPr>
              <a:t>能量块</a:t>
            </a:r>
            <a:r>
              <a:rPr lang="zh-CN" altLang="en-US" sz="1600" dirty="0">
                <a:latin typeface="微软雅黑" panose="020B0503020204020204" pitchFamily="34" charset="-122"/>
                <a:ea typeface="微软雅黑" panose="020B0503020204020204" pitchFamily="34" charset="-122"/>
              </a:rPr>
              <a:t>、</a:t>
            </a:r>
            <a:r>
              <a:rPr lang="zh-CN" altLang="en-US" sz="1600" dirty="0">
                <a:solidFill>
                  <a:srgbClr val="FF0000"/>
                </a:solidFill>
                <a:latin typeface="微软雅黑" panose="020B0503020204020204" pitchFamily="34" charset="-122"/>
                <a:ea typeface="微软雅黑" panose="020B0503020204020204" pitchFamily="34" charset="-122"/>
              </a:rPr>
              <a:t>机械爪</a:t>
            </a:r>
            <a:r>
              <a:rPr lang="zh-CN" altLang="en-US" sz="1600" dirty="0">
                <a:latin typeface="微软雅黑" panose="020B0503020204020204" pitchFamily="34" charset="-122"/>
                <a:ea typeface="微软雅黑" panose="020B0503020204020204" pitchFamily="34" charset="-122"/>
              </a:rPr>
              <a:t>和</a:t>
            </a:r>
            <a:r>
              <a:rPr lang="zh-CN" altLang="en-US" sz="1600" dirty="0">
                <a:solidFill>
                  <a:srgbClr val="FF0000"/>
                </a:solidFill>
                <a:latin typeface="微软雅黑" panose="020B0503020204020204" pitchFamily="34" charset="-122"/>
                <a:ea typeface="微软雅黑" panose="020B0503020204020204" pitchFamily="34" charset="-122"/>
              </a:rPr>
              <a:t>拉杆</a:t>
            </a:r>
            <a:r>
              <a:rPr lang="zh-CN" altLang="en-US" sz="1600" dirty="0">
                <a:latin typeface="微软雅黑" panose="020B0503020204020204" pitchFamily="34" charset="-122"/>
                <a:ea typeface="微软雅黑" panose="020B0503020204020204" pitchFamily="34" charset="-122"/>
              </a:rPr>
              <a:t>等三部分组成。机械爪的初始状态是收起的，这时能量块将无法取出。</a:t>
            </a:r>
            <a:endParaRPr lang="zh-CN" altLang="en-US" sz="1600" dirty="0">
              <a:latin typeface="微软雅黑" panose="020B0503020204020204" pitchFamily="34" charset="-122"/>
              <a:ea typeface="微软雅黑" panose="020B0503020204020204" pitchFamily="34" charset="-122"/>
            </a:endParaRPr>
          </a:p>
          <a:p>
            <a:pPr>
              <a:lnSpc>
                <a:spcPct val="150000"/>
              </a:lnSpc>
            </a:pPr>
            <a:endParaRPr lang="en-US" altLang="zh-CN" sz="1600" b="1" dirty="0">
              <a:latin typeface="微软雅黑" panose="020B0503020204020204" pitchFamily="34" charset="-122"/>
              <a:ea typeface="微软雅黑" panose="020B0503020204020204" pitchFamily="34" charset="-122"/>
            </a:endParaRPr>
          </a:p>
          <a:p>
            <a:pPr>
              <a:lnSpc>
                <a:spcPct val="150000"/>
              </a:lnSpc>
            </a:pPr>
            <a:r>
              <a:rPr lang="zh-CN" altLang="en-US" sz="1600" b="1" dirty="0">
                <a:latin typeface="微软雅黑" panose="020B0503020204020204" pitchFamily="34" charset="-122"/>
                <a:ea typeface="微软雅黑" panose="020B0503020204020204" pitchFamily="34" charset="-122"/>
              </a:rPr>
              <a:t>完成标志</a:t>
            </a:r>
            <a:r>
              <a:rPr lang="zh-CN" altLang="en-US" sz="1600" dirty="0">
                <a:latin typeface="微软雅黑" panose="020B0503020204020204" pitchFamily="34" charset="-122"/>
                <a:ea typeface="微软雅黑" panose="020B0503020204020204" pitchFamily="34" charset="-122"/>
              </a:rPr>
              <a:t>：</a:t>
            </a:r>
            <a:r>
              <a:rPr lang="zh-CN" sz="1600" dirty="0">
                <a:latin typeface="微软雅黑" panose="020B0503020204020204" pitchFamily="34" charset="-122"/>
                <a:ea typeface="微软雅黑" panose="020B0503020204020204" pitchFamily="34" charset="-122"/>
              </a:rPr>
              <a:t>机器人需</a:t>
            </a:r>
            <a:r>
              <a:rPr lang="zh-CN" sz="1600" dirty="0">
                <a:solidFill>
                  <a:srgbClr val="FF0000"/>
                </a:solidFill>
                <a:latin typeface="微软雅黑" panose="020B0503020204020204" pitchFamily="34" charset="-122"/>
                <a:ea typeface="微软雅黑" panose="020B0503020204020204" pitchFamily="34" charset="-122"/>
              </a:rPr>
              <a:t>操纵拉杆</a:t>
            </a:r>
            <a:r>
              <a:rPr lang="zh-CN" sz="1600" dirty="0">
                <a:latin typeface="微软雅黑" panose="020B0503020204020204" pitchFamily="34" charset="-122"/>
                <a:ea typeface="微软雅黑" panose="020B0503020204020204" pitchFamily="34" charset="-122"/>
              </a:rPr>
              <a:t>，张开机械爪，使能量块顶面</a:t>
            </a:r>
            <a:r>
              <a:rPr lang="zh-CN" sz="1600" dirty="0">
                <a:solidFill>
                  <a:srgbClr val="FF0000"/>
                </a:solidFill>
                <a:latin typeface="微软雅黑" panose="020B0503020204020204" pitchFamily="34" charset="-122"/>
                <a:ea typeface="微软雅黑" panose="020B0503020204020204" pitchFamily="34" charset="-122"/>
              </a:rPr>
              <a:t>高于</a:t>
            </a:r>
            <a:r>
              <a:rPr lang="zh-CN" sz="1600" dirty="0">
                <a:latin typeface="微软雅黑" panose="020B0503020204020204" pitchFamily="34" charset="-122"/>
                <a:ea typeface="微软雅黑" panose="020B0503020204020204" pitchFamily="34" charset="-122"/>
              </a:rPr>
              <a:t>机械爪且</a:t>
            </a:r>
            <a:r>
              <a:rPr lang="zh-CN" sz="1600" dirty="0">
                <a:solidFill>
                  <a:srgbClr val="FF0000"/>
                </a:solidFill>
                <a:latin typeface="微软雅黑" panose="020B0503020204020204" pitchFamily="34" charset="-122"/>
                <a:ea typeface="微软雅黑" panose="020B0503020204020204" pitchFamily="34" charset="-122"/>
              </a:rPr>
              <a:t>保持</a:t>
            </a:r>
            <a:r>
              <a:rPr lang="zh-CN" sz="1600" dirty="0">
                <a:latin typeface="微软雅黑" panose="020B0503020204020204" pitchFamily="34" charset="-122"/>
                <a:ea typeface="微软雅黑" panose="020B0503020204020204" pitchFamily="34" charset="-122"/>
              </a:rPr>
              <a:t>到本轮竞赛</a:t>
            </a:r>
            <a:r>
              <a:rPr lang="zh-CN" sz="1600" dirty="0">
                <a:solidFill>
                  <a:srgbClr val="FF0000"/>
                </a:solidFill>
                <a:latin typeface="微软雅黑" panose="020B0503020204020204" pitchFamily="34" charset="-122"/>
                <a:ea typeface="微软雅黑" panose="020B0503020204020204" pitchFamily="34" charset="-122"/>
              </a:rPr>
              <a:t>结束</a:t>
            </a:r>
            <a:r>
              <a:rPr lang="zh-CN" sz="1600" dirty="0">
                <a:latin typeface="微软雅黑" panose="020B0503020204020204" pitchFamily="34" charset="-122"/>
                <a:ea typeface="微软雅黑" panose="020B0503020204020204" pitchFamily="34" charset="-122"/>
              </a:rPr>
              <a:t>。</a:t>
            </a:r>
            <a:endParaRPr lang="en-US" altLang="zh-CN" sz="1600" b="1" dirty="0">
              <a:latin typeface="微软雅黑" panose="020B0503020204020204" pitchFamily="34" charset="-122"/>
              <a:ea typeface="微软雅黑" panose="020B0503020204020204" pitchFamily="34" charset="-122"/>
            </a:endParaRPr>
          </a:p>
          <a:p>
            <a:pPr>
              <a:lnSpc>
                <a:spcPct val="150000"/>
              </a:lnSpc>
            </a:pPr>
            <a:r>
              <a:rPr lang="zh-CN" altLang="en-US" sz="1600" b="1" dirty="0">
                <a:latin typeface="微软雅黑" panose="020B0503020204020204" pitchFamily="34" charset="-122"/>
                <a:ea typeface="微软雅黑" panose="020B0503020204020204" pitchFamily="34" charset="-122"/>
              </a:rPr>
              <a:t>得分：</a:t>
            </a:r>
            <a:r>
              <a:rPr lang="en-US" sz="1600" dirty="0">
                <a:solidFill>
                  <a:srgbClr val="FF0000"/>
                </a:solidFill>
                <a:latin typeface="微软雅黑" panose="020B0503020204020204" pitchFamily="34" charset="-122"/>
                <a:ea typeface="微软雅黑" panose="020B0503020204020204" pitchFamily="34" charset="-122"/>
              </a:rPr>
              <a:t>30</a:t>
            </a:r>
            <a:r>
              <a:rPr lang="en-US"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分</a:t>
            </a:r>
            <a:endParaRPr lang="en-US" altLang="zh-CN" sz="1600" dirty="0">
              <a:latin typeface="微软雅黑" panose="020B0503020204020204" pitchFamily="34" charset="-122"/>
              <a:ea typeface="微软雅黑" panose="020B0503020204020204" pitchFamily="34" charset="-122"/>
            </a:endParaRPr>
          </a:p>
          <a:p>
            <a:pPr>
              <a:lnSpc>
                <a:spcPct val="150000"/>
              </a:lnSpc>
            </a:pPr>
            <a:endParaRPr lang="en-US" altLang="zh-CN" sz="1600" dirty="0">
              <a:latin typeface="微软雅黑" panose="020B0503020204020204" pitchFamily="34" charset="-122"/>
              <a:ea typeface="微软雅黑" panose="020B0503020204020204" pitchFamily="34" charset="-122"/>
            </a:endParaRPr>
          </a:p>
        </p:txBody>
      </p:sp>
      <p:sp>
        <p:nvSpPr>
          <p:cNvPr id="19" name="文本框 9"/>
          <p:cNvSpPr txBox="1"/>
          <p:nvPr/>
        </p:nvSpPr>
        <p:spPr>
          <a:xfrm>
            <a:off x="4365059" y="3705205"/>
            <a:ext cx="1782445" cy="306705"/>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自动搬运初始状态</a:t>
            </a:r>
            <a:endParaRPr lang="zh-CN" altLang="en-US" sz="1400" dirty="0">
              <a:latin typeface="微软雅黑" panose="020B0503020204020204" pitchFamily="34" charset="-122"/>
              <a:ea typeface="微软雅黑" panose="020B0503020204020204" pitchFamily="34" charset="-122"/>
            </a:endParaRPr>
          </a:p>
        </p:txBody>
      </p:sp>
      <p:sp>
        <p:nvSpPr>
          <p:cNvPr id="20" name="文本框 10"/>
          <p:cNvSpPr txBox="1"/>
          <p:nvPr/>
        </p:nvSpPr>
        <p:spPr>
          <a:xfrm>
            <a:off x="6540569" y="3705205"/>
            <a:ext cx="2066925" cy="306705"/>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能量块被顶起的状态</a:t>
            </a:r>
            <a:endParaRPr lang="zh-CN" altLang="en-US" sz="1400" dirty="0">
              <a:latin typeface="微软雅黑" panose="020B0503020204020204" pitchFamily="34" charset="-122"/>
              <a:ea typeface="微软雅黑" panose="020B0503020204020204" pitchFamily="34" charset="-122"/>
            </a:endParaRPr>
          </a:p>
        </p:txBody>
      </p:sp>
      <p:pic>
        <p:nvPicPr>
          <p:cNvPr id="2" name="图片 -2147482550"/>
          <p:cNvPicPr>
            <a:picLocks noChangeAspect="1"/>
          </p:cNvPicPr>
          <p:nvPr/>
        </p:nvPicPr>
        <p:blipFill>
          <a:blip r:embed="rId1"/>
          <a:stretch>
            <a:fillRect/>
          </a:stretch>
        </p:blipFill>
        <p:spPr>
          <a:xfrm>
            <a:off x="3787844" y="1548745"/>
            <a:ext cx="4960620" cy="2026285"/>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a:spLocks noChangeArrowheads="1"/>
          </p:cNvSpPr>
          <p:nvPr/>
        </p:nvSpPr>
        <p:spPr bwMode="auto">
          <a:xfrm>
            <a:off x="64830" y="148590"/>
            <a:ext cx="8640960" cy="69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2600" dirty="0">
                <a:solidFill>
                  <a:schemeClr val="tx1"/>
                </a:solidFill>
                <a:latin typeface="微软雅黑" panose="020B0503020204020204" pitchFamily="34" charset="-122"/>
                <a:ea typeface="微软雅黑" panose="020B0503020204020204" pitchFamily="34" charset="-122"/>
                <a:sym typeface="宋体" panose="02010600030101010101" pitchFamily="2" charset="-122"/>
              </a:rPr>
              <a:t>赛事简介</a:t>
            </a:r>
            <a:endParaRPr lang="zh-CN" altLang="en-US" sz="2600" dirty="0">
              <a:solidFill>
                <a:schemeClr val="tx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00" name="文本框 99"/>
          <p:cNvSpPr txBox="1"/>
          <p:nvPr/>
        </p:nvSpPr>
        <p:spPr>
          <a:xfrm>
            <a:off x="531495" y="1244600"/>
            <a:ext cx="8174355" cy="3169285"/>
          </a:xfrm>
          <a:prstGeom prst="rect">
            <a:avLst/>
          </a:prstGeom>
          <a:noFill/>
          <a:ln w="9525">
            <a:noFill/>
          </a:ln>
        </p:spPr>
        <p:txBody>
          <a:bodyPr wrap="square">
            <a:spAutoFit/>
          </a:bodyPr>
          <a:lstStyle/>
          <a:p>
            <a:pPr indent="0"/>
            <a:endParaRPr lang="zh-CN" sz="2000" b="0" dirty="0">
              <a:latin typeface="微软雅黑" panose="020B0503020204020204" pitchFamily="34" charset="-122"/>
              <a:ea typeface="微软雅黑" panose="020B0503020204020204" pitchFamily="34" charset="-122"/>
              <a:cs typeface="微软雅黑" panose="020B0503020204020204" pitchFamily="34" charset="-122"/>
            </a:endParaRPr>
          </a:p>
          <a:p>
            <a:pPr indent="0"/>
            <a:r>
              <a:rPr sz="2000" b="0" dirty="0">
                <a:latin typeface="微软雅黑" panose="020B0503020204020204" pitchFamily="34" charset="-122"/>
                <a:ea typeface="微软雅黑" panose="020B0503020204020204" pitchFamily="34" charset="-122"/>
                <a:cs typeface="微软雅黑" panose="020B0503020204020204" pitchFamily="34" charset="-122"/>
              </a:rPr>
              <a:t>       教育机器人工程挑战赛是中国青少年机器人竞赛项目之一，要求参赛队根据竞赛主题与内容自行设计和制作机器人，现场编写机器人运行程序，调试和操作机器人，在规定场地内完成竞赛任务。参赛的机器人是程序控制的，可以在赛前公布的竞赛场地上按照本规则进行竞赛活动。</a:t>
            </a:r>
            <a:endParaRPr sz="2000" b="0" dirty="0">
              <a:latin typeface="微软雅黑" panose="020B0503020204020204" pitchFamily="34" charset="-122"/>
              <a:ea typeface="微软雅黑" panose="020B0503020204020204" pitchFamily="34" charset="-122"/>
              <a:cs typeface="微软雅黑" panose="020B0503020204020204" pitchFamily="34" charset="-122"/>
            </a:endParaRPr>
          </a:p>
          <a:p>
            <a:pPr indent="0"/>
            <a:r>
              <a:rPr sz="2000" b="0" dirty="0">
                <a:latin typeface="微软雅黑" panose="020B0503020204020204" pitchFamily="34" charset="-122"/>
                <a:ea typeface="微软雅黑" panose="020B0503020204020204" pitchFamily="34" charset="-122"/>
                <a:cs typeface="微软雅黑" panose="020B0503020204020204" pitchFamily="34" charset="-122"/>
              </a:rPr>
              <a:t>       在中国青少年机器人竞赛中设置教育机器人工程挑战赛的目的是检验青少年对机器人技术的理解和掌握程度，通过充满科学性、综合性、创新性、探索性、趣味性、竞技性、变化性、协同性的竞赛，激发我国青少年对机器人技术的兴趣与求索，爱科学、爱创新、爱实践、爱交流、爱合作，培养理论联系实际、动脑动手结合的能力。</a:t>
            </a:r>
            <a:endParaRPr sz="2000" b="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4"/>
          <p:cNvSpPr txBox="1">
            <a:spLocks noChangeArrowheads="1"/>
          </p:cNvSpPr>
          <p:nvPr/>
        </p:nvSpPr>
        <p:spPr bwMode="auto">
          <a:xfrm>
            <a:off x="864096" y="1288172"/>
            <a:ext cx="3059832" cy="491490"/>
          </a:xfrm>
          <a:prstGeom prst="rect">
            <a:avLst/>
          </a:prstGeom>
          <a:noFill/>
          <a:ln w="9525">
            <a:noFill/>
            <a:miter lim="800000"/>
          </a:ln>
        </p:spPr>
        <p:txBody>
          <a:bodyPr wrap="square">
            <a:spAutoFit/>
          </a:bodyPr>
          <a:lstStyle/>
          <a:p>
            <a:r>
              <a:rPr lang="zh-CN" altLang="en-US" sz="2600" dirty="0">
                <a:latin typeface="微软雅黑" panose="020B0503020204020204" pitchFamily="34" charset="-122"/>
                <a:ea typeface="微软雅黑" panose="020B0503020204020204" pitchFamily="34" charset="-122"/>
              </a:rPr>
              <a:t>任务</a:t>
            </a:r>
            <a:r>
              <a:rPr lang="en-US" altLang="zh-CN" sz="2600" dirty="0">
                <a:latin typeface="微软雅黑" panose="020B0503020204020204" pitchFamily="34" charset="-122"/>
                <a:ea typeface="微软雅黑" panose="020B0503020204020204" pitchFamily="34" charset="-122"/>
              </a:rPr>
              <a:t>2-</a:t>
            </a:r>
            <a:r>
              <a:rPr lang="zh-CN" altLang="en-US" sz="2600" dirty="0">
                <a:latin typeface="微软雅黑" panose="020B0503020204020204" pitchFamily="34" charset="-122"/>
                <a:ea typeface="微软雅黑" panose="020B0503020204020204" pitchFamily="34" charset="-122"/>
              </a:rPr>
              <a:t>自动搬运</a:t>
            </a:r>
            <a:endParaRPr lang="zh-CN" altLang="en-US" sz="2600" dirty="0">
              <a:latin typeface="微软雅黑" panose="020B0503020204020204" pitchFamily="34" charset="-122"/>
              <a:ea typeface="微软雅黑" panose="020B0503020204020204" pitchFamily="34" charset="-122"/>
            </a:endParaRPr>
          </a:p>
        </p:txBody>
      </p:sp>
      <p:sp>
        <p:nvSpPr>
          <p:cNvPr id="18" name="矩形 4"/>
          <p:cNvSpPr>
            <a:spLocks noChangeArrowheads="1"/>
          </p:cNvSpPr>
          <p:nvPr/>
        </p:nvSpPr>
        <p:spPr bwMode="auto">
          <a:xfrm>
            <a:off x="767085" y="2402682"/>
            <a:ext cx="4092947" cy="1249188"/>
          </a:xfrm>
          <a:prstGeom prst="rect">
            <a:avLst/>
          </a:prstGeom>
          <a:noFill/>
          <a:ln w="9525">
            <a:noFill/>
            <a:miter lim="800000"/>
          </a:ln>
        </p:spPr>
        <p:txBody>
          <a:bodyPr wrap="square">
            <a:spAutoFit/>
          </a:bodyPr>
          <a:lstStyle/>
          <a:p>
            <a:pPr>
              <a:lnSpc>
                <a:spcPct val="150000"/>
              </a:lnSpc>
            </a:pPr>
            <a:r>
              <a:rPr lang="zh-CN" altLang="en-US" b="1" dirty="0">
                <a:latin typeface="微软雅黑" panose="020B0503020204020204" pitchFamily="34" charset="-122"/>
                <a:ea typeface="微软雅黑" panose="020B0503020204020204" pitchFamily="34" charset="-122"/>
              </a:rPr>
              <a:t>完成标志</a:t>
            </a:r>
            <a:r>
              <a:rPr lang="zh-CN" altLang="en-US"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sym typeface="+mn-ea"/>
              </a:rPr>
              <a:t>取出能量块并</a:t>
            </a:r>
            <a:r>
              <a:rPr lang="zh-CN" altLang="en-US" dirty="0">
                <a:solidFill>
                  <a:srgbClr val="FF0000"/>
                </a:solidFill>
                <a:latin typeface="微软雅黑" panose="020B0503020204020204" pitchFamily="34" charset="-122"/>
                <a:ea typeface="微软雅黑" panose="020B0503020204020204" pitchFamily="34" charset="-122"/>
                <a:sym typeface="+mn-ea"/>
              </a:rPr>
              <a:t>运回基地</a:t>
            </a:r>
            <a:r>
              <a:rPr lang="zh-CN" altLang="en-US" dirty="0">
                <a:latin typeface="微软雅黑" panose="020B0503020204020204" pitchFamily="34" charset="-122"/>
                <a:ea typeface="微软雅黑" panose="020B0503020204020204" pitchFamily="34" charset="-122"/>
                <a:sym typeface="+mn-ea"/>
              </a:rPr>
              <a:t>。</a:t>
            </a:r>
            <a:endParaRPr lang="en-US" altLang="zh-CN" b="1"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得分：加记</a:t>
            </a:r>
            <a:r>
              <a:rPr lang="en-US" dirty="0">
                <a:solidFill>
                  <a:srgbClr val="FF0000"/>
                </a:solidFill>
                <a:latin typeface="微软雅黑" panose="020B0503020204020204" pitchFamily="34" charset="-122"/>
                <a:ea typeface="微软雅黑" panose="020B0503020204020204" pitchFamily="34" charset="-122"/>
              </a:rPr>
              <a:t>30</a:t>
            </a:r>
            <a:r>
              <a:rPr lang="en-US"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分</a:t>
            </a:r>
            <a:endParaRPr lang="en-US" altLang="zh-CN" dirty="0">
              <a:latin typeface="微软雅黑" panose="020B0503020204020204" pitchFamily="34" charset="-122"/>
              <a:ea typeface="微软雅黑" panose="020B0503020204020204" pitchFamily="34" charset="-122"/>
            </a:endParaRPr>
          </a:p>
          <a:p>
            <a:pPr>
              <a:lnSpc>
                <a:spcPct val="150000"/>
              </a:lnSpc>
            </a:pPr>
            <a:endParaRPr lang="en-US" altLang="zh-CN" sz="1600" dirty="0">
              <a:latin typeface="微软雅黑" panose="020B0503020204020204" pitchFamily="34" charset="-122"/>
              <a:ea typeface="微软雅黑" panose="020B0503020204020204" pitchFamily="34" charset="-122"/>
            </a:endParaRPr>
          </a:p>
        </p:txBody>
      </p:sp>
      <p:sp>
        <p:nvSpPr>
          <p:cNvPr id="19" name="文本框 9"/>
          <p:cNvSpPr txBox="1"/>
          <p:nvPr/>
        </p:nvSpPr>
        <p:spPr>
          <a:xfrm>
            <a:off x="4860032" y="3921229"/>
            <a:ext cx="3312368" cy="338554"/>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机械爪张开，能量块被取走的状态</a:t>
            </a:r>
            <a:endParaRPr lang="zh-CN" altLang="en-US" sz="1600" dirty="0">
              <a:latin typeface="微软雅黑" panose="020B0503020204020204" pitchFamily="34" charset="-122"/>
              <a:ea typeface="微软雅黑" panose="020B0503020204020204" pitchFamily="34" charset="-122"/>
            </a:endParaRPr>
          </a:p>
        </p:txBody>
      </p:sp>
      <p:pic>
        <p:nvPicPr>
          <p:cNvPr id="2" name="图片 276"/>
          <p:cNvPicPr>
            <a:picLocks noChangeAspect="1"/>
          </p:cNvPicPr>
          <p:nvPr/>
        </p:nvPicPr>
        <p:blipFill>
          <a:blip r:embed="rId1"/>
          <a:stretch>
            <a:fillRect/>
          </a:stretch>
        </p:blipFill>
        <p:spPr>
          <a:xfrm>
            <a:off x="4644008" y="1231250"/>
            <a:ext cx="4248472" cy="2420620"/>
          </a:xfrm>
          <a:prstGeom prst="rect">
            <a:avLst/>
          </a:prstGeom>
          <a:noFill/>
          <a:ln w="9525">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p:cNvSpPr txBox="1">
            <a:spLocks noChangeArrowheads="1"/>
          </p:cNvSpPr>
          <p:nvPr/>
        </p:nvSpPr>
        <p:spPr bwMode="auto">
          <a:xfrm>
            <a:off x="467544" y="1463303"/>
            <a:ext cx="2880320" cy="460375"/>
          </a:xfrm>
          <a:prstGeom prst="rect">
            <a:avLst/>
          </a:prstGeom>
          <a:noFill/>
          <a:ln w="9525">
            <a:noFill/>
            <a:miter lim="800000"/>
          </a:ln>
        </p:spPr>
        <p:txBody>
          <a:bodyPr wrap="square">
            <a:spAutoFit/>
          </a:bodyPr>
          <a:lstStyle/>
          <a:p>
            <a:r>
              <a:rPr lang="zh-CN" altLang="en-US" sz="2400" dirty="0">
                <a:latin typeface="微软雅黑" panose="020B0503020204020204" pitchFamily="34" charset="-122"/>
                <a:ea typeface="微软雅黑" panose="020B0503020204020204" pitchFamily="34" charset="-122"/>
              </a:rPr>
              <a:t>任务</a:t>
            </a:r>
            <a:r>
              <a:rPr lang="en-US" altLang="zh-CN" sz="2400" dirty="0">
                <a:latin typeface="微软雅黑" panose="020B0503020204020204" pitchFamily="34" charset="-122"/>
                <a:ea typeface="微软雅黑" panose="020B0503020204020204" pitchFamily="34" charset="-122"/>
              </a:rPr>
              <a:t>3—</a:t>
            </a:r>
            <a:r>
              <a:rPr lang="zh-CN" altLang="en-US" sz="2400" dirty="0">
                <a:latin typeface="微软雅黑" panose="020B0503020204020204" pitchFamily="34" charset="-122"/>
                <a:ea typeface="微软雅黑" panose="020B0503020204020204" pitchFamily="34" charset="-122"/>
              </a:rPr>
              <a:t>信息处理</a:t>
            </a:r>
            <a:endParaRPr lang="zh-CN" altLang="en-US" sz="2400" dirty="0">
              <a:latin typeface="微软雅黑" panose="020B0503020204020204" pitchFamily="34" charset="-122"/>
              <a:ea typeface="微软雅黑" panose="020B0503020204020204" pitchFamily="34" charset="-122"/>
            </a:endParaRPr>
          </a:p>
        </p:txBody>
      </p:sp>
      <p:sp>
        <p:nvSpPr>
          <p:cNvPr id="2" name="矩形 4"/>
          <p:cNvSpPr>
            <a:spLocks noChangeArrowheads="1"/>
          </p:cNvSpPr>
          <p:nvPr/>
        </p:nvSpPr>
        <p:spPr bwMode="auto">
          <a:xfrm>
            <a:off x="588208" y="3944663"/>
            <a:ext cx="8016240" cy="1075359"/>
          </a:xfrm>
          <a:prstGeom prst="rect">
            <a:avLst/>
          </a:prstGeom>
          <a:noFill/>
          <a:ln w="9525">
            <a:noFill/>
            <a:miter lim="800000"/>
          </a:ln>
        </p:spPr>
        <p:txBody>
          <a:bodyPr wrap="square">
            <a:spAutoFit/>
          </a:bodyPr>
          <a:lstStyle/>
          <a:p>
            <a:pPr>
              <a:lnSpc>
                <a:spcPct val="150000"/>
              </a:lnSpc>
            </a:pPr>
            <a:r>
              <a:rPr lang="zh-CN" altLang="en-US" sz="1600" dirty="0">
                <a:latin typeface="微软雅黑" panose="020B0503020204020204" pitchFamily="34" charset="-122"/>
                <a:ea typeface="微软雅黑" panose="020B0503020204020204" pitchFamily="34" charset="-122"/>
                <a:cs typeface="Calibri" panose="020F0502020204030204" charset="0"/>
              </a:rPr>
              <a:t>其顶部放置着两个信息，初始状态转动机构被限位装置锁定，不可转动。在模型底部有信息收纳箱用于接收信息。</a:t>
            </a:r>
            <a:endParaRPr lang="zh-CN" altLang="en-US" sz="1600" dirty="0">
              <a:latin typeface="微软雅黑" panose="020B0503020204020204" pitchFamily="34" charset="-122"/>
              <a:ea typeface="微软雅黑" panose="020B0503020204020204" pitchFamily="34" charset="-122"/>
              <a:cs typeface="Calibri" panose="020F0502020204030204" charset="0"/>
            </a:endParaRPr>
          </a:p>
          <a:p>
            <a:pPr>
              <a:lnSpc>
                <a:spcPct val="150000"/>
              </a:lnSpc>
            </a:pPr>
            <a:endParaRPr lang="en-US" altLang="zh-CN" sz="1200" dirty="0">
              <a:latin typeface="微软雅黑" panose="020B0503020204020204" pitchFamily="34" charset="-122"/>
              <a:ea typeface="微软雅黑" panose="020B0503020204020204" pitchFamily="34" charset="-122"/>
            </a:endParaRPr>
          </a:p>
        </p:txBody>
      </p:sp>
      <p:pic>
        <p:nvPicPr>
          <p:cNvPr id="210" name="图片 210" descr="F:\2020 WER\2020年科协\2-3D模型及渲染图\4、效果图\信息处理\信息处理.137.png"/>
          <p:cNvPicPr>
            <a:picLocks noChangeAspect="1" noChangeArrowheads="1"/>
          </p:cNvPicPr>
          <p:nvPr/>
        </p:nvPicPr>
        <p:blipFill>
          <a:blip r:embed="rId1" cstate="print">
            <a:extLst>
              <a:ext uri="{28A0092B-C50C-407E-A947-70E740481C1C}">
                <a14:useLocalDpi xmlns:a14="http://schemas.microsoft.com/office/drawing/2010/main" val="0"/>
              </a:ext>
            </a:extLst>
          </a:blip>
          <a:srcRect t="7791" b="7454"/>
          <a:stretch>
            <a:fillRect/>
          </a:stretch>
        </p:blipFill>
        <p:spPr>
          <a:xfrm>
            <a:off x="3331477" y="1153269"/>
            <a:ext cx="4585970" cy="2714625"/>
          </a:xfrm>
          <a:prstGeom prst="rect">
            <a:avLst/>
          </a:prstGeom>
          <a:noFill/>
          <a:ln>
            <a:noFill/>
          </a:ln>
        </p:spPr>
      </p:pic>
      <p:sp>
        <p:nvSpPr>
          <p:cNvPr id="6" name="矩形标注 18"/>
          <p:cNvSpPr/>
          <p:nvPr/>
        </p:nvSpPr>
        <p:spPr>
          <a:xfrm>
            <a:off x="7231965" y="2882692"/>
            <a:ext cx="940435" cy="428625"/>
          </a:xfrm>
          <a:prstGeom prst="wedgeRectCallout">
            <a:avLst>
              <a:gd name="adj1" fmla="val -111974"/>
              <a:gd name="adj2" fmla="val 40776"/>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ct val="1500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信息收纳箱</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1" name="矩形标注 11"/>
          <p:cNvSpPr/>
          <p:nvPr/>
        </p:nvSpPr>
        <p:spPr>
          <a:xfrm>
            <a:off x="3331160" y="1213912"/>
            <a:ext cx="800735" cy="428625"/>
          </a:xfrm>
          <a:prstGeom prst="wedgeRectCallout">
            <a:avLst>
              <a:gd name="adj1" fmla="val 154862"/>
              <a:gd name="adj2" fmla="val -23062"/>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ct val="150000"/>
              </a:lnSpc>
            </a:pPr>
            <a:r>
              <a:rPr lang="en-US" altLang="zh-CN" sz="900" kern="100" dirty="0" err="1">
                <a:latin typeface="Calibri" panose="020F0502020204030204"/>
                <a:ea typeface="宋体" panose="02010600030101010101" pitchFamily="2" charset="-122"/>
                <a:cs typeface="Times New Roman" panose="02020603050405020304"/>
                <a:sym typeface="Times New Roman" panose="02020603050405020304"/>
              </a:rPr>
              <a:t>信息</a:t>
            </a:r>
            <a:endParaRPr lang="en-US" altLang="zh-CN" sz="900" kern="100" dirty="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13" name="矩形标注 213"/>
          <p:cNvSpPr/>
          <p:nvPr/>
        </p:nvSpPr>
        <p:spPr>
          <a:xfrm>
            <a:off x="3521660" y="2165142"/>
            <a:ext cx="800735" cy="428625"/>
          </a:xfrm>
          <a:prstGeom prst="wedgeRectCallout">
            <a:avLst>
              <a:gd name="adj1" fmla="val 144609"/>
              <a:gd name="adj2" fmla="val -130589"/>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ct val="1500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信息放置框</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7" name="矩形标注 16"/>
          <p:cNvSpPr/>
          <p:nvPr/>
        </p:nvSpPr>
        <p:spPr>
          <a:xfrm>
            <a:off x="3163520" y="3165267"/>
            <a:ext cx="800735" cy="428625"/>
          </a:xfrm>
          <a:prstGeom prst="wedgeRectCallout">
            <a:avLst>
              <a:gd name="adj1" fmla="val 125225"/>
              <a:gd name="adj2" fmla="val -142948"/>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ct val="1500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转柄</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12" name="矩形标注 212"/>
          <p:cNvSpPr/>
          <p:nvPr/>
        </p:nvSpPr>
        <p:spPr>
          <a:xfrm>
            <a:off x="7046545" y="1761917"/>
            <a:ext cx="991235" cy="403225"/>
          </a:xfrm>
          <a:prstGeom prst="wedgeRectCallout">
            <a:avLst>
              <a:gd name="adj1" fmla="val -190047"/>
              <a:gd name="adj2" fmla="val 34490"/>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ct val="1000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限位装置</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p:cNvSpPr>
            <a:spLocks noChangeArrowheads="1"/>
          </p:cNvSpPr>
          <p:nvPr/>
        </p:nvSpPr>
        <p:spPr bwMode="auto">
          <a:xfrm>
            <a:off x="3707904" y="1131590"/>
            <a:ext cx="2952328" cy="460375"/>
          </a:xfrm>
          <a:prstGeom prst="rect">
            <a:avLst/>
          </a:prstGeom>
          <a:noFill/>
          <a:ln w="9525">
            <a:noFill/>
            <a:miter lim="800000"/>
          </a:ln>
        </p:spPr>
        <p:txBody>
          <a:bodyPr wrap="square">
            <a:spAutoFit/>
          </a:bodyPr>
          <a:lstStyle/>
          <a:p>
            <a:pPr>
              <a:lnSpc>
                <a:spcPct val="150000"/>
              </a:lnSpc>
            </a:pPr>
            <a:r>
              <a:rPr lang="zh-CN" altLang="en-US" sz="1600" dirty="0">
                <a:latin typeface="微软雅黑" panose="020B0503020204020204" pitchFamily="34" charset="-122"/>
                <a:ea typeface="微软雅黑" panose="020B0503020204020204" pitchFamily="34" charset="-122"/>
                <a:cs typeface="Calibri" panose="020F0502020204030204" charset="0"/>
              </a:rPr>
              <a:t>机器人拨动限位装置</a:t>
            </a:r>
            <a:endParaRPr lang="en-US" altLang="zh-CN" sz="1600" dirty="0">
              <a:latin typeface="微软雅黑" panose="020B0503020204020204" pitchFamily="34" charset="-122"/>
              <a:ea typeface="微软雅黑" panose="020B0503020204020204" pitchFamily="34" charset="-122"/>
            </a:endParaRPr>
          </a:p>
        </p:txBody>
      </p:sp>
      <p:pic>
        <p:nvPicPr>
          <p:cNvPr id="244" name="图片 244" descr="信息处理.30"/>
          <p:cNvPicPr>
            <a:picLocks noChangeAspect="1"/>
          </p:cNvPicPr>
          <p:nvPr/>
        </p:nvPicPr>
        <p:blipFill>
          <a:blip r:embed="rId1"/>
          <a:srcRect l="27020" t="15008" r="27141" b="9574"/>
          <a:stretch>
            <a:fillRect/>
          </a:stretch>
        </p:blipFill>
        <p:spPr>
          <a:xfrm>
            <a:off x="1443360" y="1410970"/>
            <a:ext cx="2768600" cy="3183255"/>
          </a:xfrm>
          <a:prstGeom prst="rect">
            <a:avLst/>
          </a:prstGeom>
          <a:ln>
            <a:noFill/>
          </a:ln>
        </p:spPr>
      </p:pic>
      <p:pic>
        <p:nvPicPr>
          <p:cNvPr id="250" name="图片 250" descr="信息处理.31"/>
          <p:cNvPicPr>
            <a:picLocks noChangeAspect="1"/>
          </p:cNvPicPr>
          <p:nvPr/>
        </p:nvPicPr>
        <p:blipFill>
          <a:blip r:embed="rId2"/>
          <a:srcRect l="24464" t="16560" r="19799" b="11126"/>
          <a:stretch>
            <a:fillRect/>
          </a:stretch>
        </p:blipFill>
        <p:spPr>
          <a:xfrm>
            <a:off x="4848096" y="1706245"/>
            <a:ext cx="3244215" cy="2941955"/>
          </a:xfrm>
          <a:prstGeom prst="rect">
            <a:avLst/>
          </a:prstGeom>
          <a:ln>
            <a:noFill/>
          </a:ln>
        </p:spPr>
      </p:pic>
      <p:sp>
        <p:nvSpPr>
          <p:cNvPr id="19" name="矩形标注 19"/>
          <p:cNvSpPr/>
          <p:nvPr/>
        </p:nvSpPr>
        <p:spPr>
          <a:xfrm>
            <a:off x="1281936" y="1767205"/>
            <a:ext cx="1162050" cy="299085"/>
          </a:xfrm>
          <a:prstGeom prst="wedgeRectCallout">
            <a:avLst>
              <a:gd name="adj1" fmla="val 141416"/>
              <a:gd name="adj2" fmla="val -21594"/>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限位装置锁死状态</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39" name="矩形标注 239"/>
          <p:cNvSpPr/>
          <p:nvPr/>
        </p:nvSpPr>
        <p:spPr>
          <a:xfrm>
            <a:off x="601638" y="3696568"/>
            <a:ext cx="1162050" cy="387350"/>
          </a:xfrm>
          <a:prstGeom prst="wedgeRectCallout">
            <a:avLst>
              <a:gd name="adj1" fmla="val 48639"/>
              <a:gd name="adj2" fmla="val 82199"/>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dirty="0" err="1">
                <a:latin typeface="Calibri" panose="020F0502020204030204"/>
                <a:ea typeface="宋体" panose="02010600030101010101" pitchFamily="2" charset="-122"/>
                <a:cs typeface="Times New Roman" panose="02020603050405020304"/>
                <a:sym typeface="Times New Roman" panose="02020603050405020304"/>
              </a:rPr>
              <a:t>红色箭头为正方向</a:t>
            </a:r>
            <a:endParaRPr lang="en-US" altLang="zh-CN" sz="900" kern="100" dirty="0">
              <a:latin typeface="Calibri" panose="020F0502020204030204"/>
              <a:ea typeface="宋体" panose="02010600030101010101" pitchFamily="2" charset="-122"/>
              <a:cs typeface="Times New Roman" panose="02020603050405020304"/>
              <a:sym typeface="Times New Roman" panose="02020603050405020304"/>
            </a:endParaRPr>
          </a:p>
          <a:p>
            <a:pPr indent="0" algn="ctr">
              <a:lnSpc>
                <a:spcPts val="1100"/>
              </a:lnSpc>
            </a:pPr>
            <a:r>
              <a:rPr lang="en-US" altLang="zh-CN" sz="900" kern="100" dirty="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900" kern="100" dirty="0">
              <a:latin typeface="Calibri" panose="020F0502020204030204"/>
              <a:ea typeface="宋体" panose="02010600030101010101" pitchFamily="2" charset="-122"/>
              <a:cs typeface="Times New Roman" panose="02020603050405020304"/>
              <a:sym typeface="Times New Roman" panose="02020603050405020304"/>
            </a:endParaRPr>
          </a:p>
        </p:txBody>
      </p:sp>
      <p:cxnSp>
        <p:nvCxnSpPr>
          <p:cNvPr id="233" name="直接箭头连接符 233"/>
          <p:cNvCxnSpPr/>
          <p:nvPr/>
        </p:nvCxnSpPr>
        <p:spPr>
          <a:xfrm flipH="1">
            <a:off x="1547659" y="4155668"/>
            <a:ext cx="360045" cy="28829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2" name="矩形标注 152"/>
          <p:cNvSpPr/>
          <p:nvPr/>
        </p:nvSpPr>
        <p:spPr>
          <a:xfrm>
            <a:off x="7164894" y="2780348"/>
            <a:ext cx="1151522" cy="434975"/>
          </a:xfrm>
          <a:prstGeom prst="wedgeRectCallout">
            <a:avLst>
              <a:gd name="adj1" fmla="val -41351"/>
              <a:gd name="adj2" fmla="val -122898"/>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限位装置打开状态</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1" name="TextBox 4"/>
          <p:cNvSpPr txBox="1">
            <a:spLocks noChangeArrowheads="1"/>
          </p:cNvSpPr>
          <p:nvPr/>
        </p:nvSpPr>
        <p:spPr bwMode="auto">
          <a:xfrm>
            <a:off x="611560" y="959247"/>
            <a:ext cx="2880320" cy="460375"/>
          </a:xfrm>
          <a:prstGeom prst="rect">
            <a:avLst/>
          </a:prstGeom>
          <a:noFill/>
          <a:ln w="9525">
            <a:noFill/>
            <a:miter lim="800000"/>
          </a:ln>
        </p:spPr>
        <p:txBody>
          <a:bodyPr wrap="square">
            <a:spAutoFit/>
          </a:bodyPr>
          <a:lstStyle/>
          <a:p>
            <a:r>
              <a:rPr lang="zh-CN" altLang="en-US" sz="2400" dirty="0">
                <a:latin typeface="微软雅黑" panose="020B0503020204020204" pitchFamily="34" charset="-122"/>
                <a:ea typeface="微软雅黑" panose="020B0503020204020204" pitchFamily="34" charset="-122"/>
              </a:rPr>
              <a:t>任务</a:t>
            </a:r>
            <a:r>
              <a:rPr lang="en-US" altLang="zh-CN" sz="2400" dirty="0">
                <a:latin typeface="微软雅黑" panose="020B0503020204020204" pitchFamily="34" charset="-122"/>
                <a:ea typeface="微软雅黑" panose="020B0503020204020204" pitchFamily="34" charset="-122"/>
              </a:rPr>
              <a:t>3—</a:t>
            </a:r>
            <a:r>
              <a:rPr lang="zh-CN" altLang="en-US" sz="2400" dirty="0">
                <a:latin typeface="微软雅黑" panose="020B0503020204020204" pitchFamily="34" charset="-122"/>
                <a:ea typeface="微软雅黑" panose="020B0503020204020204" pitchFamily="34" charset="-122"/>
              </a:rPr>
              <a:t>信息处理</a:t>
            </a: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9"/>
                                        </p:tgtEl>
                                        <p:attrNameLst>
                                          <p:attrName>style.visibility</p:attrName>
                                        </p:attrNameLst>
                                      </p:cBhvr>
                                      <p:to>
                                        <p:strVal val="visible"/>
                                      </p:to>
                                    </p:set>
                                    <p:anim calcmode="lin" valueType="num">
                                      <p:cBhvr additive="base">
                                        <p:cTn id="13" dur="500" fill="hold"/>
                                        <p:tgtEl>
                                          <p:spTgt spid="239"/>
                                        </p:tgtEl>
                                        <p:attrNameLst>
                                          <p:attrName>ppt_x</p:attrName>
                                        </p:attrNameLst>
                                      </p:cBhvr>
                                      <p:tavLst>
                                        <p:tav tm="0">
                                          <p:val>
                                            <p:strVal val="#ppt_x"/>
                                          </p:val>
                                        </p:tav>
                                        <p:tav tm="100000">
                                          <p:val>
                                            <p:strVal val="#ppt_x"/>
                                          </p:val>
                                        </p:tav>
                                      </p:tavLst>
                                    </p:anim>
                                    <p:anim calcmode="lin" valueType="num">
                                      <p:cBhvr additive="base">
                                        <p:cTn id="14" dur="500" fill="hold"/>
                                        <p:tgtEl>
                                          <p:spTgt spid="23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animBg="1"/>
      <p:bldP spid="239" grpId="0" bldLvl="0" animBg="1"/>
      <p:bldP spid="239" grpId="1" animBg="1"/>
      <p:bldP spid="152" grpId="0" bldLvl="0" animBg="1"/>
      <p:bldP spid="15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p:cNvSpPr>
            <a:spLocks noChangeArrowheads="1"/>
          </p:cNvSpPr>
          <p:nvPr/>
        </p:nvSpPr>
        <p:spPr bwMode="auto">
          <a:xfrm>
            <a:off x="239147" y="1635646"/>
            <a:ext cx="3900805" cy="3276600"/>
          </a:xfrm>
          <a:prstGeom prst="rect">
            <a:avLst/>
          </a:prstGeom>
          <a:noFill/>
          <a:ln w="9525">
            <a:noFill/>
            <a:miter lim="800000"/>
          </a:ln>
        </p:spPr>
        <p:txBody>
          <a:bodyPr wrap="square">
            <a:spAutoFit/>
          </a:bodyPr>
          <a:lstStyle/>
          <a:p>
            <a:pPr algn="l">
              <a:lnSpc>
                <a:spcPct val="150000"/>
              </a:lnSpc>
              <a:buClrTx/>
              <a:buSzTx/>
              <a:buNone/>
            </a:pPr>
            <a:r>
              <a:rPr lang="zh-CN" altLang="en-US" sz="1600" b="1" dirty="0">
                <a:latin typeface="微软雅黑" panose="020B0503020204020204" pitchFamily="34" charset="-122"/>
                <a:ea typeface="微软雅黑" panose="020B0503020204020204" pitchFamily="34" charset="-122"/>
                <a:sym typeface="+mn-ea"/>
              </a:rPr>
              <a:t>完成标志：</a:t>
            </a:r>
            <a:r>
              <a:rPr lang="zh-CN" altLang="en-US" sz="1600" dirty="0">
                <a:latin typeface="微软雅黑" panose="020B0503020204020204" pitchFamily="34" charset="-122"/>
                <a:ea typeface="微软雅黑" panose="020B0503020204020204" pitchFamily="34" charset="-122"/>
                <a:sym typeface="+mn-ea"/>
              </a:rPr>
              <a:t>机器人转动转柄使信息掉落在信息收纳箱内</a:t>
            </a:r>
            <a:endParaRPr lang="zh-CN" altLang="en-US" sz="1600" dirty="0">
              <a:latin typeface="微软雅黑" panose="020B0503020204020204" pitchFamily="34" charset="-122"/>
              <a:ea typeface="微软雅黑" panose="020B0503020204020204" pitchFamily="34" charset="-122"/>
              <a:sym typeface="+mn-ea"/>
            </a:endParaRPr>
          </a:p>
          <a:p>
            <a:pPr algn="l">
              <a:lnSpc>
                <a:spcPct val="150000"/>
              </a:lnSpc>
              <a:buClrTx/>
              <a:buSzTx/>
              <a:buNone/>
            </a:pPr>
            <a:r>
              <a:rPr lang="zh-CN" altLang="en-US" sz="1600" b="1" dirty="0">
                <a:latin typeface="微软雅黑" panose="020B0503020204020204" pitchFamily="34" charset="-122"/>
                <a:ea typeface="微软雅黑" panose="020B0503020204020204" pitchFamily="34" charset="-122"/>
                <a:sym typeface="+mn-ea"/>
              </a:rPr>
              <a:t>得分：</a:t>
            </a:r>
            <a:r>
              <a:rPr lang="zh-CN" altLang="en-US" sz="1600" dirty="0">
                <a:latin typeface="微软雅黑" panose="020B0503020204020204" pitchFamily="34" charset="-122"/>
                <a:ea typeface="微软雅黑" panose="020B0503020204020204" pitchFamily="34" charset="-122"/>
                <a:sym typeface="+mn-ea"/>
              </a:rPr>
              <a:t>获得1个信息得</a:t>
            </a:r>
            <a:r>
              <a:rPr lang="zh-CN" altLang="en-US" sz="1600" dirty="0">
                <a:solidFill>
                  <a:srgbClr val="FF0000"/>
                </a:solidFill>
                <a:latin typeface="微软雅黑" panose="020B0503020204020204" pitchFamily="34" charset="-122"/>
                <a:ea typeface="微软雅黑" panose="020B0503020204020204" pitchFamily="34" charset="-122"/>
                <a:sym typeface="+mn-ea"/>
              </a:rPr>
              <a:t>20</a:t>
            </a:r>
            <a:r>
              <a:rPr lang="zh-CN" altLang="en-US" sz="1600" dirty="0">
                <a:latin typeface="微软雅黑" panose="020B0503020204020204" pitchFamily="34" charset="-122"/>
                <a:ea typeface="微软雅黑" panose="020B0503020204020204" pitchFamily="34" charset="-122"/>
                <a:sym typeface="+mn-ea"/>
              </a:rPr>
              <a:t>分</a:t>
            </a:r>
            <a:endParaRPr lang="zh-CN" altLang="en-US" sz="1600" dirty="0">
              <a:latin typeface="微软雅黑" panose="020B0503020204020204" pitchFamily="34" charset="-122"/>
              <a:ea typeface="微软雅黑" panose="020B0503020204020204" pitchFamily="34" charset="-122"/>
              <a:sym typeface="+mn-ea"/>
            </a:endParaRPr>
          </a:p>
          <a:p>
            <a:pPr algn="l">
              <a:lnSpc>
                <a:spcPct val="150000"/>
              </a:lnSpc>
              <a:buClrTx/>
              <a:buSzTx/>
              <a:buNone/>
            </a:pPr>
            <a:r>
              <a:rPr lang="zh-CN" altLang="en-US" sz="1600" b="1" dirty="0">
                <a:latin typeface="微软雅黑" panose="020B0503020204020204" pitchFamily="34" charset="-122"/>
                <a:ea typeface="微软雅黑" panose="020B0503020204020204" pitchFamily="34" charset="-122"/>
                <a:sym typeface="+mn-ea"/>
              </a:rPr>
              <a:t>完成标志：</a:t>
            </a:r>
            <a:r>
              <a:rPr lang="zh-CN" altLang="en-US" sz="1600" dirty="0">
                <a:latin typeface="微软雅黑" panose="020B0503020204020204" pitchFamily="34" charset="-122"/>
                <a:ea typeface="微软雅黑" panose="020B0503020204020204" pitchFamily="34" charset="-122"/>
                <a:sym typeface="+mn-ea"/>
              </a:rPr>
              <a:t>机器人把装有信息的信息收纳箱</a:t>
            </a:r>
            <a:r>
              <a:rPr lang="zh-CN" altLang="en-US" sz="1600" dirty="0">
                <a:solidFill>
                  <a:srgbClr val="FF0000"/>
                </a:solidFill>
                <a:latin typeface="微软雅黑" panose="020B0503020204020204" pitchFamily="34" charset="-122"/>
                <a:ea typeface="微软雅黑" panose="020B0503020204020204" pitchFamily="34" charset="-122"/>
                <a:sym typeface="+mn-ea"/>
              </a:rPr>
              <a:t>带回基地</a:t>
            </a:r>
            <a:endParaRPr lang="zh-CN" altLang="en-US" sz="1600" dirty="0">
              <a:latin typeface="微软雅黑" panose="020B0503020204020204" pitchFamily="34" charset="-122"/>
              <a:ea typeface="微软雅黑" panose="020B0503020204020204" pitchFamily="34" charset="-122"/>
              <a:sym typeface="+mn-ea"/>
            </a:endParaRPr>
          </a:p>
          <a:p>
            <a:pPr algn="l">
              <a:lnSpc>
                <a:spcPct val="150000"/>
              </a:lnSpc>
              <a:buClrTx/>
              <a:buSzTx/>
              <a:buNone/>
            </a:pPr>
            <a:r>
              <a:rPr lang="zh-CN" altLang="en-US" sz="1600" b="1" dirty="0">
                <a:latin typeface="微软雅黑" panose="020B0503020204020204" pitchFamily="34" charset="-122"/>
                <a:ea typeface="微软雅黑" panose="020B0503020204020204" pitchFamily="34" charset="-122"/>
                <a:sym typeface="+mn-ea"/>
              </a:rPr>
              <a:t>得分：</a:t>
            </a:r>
            <a:r>
              <a:rPr lang="zh-CN" altLang="en-US" sz="1600" dirty="0">
                <a:latin typeface="微软雅黑" panose="020B0503020204020204" pitchFamily="34" charset="-122"/>
                <a:ea typeface="微软雅黑" panose="020B0503020204020204" pitchFamily="34" charset="-122"/>
                <a:sym typeface="+mn-ea"/>
              </a:rPr>
              <a:t>每个</a:t>
            </a:r>
            <a:r>
              <a:rPr lang="zh-CN" altLang="en-US" sz="1600" dirty="0">
                <a:solidFill>
                  <a:srgbClr val="FF0000"/>
                </a:solidFill>
                <a:latin typeface="微软雅黑" panose="020B0503020204020204" pitchFamily="34" charset="-122"/>
                <a:ea typeface="微软雅黑" panose="020B0503020204020204" pitchFamily="34" charset="-122"/>
                <a:sym typeface="+mn-ea"/>
              </a:rPr>
              <a:t>加记20</a:t>
            </a:r>
            <a:r>
              <a:rPr lang="zh-CN" altLang="en-US" sz="1600" dirty="0">
                <a:latin typeface="微软雅黑" panose="020B0503020204020204" pitchFamily="34" charset="-122"/>
                <a:ea typeface="微软雅黑" panose="020B0503020204020204" pitchFamily="34" charset="-122"/>
                <a:sym typeface="+mn-ea"/>
              </a:rPr>
              <a:t>分。</a:t>
            </a:r>
            <a:r>
              <a:rPr lang="zh-CN" altLang="en-US" sz="1400" dirty="0">
                <a:latin typeface="微软雅黑" panose="020B0503020204020204" pitchFamily="34" charset="-122"/>
                <a:ea typeface="微软雅黑" panose="020B0503020204020204" pitchFamily="34" charset="-122"/>
                <a:sym typeface="+mn-ea"/>
              </a:rPr>
              <a:t>在完成任务过程中，机器人不可直接接触信息否则不得分。当装有信息的信息收纳箱离开任务模型到达基地后，机器人方可接触信息。</a:t>
            </a:r>
            <a:endParaRPr lang="zh-CN" altLang="en-US" sz="1400" dirty="0">
              <a:latin typeface="微软雅黑" panose="020B0503020204020204" pitchFamily="34" charset="-122"/>
              <a:ea typeface="微软雅黑" panose="020B0503020204020204" pitchFamily="34" charset="-122"/>
              <a:sym typeface="+mn-ea"/>
            </a:endParaRPr>
          </a:p>
        </p:txBody>
      </p:sp>
      <p:sp>
        <p:nvSpPr>
          <p:cNvPr id="14" name="文本框 9"/>
          <p:cNvSpPr txBox="1"/>
          <p:nvPr/>
        </p:nvSpPr>
        <p:spPr>
          <a:xfrm>
            <a:off x="4239895" y="3658870"/>
            <a:ext cx="2301240" cy="245110"/>
          </a:xfrm>
          <a:prstGeom prst="rect">
            <a:avLst/>
          </a:prstGeom>
          <a:noFill/>
        </p:spPr>
        <p:txBody>
          <a:bodyPr wrap="square" rtlCol="0">
            <a:spAutoFit/>
          </a:bodyPr>
          <a:lstStyle/>
          <a:p>
            <a:r>
              <a:rPr lang="zh-CN" altLang="en-US" sz="1000" dirty="0">
                <a:latin typeface="微软雅黑" panose="020B0503020204020204" pitchFamily="34" charset="-122"/>
                <a:ea typeface="微软雅黑" panose="020B0503020204020204" pitchFamily="34" charset="-122"/>
              </a:rPr>
              <a:t>信息掉落在信息收纳箱的状态</a:t>
            </a:r>
            <a:endParaRPr lang="zh-CN" altLang="en-US" sz="1000" dirty="0">
              <a:latin typeface="微软雅黑" panose="020B0503020204020204" pitchFamily="34" charset="-122"/>
              <a:ea typeface="微软雅黑" panose="020B0503020204020204" pitchFamily="34" charset="-122"/>
            </a:endParaRPr>
          </a:p>
        </p:txBody>
      </p:sp>
      <p:sp>
        <p:nvSpPr>
          <p:cNvPr id="16" name="文本框 10"/>
          <p:cNvSpPr txBox="1"/>
          <p:nvPr/>
        </p:nvSpPr>
        <p:spPr>
          <a:xfrm>
            <a:off x="6444208" y="3658870"/>
            <a:ext cx="2551430" cy="245110"/>
          </a:xfrm>
          <a:prstGeom prst="rect">
            <a:avLst/>
          </a:prstGeom>
          <a:noFill/>
        </p:spPr>
        <p:txBody>
          <a:bodyPr wrap="square" rtlCol="0">
            <a:spAutoFit/>
          </a:bodyPr>
          <a:lstStyle/>
          <a:p>
            <a:r>
              <a:rPr lang="zh-CN" altLang="en-US" sz="1000" dirty="0">
                <a:latin typeface="微软雅黑" panose="020B0503020204020204" pitchFamily="34" charset="-122"/>
                <a:ea typeface="微软雅黑" panose="020B0503020204020204" pitchFamily="34" charset="-122"/>
              </a:rPr>
              <a:t>信息收纳箱与信息处理任务模型脱离状态</a:t>
            </a:r>
            <a:endParaRPr lang="zh-CN" altLang="en-US" sz="1000" dirty="0">
              <a:latin typeface="微软雅黑" panose="020B0503020204020204" pitchFamily="34" charset="-122"/>
              <a:ea typeface="微软雅黑" panose="020B0503020204020204" pitchFamily="34" charset="-122"/>
            </a:endParaRPr>
          </a:p>
        </p:txBody>
      </p:sp>
      <p:pic>
        <p:nvPicPr>
          <p:cNvPr id="291" name="图片 291" descr="信息处理.32"/>
          <p:cNvPicPr>
            <a:picLocks noChangeAspect="1"/>
          </p:cNvPicPr>
          <p:nvPr/>
        </p:nvPicPr>
        <p:blipFill>
          <a:blip r:embed="rId1"/>
          <a:srcRect l="24367" t="18699" r="24005" b="13714"/>
          <a:stretch>
            <a:fillRect/>
          </a:stretch>
        </p:blipFill>
        <p:spPr>
          <a:xfrm>
            <a:off x="3799205" y="1202690"/>
            <a:ext cx="2682875" cy="2456180"/>
          </a:xfrm>
          <a:prstGeom prst="rect">
            <a:avLst/>
          </a:prstGeom>
          <a:ln>
            <a:noFill/>
          </a:ln>
        </p:spPr>
      </p:pic>
      <p:pic>
        <p:nvPicPr>
          <p:cNvPr id="292" name="图片 292" descr="信息处理.33"/>
          <p:cNvPicPr>
            <a:picLocks noChangeAspect="1"/>
          </p:cNvPicPr>
          <p:nvPr/>
        </p:nvPicPr>
        <p:blipFill>
          <a:blip r:embed="rId2"/>
          <a:srcRect l="26902" t="16041" r="22073" b="14233"/>
          <a:stretch>
            <a:fillRect/>
          </a:stretch>
        </p:blipFill>
        <p:spPr>
          <a:xfrm>
            <a:off x="6541135" y="1056640"/>
            <a:ext cx="2624455" cy="2505710"/>
          </a:xfrm>
          <a:prstGeom prst="rect">
            <a:avLst/>
          </a:prstGeom>
          <a:ln>
            <a:noFill/>
          </a:ln>
        </p:spPr>
      </p:pic>
      <p:sp>
        <p:nvSpPr>
          <p:cNvPr id="10" name="TextBox 4"/>
          <p:cNvSpPr txBox="1">
            <a:spLocks noChangeArrowheads="1"/>
          </p:cNvSpPr>
          <p:nvPr/>
        </p:nvSpPr>
        <p:spPr bwMode="auto">
          <a:xfrm>
            <a:off x="395536" y="1103263"/>
            <a:ext cx="2880320" cy="460375"/>
          </a:xfrm>
          <a:prstGeom prst="rect">
            <a:avLst/>
          </a:prstGeom>
          <a:noFill/>
          <a:ln w="9525">
            <a:noFill/>
            <a:miter lim="800000"/>
          </a:ln>
        </p:spPr>
        <p:txBody>
          <a:bodyPr wrap="square">
            <a:spAutoFit/>
          </a:bodyPr>
          <a:lstStyle/>
          <a:p>
            <a:r>
              <a:rPr lang="zh-CN" altLang="en-US" sz="2400" dirty="0">
                <a:latin typeface="微软雅黑" panose="020B0503020204020204" pitchFamily="34" charset="-122"/>
                <a:ea typeface="微软雅黑" panose="020B0503020204020204" pitchFamily="34" charset="-122"/>
              </a:rPr>
              <a:t>任务</a:t>
            </a:r>
            <a:r>
              <a:rPr lang="en-US" altLang="zh-CN" sz="2400" dirty="0">
                <a:latin typeface="微软雅黑" panose="020B0503020204020204" pitchFamily="34" charset="-122"/>
                <a:ea typeface="微软雅黑" panose="020B0503020204020204" pitchFamily="34" charset="-122"/>
              </a:rPr>
              <a:t>3—</a:t>
            </a:r>
            <a:r>
              <a:rPr lang="zh-CN" altLang="en-US" sz="2400" dirty="0">
                <a:latin typeface="微软雅黑" panose="020B0503020204020204" pitchFamily="34" charset="-122"/>
                <a:ea typeface="微软雅黑" panose="020B0503020204020204" pitchFamily="34" charset="-122"/>
              </a:rPr>
              <a:t>信息处理</a:t>
            </a: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6" grpId="0"/>
      <p:bldP spid="1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4"/>
          <p:cNvSpPr txBox="1">
            <a:spLocks noChangeArrowheads="1"/>
          </p:cNvSpPr>
          <p:nvPr/>
        </p:nvSpPr>
        <p:spPr bwMode="auto">
          <a:xfrm>
            <a:off x="432048" y="987574"/>
            <a:ext cx="3059832" cy="491490"/>
          </a:xfrm>
          <a:prstGeom prst="rect">
            <a:avLst/>
          </a:prstGeom>
          <a:noFill/>
          <a:ln w="9525">
            <a:noFill/>
            <a:miter lim="800000"/>
          </a:ln>
        </p:spPr>
        <p:txBody>
          <a:bodyPr wrap="square">
            <a:spAutoFit/>
          </a:bodyPr>
          <a:lstStyle/>
          <a:p>
            <a:r>
              <a:rPr lang="zh-CN" altLang="en-US" sz="2600" dirty="0">
                <a:latin typeface="微软雅黑" panose="020B0503020204020204" pitchFamily="34" charset="-122"/>
                <a:ea typeface="微软雅黑" panose="020B0503020204020204" pitchFamily="34" charset="-122"/>
              </a:rPr>
              <a:t>任务</a:t>
            </a:r>
            <a:r>
              <a:rPr lang="en-US" altLang="zh-CN" sz="2600" dirty="0">
                <a:latin typeface="微软雅黑" panose="020B0503020204020204" pitchFamily="34" charset="-122"/>
                <a:ea typeface="微软雅黑" panose="020B0503020204020204" pitchFamily="34" charset="-122"/>
              </a:rPr>
              <a:t>4-</a:t>
            </a:r>
            <a:r>
              <a:rPr lang="zh-CN" altLang="en-US" sz="2600" dirty="0">
                <a:latin typeface="微软雅黑" panose="020B0503020204020204" pitchFamily="34" charset="-122"/>
                <a:ea typeface="微软雅黑" panose="020B0503020204020204" pitchFamily="34" charset="-122"/>
              </a:rPr>
              <a:t>信息编码</a:t>
            </a:r>
            <a:endParaRPr lang="zh-CN" altLang="en-US" sz="2600" dirty="0">
              <a:latin typeface="微软雅黑" panose="020B0503020204020204" pitchFamily="34" charset="-122"/>
              <a:ea typeface="微软雅黑" panose="020B0503020204020204" pitchFamily="34" charset="-122"/>
            </a:endParaRPr>
          </a:p>
        </p:txBody>
      </p:sp>
      <p:sp>
        <p:nvSpPr>
          <p:cNvPr id="27" name="矩形 4"/>
          <p:cNvSpPr>
            <a:spLocks noChangeArrowheads="1"/>
          </p:cNvSpPr>
          <p:nvPr/>
        </p:nvSpPr>
        <p:spPr bwMode="auto">
          <a:xfrm>
            <a:off x="899592" y="3291830"/>
            <a:ext cx="7429450" cy="1597040"/>
          </a:xfrm>
          <a:prstGeom prst="rect">
            <a:avLst/>
          </a:prstGeom>
          <a:noFill/>
          <a:ln w="9525">
            <a:noFill/>
            <a:miter lim="800000"/>
          </a:ln>
        </p:spPr>
        <p:txBody>
          <a:bodyPr wrap="square">
            <a:spAutoFit/>
          </a:bodyPr>
          <a:lstStyle/>
          <a:p>
            <a:pPr>
              <a:lnSpc>
                <a:spcPct val="150000"/>
              </a:lnSpc>
            </a:pPr>
            <a:r>
              <a:rPr lang="zh-CN" altLang="en-US" b="1" dirty="0">
                <a:latin typeface="黑体" panose="02010609060101010101" pitchFamily="49" charset="-122"/>
                <a:ea typeface="黑体" panose="02010609060101010101" pitchFamily="49" charset="-122"/>
              </a:rPr>
              <a:t>完成标志</a:t>
            </a:r>
            <a:r>
              <a:rPr lang="zh-CN" altLang="en-US" dirty="0">
                <a:latin typeface="黑体" panose="02010609060101010101" pitchFamily="49" charset="-122"/>
                <a:ea typeface="黑体" panose="02010609060101010101" pitchFamily="49" charset="-122"/>
              </a:rPr>
              <a:t>：</a:t>
            </a:r>
            <a:r>
              <a:rPr lang="zh-CN" sz="1600" dirty="0">
                <a:latin typeface="黑体" panose="02010609060101010101" pitchFamily="49" charset="-122"/>
                <a:ea typeface="黑体" panose="02010609060101010101" pitchFamily="49" charset="-122"/>
                <a:sym typeface="+mn-ea"/>
              </a:rPr>
              <a:t>机器人把从信息处理模型</a:t>
            </a:r>
            <a:r>
              <a:rPr lang="zh-CN" sz="1600" dirty="0">
                <a:solidFill>
                  <a:srgbClr val="FF0000"/>
                </a:solidFill>
                <a:latin typeface="黑体" panose="02010609060101010101" pitchFamily="49" charset="-122"/>
                <a:ea typeface="黑体" panose="02010609060101010101" pitchFamily="49" charset="-122"/>
                <a:sym typeface="+mn-ea"/>
              </a:rPr>
              <a:t>取回到基地的信息</a:t>
            </a:r>
            <a:r>
              <a:rPr lang="zh-CN" sz="1600" dirty="0">
                <a:latin typeface="黑体" panose="02010609060101010101" pitchFamily="49" charset="-122"/>
                <a:ea typeface="黑体" panose="02010609060101010101" pitchFamily="49" charset="-122"/>
                <a:sym typeface="+mn-ea"/>
              </a:rPr>
              <a:t>吸附到磁铁上，并保持到本轮竞赛结束</a:t>
            </a:r>
            <a:r>
              <a:rPr lang="zh-CN" altLang="en-US" sz="1600" dirty="0">
                <a:latin typeface="黑体" panose="02010609060101010101" pitchFamily="49" charset="-122"/>
                <a:ea typeface="黑体" panose="02010609060101010101" pitchFamily="49" charset="-122"/>
                <a:sym typeface="+mn-ea"/>
              </a:rPr>
              <a:t>。</a:t>
            </a:r>
            <a:endParaRPr lang="en-US" altLang="zh-CN" sz="1600" dirty="0">
              <a:latin typeface="黑体" panose="02010609060101010101" pitchFamily="49" charset="-122"/>
              <a:ea typeface="黑体" panose="02010609060101010101" pitchFamily="49" charset="-122"/>
              <a:sym typeface="+mn-ea"/>
            </a:endParaRPr>
          </a:p>
          <a:p>
            <a:pPr>
              <a:lnSpc>
                <a:spcPct val="150000"/>
              </a:lnSpc>
            </a:pPr>
            <a:r>
              <a:rPr lang="en-US" altLang="zh-CN" sz="1600" dirty="0" err="1">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信息必须从基地带出，不得直接把从信息处理模型上获得的信息吸附到磁铁上</a:t>
            </a:r>
            <a:r>
              <a:rPr lang="zh-CN" altLang="en-US" sz="1600"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a:t>
            </a:r>
            <a:endParaRPr lang="en-US" altLang="zh-CN" sz="1600"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endParaRPr>
          </a:p>
          <a:p>
            <a:pPr>
              <a:lnSpc>
                <a:spcPct val="150000"/>
              </a:lnSpc>
            </a:pPr>
            <a:r>
              <a:rPr lang="zh-CN" altLang="en-US" b="1" dirty="0">
                <a:latin typeface="黑体" panose="02010609060101010101" pitchFamily="49" charset="-122"/>
                <a:ea typeface="黑体" panose="02010609060101010101" pitchFamily="49" charset="-122"/>
                <a:sym typeface="+mn-ea"/>
              </a:rPr>
              <a:t>得分：</a:t>
            </a:r>
            <a:r>
              <a:rPr lang="zh-CN" dirty="0">
                <a:latin typeface="黑体" panose="02010609060101010101" pitchFamily="49" charset="-122"/>
                <a:ea typeface="黑体" panose="02010609060101010101" pitchFamily="49" charset="-122"/>
                <a:sym typeface="+mn-ea"/>
              </a:rPr>
              <a:t>每个得</a:t>
            </a:r>
            <a:r>
              <a:rPr lang="en-US" dirty="0">
                <a:solidFill>
                  <a:srgbClr val="FF0000"/>
                </a:solidFill>
                <a:latin typeface="黑体" panose="02010609060101010101" pitchFamily="49" charset="-122"/>
                <a:ea typeface="黑体" panose="02010609060101010101" pitchFamily="49" charset="-122"/>
                <a:sym typeface="+mn-ea"/>
              </a:rPr>
              <a:t>20</a:t>
            </a:r>
            <a:r>
              <a:rPr lang="zh-CN" dirty="0">
                <a:latin typeface="黑体" panose="02010609060101010101" pitchFamily="49" charset="-122"/>
                <a:ea typeface="黑体" panose="02010609060101010101" pitchFamily="49" charset="-122"/>
                <a:sym typeface="+mn-ea"/>
              </a:rPr>
              <a:t>分</a:t>
            </a:r>
            <a:r>
              <a:rPr lang="zh-CN" altLang="en-US" dirty="0">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p:txBody>
      </p:sp>
      <p:pic>
        <p:nvPicPr>
          <p:cNvPr id="156" name="图片 156" descr="untitled.36"/>
          <p:cNvPicPr>
            <a:picLocks noChangeAspect="1"/>
          </p:cNvPicPr>
          <p:nvPr/>
        </p:nvPicPr>
        <p:blipFill>
          <a:blip r:embed="rId1"/>
          <a:srcRect l="21691" t="15853" r="22495" b="9315"/>
          <a:stretch>
            <a:fillRect/>
          </a:stretch>
        </p:blipFill>
        <p:spPr>
          <a:xfrm>
            <a:off x="2771800" y="796846"/>
            <a:ext cx="2477770" cy="2322195"/>
          </a:xfrm>
          <a:prstGeom prst="rect">
            <a:avLst/>
          </a:prstGeom>
          <a:ln>
            <a:noFill/>
          </a:ln>
        </p:spPr>
      </p:pic>
      <p:pic>
        <p:nvPicPr>
          <p:cNvPr id="157" name="图片 157" descr="untitled.35"/>
          <p:cNvPicPr>
            <a:picLocks noChangeAspect="1"/>
          </p:cNvPicPr>
          <p:nvPr/>
        </p:nvPicPr>
        <p:blipFill>
          <a:blip r:embed="rId2"/>
          <a:srcRect l="21954" t="11644" r="21110" b="8798"/>
          <a:stretch>
            <a:fillRect/>
          </a:stretch>
        </p:blipFill>
        <p:spPr>
          <a:xfrm>
            <a:off x="5930925" y="596821"/>
            <a:ext cx="2787015" cy="2722880"/>
          </a:xfrm>
          <a:prstGeom prst="rect">
            <a:avLst/>
          </a:prstGeom>
          <a:ln>
            <a:noFill/>
          </a:ln>
        </p:spPr>
      </p:pic>
      <p:sp>
        <p:nvSpPr>
          <p:cNvPr id="22" name="矩形标注 22"/>
          <p:cNvSpPr/>
          <p:nvPr/>
        </p:nvSpPr>
        <p:spPr>
          <a:xfrm>
            <a:off x="2459380" y="1592819"/>
            <a:ext cx="596900" cy="314325"/>
          </a:xfrm>
          <a:prstGeom prst="wedgeRectCallout">
            <a:avLst>
              <a:gd name="adj1" fmla="val 116352"/>
              <a:gd name="adj2" fmla="val -137152"/>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磁铁</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cxnSp>
        <p:nvCxnSpPr>
          <p:cNvPr id="255" name="直接箭头连接符 255"/>
          <p:cNvCxnSpPr/>
          <p:nvPr/>
        </p:nvCxnSpPr>
        <p:spPr>
          <a:xfrm flipH="1">
            <a:off x="3677945" y="2765346"/>
            <a:ext cx="207010" cy="25781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矩形标注 2"/>
          <p:cNvSpPr/>
          <p:nvPr/>
        </p:nvSpPr>
        <p:spPr>
          <a:xfrm>
            <a:off x="5004048" y="1923678"/>
            <a:ext cx="717550" cy="550545"/>
          </a:xfrm>
          <a:prstGeom prst="wedgeRectCallout">
            <a:avLst>
              <a:gd name="adj1" fmla="val -211946"/>
              <a:gd name="adj2" fmla="val 106747"/>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红色箭头为正方向</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4"/>
          <p:cNvSpPr txBox="1">
            <a:spLocks noChangeArrowheads="1"/>
          </p:cNvSpPr>
          <p:nvPr/>
        </p:nvSpPr>
        <p:spPr bwMode="auto">
          <a:xfrm>
            <a:off x="360040" y="981711"/>
            <a:ext cx="3059832" cy="491490"/>
          </a:xfrm>
          <a:prstGeom prst="rect">
            <a:avLst/>
          </a:prstGeom>
          <a:noFill/>
          <a:ln w="9525">
            <a:noFill/>
            <a:miter lim="800000"/>
          </a:ln>
        </p:spPr>
        <p:txBody>
          <a:bodyPr wrap="square">
            <a:spAutoFit/>
          </a:bodyPr>
          <a:lstStyle/>
          <a:p>
            <a:r>
              <a:rPr lang="zh-CN" altLang="en-US" sz="2600" dirty="0">
                <a:latin typeface="微软雅黑" panose="020B0503020204020204" pitchFamily="34" charset="-122"/>
                <a:ea typeface="微软雅黑" panose="020B0503020204020204" pitchFamily="34" charset="-122"/>
              </a:rPr>
              <a:t>任务</a:t>
            </a:r>
            <a:r>
              <a:rPr lang="en-US" altLang="zh-CN" sz="2600" dirty="0">
                <a:latin typeface="微软雅黑" panose="020B0503020204020204" pitchFamily="34" charset="-122"/>
                <a:ea typeface="微软雅黑" panose="020B0503020204020204" pitchFamily="34" charset="-122"/>
              </a:rPr>
              <a:t>5-</a:t>
            </a:r>
            <a:r>
              <a:rPr lang="zh-CN" altLang="en-US" sz="2600" dirty="0">
                <a:latin typeface="微软雅黑" panose="020B0503020204020204" pitchFamily="34" charset="-122"/>
                <a:ea typeface="微软雅黑" panose="020B0503020204020204" pitchFamily="34" charset="-122"/>
              </a:rPr>
              <a:t>修复漏洞</a:t>
            </a:r>
            <a:endParaRPr lang="zh-CN" altLang="en-US" sz="2600" dirty="0">
              <a:latin typeface="微软雅黑" panose="020B0503020204020204" pitchFamily="34" charset="-122"/>
              <a:ea typeface="微软雅黑" panose="020B0503020204020204" pitchFamily="34" charset="-122"/>
            </a:endParaRPr>
          </a:p>
        </p:txBody>
      </p:sp>
      <p:pic>
        <p:nvPicPr>
          <p:cNvPr id="214" name="图片 214" descr="F:\2020 WER\2020年科协\2-3D模型及渲染图\4、效果图\修复漏洞\修复漏洞.137.png"/>
          <p:cNvPicPr>
            <a:picLocks noChangeAspect="1" noChangeArrowheads="1"/>
          </p:cNvPicPr>
          <p:nvPr/>
        </p:nvPicPr>
        <p:blipFill>
          <a:blip r:embed="rId1" cstate="print">
            <a:extLst>
              <a:ext uri="{28A0092B-C50C-407E-A947-70E740481C1C}">
                <a14:useLocalDpi xmlns:a14="http://schemas.microsoft.com/office/drawing/2010/main" val="0"/>
              </a:ext>
            </a:extLst>
          </a:blip>
          <a:srcRect l="27854" t="5700" r="30665" b="3800"/>
          <a:stretch>
            <a:fillRect/>
          </a:stretch>
        </p:blipFill>
        <p:spPr>
          <a:xfrm>
            <a:off x="1623323" y="1639173"/>
            <a:ext cx="2300605" cy="2084705"/>
          </a:xfrm>
          <a:prstGeom prst="rect">
            <a:avLst/>
          </a:prstGeom>
          <a:noFill/>
          <a:ln>
            <a:noFill/>
          </a:ln>
        </p:spPr>
      </p:pic>
      <p:pic>
        <p:nvPicPr>
          <p:cNvPr id="181" name="图片 181" descr="修复漏洞.39"/>
          <p:cNvPicPr>
            <a:picLocks noChangeAspect="1"/>
          </p:cNvPicPr>
          <p:nvPr/>
        </p:nvPicPr>
        <p:blipFill>
          <a:blip r:embed="rId2"/>
          <a:srcRect l="22678" t="22339" r="19421" b="8711"/>
          <a:stretch>
            <a:fillRect/>
          </a:stretch>
        </p:blipFill>
        <p:spPr>
          <a:xfrm>
            <a:off x="4845685" y="1621646"/>
            <a:ext cx="2611120" cy="2174240"/>
          </a:xfrm>
          <a:prstGeom prst="rect">
            <a:avLst/>
          </a:prstGeom>
          <a:ln>
            <a:noFill/>
          </a:ln>
        </p:spPr>
      </p:pic>
      <p:sp>
        <p:nvSpPr>
          <p:cNvPr id="24" name="矩形标注 24"/>
          <p:cNvSpPr/>
          <p:nvPr/>
        </p:nvSpPr>
        <p:spPr>
          <a:xfrm>
            <a:off x="480631" y="2171869"/>
            <a:ext cx="857885" cy="288925"/>
          </a:xfrm>
          <a:prstGeom prst="wedgeRectCallout">
            <a:avLst>
              <a:gd name="adj1" fmla="val 131458"/>
              <a:gd name="adj2" fmla="val -13406"/>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补丁</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95" name="矩形标注 95"/>
          <p:cNvSpPr/>
          <p:nvPr/>
        </p:nvSpPr>
        <p:spPr>
          <a:xfrm>
            <a:off x="480631" y="2631291"/>
            <a:ext cx="889635" cy="304800"/>
          </a:xfrm>
          <a:prstGeom prst="wedgeRectCallout">
            <a:avLst>
              <a:gd name="adj1" fmla="val 145610"/>
              <a:gd name="adj2" fmla="val -26250"/>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上层框架</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96" name="矩形标注 96"/>
          <p:cNvSpPr/>
          <p:nvPr/>
        </p:nvSpPr>
        <p:spPr>
          <a:xfrm>
            <a:off x="480631" y="3418056"/>
            <a:ext cx="902335" cy="304800"/>
          </a:xfrm>
          <a:prstGeom prst="wedgeRectCallout">
            <a:avLst>
              <a:gd name="adj1" fmla="val 144757"/>
              <a:gd name="adj2" fmla="val -202083"/>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下层框架</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5" name="矩形标注 25"/>
          <p:cNvSpPr/>
          <p:nvPr/>
        </p:nvSpPr>
        <p:spPr>
          <a:xfrm>
            <a:off x="3869308" y="1841669"/>
            <a:ext cx="774700" cy="238125"/>
          </a:xfrm>
          <a:prstGeom prst="wedgeRectCallout">
            <a:avLst>
              <a:gd name="adj1" fmla="val -205000"/>
              <a:gd name="adj2" fmla="val 74933"/>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 转轴</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cxnSp>
        <p:nvCxnSpPr>
          <p:cNvPr id="9" name="直接箭头连接符 9"/>
          <p:cNvCxnSpPr/>
          <p:nvPr/>
        </p:nvCxnSpPr>
        <p:spPr>
          <a:xfrm flipH="1">
            <a:off x="5508104" y="3436605"/>
            <a:ext cx="207010" cy="215265"/>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矩形标注 26"/>
          <p:cNvSpPr/>
          <p:nvPr/>
        </p:nvSpPr>
        <p:spPr>
          <a:xfrm>
            <a:off x="7200264" y="2221478"/>
            <a:ext cx="1471295" cy="782320"/>
          </a:xfrm>
          <a:prstGeom prst="wedgeRectCallout">
            <a:avLst>
              <a:gd name="adj1" fmla="val -92777"/>
              <a:gd name="adj2" fmla="val 82535"/>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dirty="0" err="1">
                <a:latin typeface="Calibri" panose="020F0502020204030204"/>
                <a:ea typeface="宋体" panose="02010600030101010101" pitchFamily="2" charset="-122"/>
                <a:cs typeface="Times New Roman" panose="02020603050405020304"/>
                <a:sym typeface="Times New Roman" panose="02020603050405020304"/>
              </a:rPr>
              <a:t>漏洞（方框</a:t>
            </a:r>
            <a:r>
              <a:rPr lang="en-US" altLang="zh-CN" sz="900" kern="100" dirty="0">
                <a:latin typeface="Calibri" panose="020F0502020204030204"/>
                <a:ea typeface="宋体" panose="02010600030101010101" pitchFamily="2" charset="-122"/>
                <a:cs typeface="Times New Roman" panose="02020603050405020304"/>
                <a:sym typeface="Times New Roman" panose="02020603050405020304"/>
              </a:rPr>
              <a:t>），</a:t>
            </a:r>
            <a:r>
              <a:rPr lang="en-US" altLang="zh-CN" sz="900" kern="100" dirty="0" err="1">
                <a:latin typeface="Calibri" panose="020F0502020204030204"/>
                <a:ea typeface="宋体" panose="02010600030101010101" pitchFamily="2" charset="-122"/>
                <a:cs typeface="Times New Roman" panose="02020603050405020304"/>
                <a:sym typeface="Times New Roman" panose="02020603050405020304"/>
              </a:rPr>
              <a:t>红色半透明区域为得分区域</a:t>
            </a:r>
            <a:endParaRPr lang="en-US" altLang="zh-CN" sz="900" kern="100" dirty="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00" name="文本框 99"/>
          <p:cNvSpPr txBox="1"/>
          <p:nvPr/>
        </p:nvSpPr>
        <p:spPr>
          <a:xfrm>
            <a:off x="1268348" y="3903196"/>
            <a:ext cx="2901315" cy="307777"/>
          </a:xfrm>
          <a:prstGeom prst="rect">
            <a:avLst/>
          </a:prstGeom>
          <a:noFill/>
          <a:ln w="9525">
            <a:noFill/>
          </a:ln>
        </p:spPr>
        <p:txBody>
          <a:bodyPr wrap="square">
            <a:spAutoFit/>
          </a:bodyPr>
          <a:lstStyle/>
          <a:p>
            <a:pPr indent="560705"/>
            <a:r>
              <a:rPr lang="zh-CN" sz="1400" b="0" dirty="0">
                <a:latin typeface="黑体" panose="02010609060101010101" pitchFamily="49" charset="-122"/>
                <a:ea typeface="黑体" panose="02010609060101010101" pitchFamily="49" charset="-122"/>
              </a:rPr>
              <a:t>修复漏洞模型拆分图</a:t>
            </a:r>
            <a:endParaRPr lang="zh-CN" altLang="en-US" sz="2800" dirty="0">
              <a:latin typeface="黑体" panose="02010609060101010101" pitchFamily="49" charset="-122"/>
              <a:ea typeface="黑体" panose="02010609060101010101" pitchFamily="49" charset="-122"/>
            </a:endParaRPr>
          </a:p>
        </p:txBody>
      </p:sp>
      <p:sp>
        <p:nvSpPr>
          <p:cNvPr id="4" name="文本框 3"/>
          <p:cNvSpPr txBox="1"/>
          <p:nvPr/>
        </p:nvSpPr>
        <p:spPr>
          <a:xfrm>
            <a:off x="4686300" y="3903196"/>
            <a:ext cx="2929255" cy="307777"/>
          </a:xfrm>
          <a:prstGeom prst="rect">
            <a:avLst/>
          </a:prstGeom>
          <a:noFill/>
          <a:ln w="9525">
            <a:noFill/>
          </a:ln>
        </p:spPr>
        <p:txBody>
          <a:bodyPr wrap="square">
            <a:spAutoFit/>
          </a:bodyPr>
          <a:lstStyle/>
          <a:p>
            <a:pPr indent="560705"/>
            <a:r>
              <a:rPr lang="zh-CN" sz="1400" b="0" dirty="0">
                <a:latin typeface="黑体" panose="02010609060101010101" pitchFamily="49" charset="-122"/>
                <a:ea typeface="黑体" panose="02010609060101010101" pitchFamily="49" charset="-122"/>
              </a:rPr>
              <a:t>修复漏洞模型初始状态</a:t>
            </a:r>
            <a:endParaRPr lang="zh-CN" altLang="en-US" sz="2800" dirty="0">
              <a:latin typeface="黑体" panose="02010609060101010101" pitchFamily="49" charset="-122"/>
              <a:ea typeface="黑体" panose="02010609060101010101" pitchFamily="49"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203848" y="3704133"/>
            <a:ext cx="2901315" cy="307777"/>
          </a:xfrm>
          <a:prstGeom prst="rect">
            <a:avLst/>
          </a:prstGeom>
          <a:noFill/>
          <a:ln w="9525">
            <a:noFill/>
          </a:ln>
        </p:spPr>
        <p:txBody>
          <a:bodyPr wrap="square">
            <a:spAutoFit/>
          </a:bodyPr>
          <a:lstStyle/>
          <a:p>
            <a:pPr indent="560705"/>
            <a:r>
              <a:rPr lang="zh-CN" sz="1400" b="0" dirty="0">
                <a:latin typeface="黑体" panose="02010609060101010101" pitchFamily="49" charset="-122"/>
                <a:ea typeface="黑体" panose="02010609060101010101" pitchFamily="49" charset="-122"/>
              </a:rPr>
              <a:t>补丁落在下层框架的状态</a:t>
            </a:r>
            <a:endParaRPr lang="zh-CN" sz="1400" b="0" dirty="0">
              <a:latin typeface="黑体" panose="02010609060101010101" pitchFamily="49" charset="-122"/>
              <a:ea typeface="黑体" panose="02010609060101010101" pitchFamily="49" charset="-122"/>
            </a:endParaRPr>
          </a:p>
        </p:txBody>
      </p:sp>
      <p:pic>
        <p:nvPicPr>
          <p:cNvPr id="159" name="图片 159" descr="修复漏洞.40"/>
          <p:cNvPicPr>
            <a:picLocks noChangeAspect="1"/>
          </p:cNvPicPr>
          <p:nvPr/>
        </p:nvPicPr>
        <p:blipFill>
          <a:blip r:embed="rId1"/>
          <a:srcRect l="20405" t="23374" r="21063" b="10557"/>
          <a:stretch>
            <a:fillRect/>
          </a:stretch>
        </p:blipFill>
        <p:spPr>
          <a:xfrm>
            <a:off x="3536677" y="1539101"/>
            <a:ext cx="2403475" cy="1896745"/>
          </a:xfrm>
          <a:prstGeom prst="rect">
            <a:avLst/>
          </a:prstGeom>
          <a:ln>
            <a:noFill/>
          </a:ln>
        </p:spPr>
      </p:pic>
      <p:pic>
        <p:nvPicPr>
          <p:cNvPr id="160" name="图片 160" descr="修复漏洞.41"/>
          <p:cNvPicPr>
            <a:picLocks noChangeAspect="1"/>
          </p:cNvPicPr>
          <p:nvPr/>
        </p:nvPicPr>
        <p:blipFill>
          <a:blip r:embed="rId2"/>
          <a:srcRect l="21102" t="24495" r="22715" b="13006"/>
          <a:stretch>
            <a:fillRect/>
          </a:stretch>
        </p:blipFill>
        <p:spPr>
          <a:xfrm>
            <a:off x="6091500" y="1469514"/>
            <a:ext cx="2440940" cy="1897380"/>
          </a:xfrm>
          <a:prstGeom prst="rect">
            <a:avLst/>
          </a:prstGeom>
          <a:ln>
            <a:noFill/>
          </a:ln>
        </p:spPr>
      </p:pic>
      <p:sp>
        <p:nvSpPr>
          <p:cNvPr id="2" name="文本框 1"/>
          <p:cNvSpPr txBox="1"/>
          <p:nvPr/>
        </p:nvSpPr>
        <p:spPr>
          <a:xfrm>
            <a:off x="6012160" y="3704133"/>
            <a:ext cx="2440940" cy="307777"/>
          </a:xfrm>
          <a:prstGeom prst="rect">
            <a:avLst/>
          </a:prstGeom>
          <a:noFill/>
          <a:ln w="9525">
            <a:noFill/>
          </a:ln>
        </p:spPr>
        <p:txBody>
          <a:bodyPr wrap="square">
            <a:spAutoFit/>
          </a:bodyPr>
          <a:lstStyle/>
          <a:p>
            <a:pPr indent="560705"/>
            <a:r>
              <a:rPr lang="zh-CN" sz="1400" b="0" dirty="0">
                <a:latin typeface="黑体" panose="02010609060101010101" pitchFamily="49" charset="-122"/>
                <a:ea typeface="黑体" panose="02010609060101010101" pitchFamily="49" charset="-122"/>
              </a:rPr>
              <a:t>修复漏洞完成状态</a:t>
            </a:r>
            <a:endParaRPr lang="zh-CN" altLang="en-US" sz="2800" dirty="0">
              <a:latin typeface="黑体" panose="02010609060101010101" pitchFamily="49" charset="-122"/>
              <a:ea typeface="黑体" panose="02010609060101010101" pitchFamily="49" charset="-122"/>
            </a:endParaRPr>
          </a:p>
        </p:txBody>
      </p:sp>
      <p:sp>
        <p:nvSpPr>
          <p:cNvPr id="5" name="文本框 4"/>
          <p:cNvSpPr txBox="1"/>
          <p:nvPr/>
        </p:nvSpPr>
        <p:spPr>
          <a:xfrm>
            <a:off x="336794" y="1746463"/>
            <a:ext cx="3371110" cy="3370153"/>
          </a:xfrm>
          <a:prstGeom prst="rect">
            <a:avLst/>
          </a:prstGeom>
          <a:noFill/>
        </p:spPr>
        <p:txBody>
          <a:bodyPr wrap="square" rtlCol="0" anchor="t">
            <a:spAutoFit/>
          </a:bodyPr>
          <a:lstStyle/>
          <a:p>
            <a:pPr>
              <a:lnSpc>
                <a:spcPct val="150000"/>
              </a:lnSpc>
            </a:pPr>
            <a:r>
              <a:rPr lang="zh-CN" altLang="en-US" b="1" dirty="0">
                <a:latin typeface="微软雅黑" panose="020B0503020204020204" pitchFamily="34" charset="-122"/>
                <a:ea typeface="微软雅黑" panose="020B0503020204020204" pitchFamily="34" charset="-122"/>
                <a:sym typeface="+mn-ea"/>
              </a:rPr>
              <a:t>完成标志</a:t>
            </a:r>
            <a:r>
              <a:rPr lang="zh-CN" altLang="en-US" dirty="0">
                <a:latin typeface="微软雅黑" panose="020B0503020204020204" pitchFamily="34" charset="-122"/>
                <a:ea typeface="微软雅黑" panose="020B0503020204020204" pitchFamily="34" charset="-122"/>
                <a:sym typeface="+mn-ea"/>
              </a:rPr>
              <a:t>：</a:t>
            </a:r>
            <a:r>
              <a:rPr sz="1600" dirty="0">
                <a:latin typeface="微软雅黑" panose="020B0503020204020204" pitchFamily="34" charset="-122"/>
                <a:ea typeface="微软雅黑" panose="020B0503020204020204" pitchFamily="34" charset="-122"/>
                <a:sym typeface="+mn-ea"/>
              </a:rPr>
              <a:t>机器人转动补丁，使补丁落到下层框架上             </a:t>
            </a:r>
            <a:r>
              <a:rPr dirty="0">
                <a:latin typeface="微软雅黑" panose="020B0503020204020204" pitchFamily="34" charset="-122"/>
                <a:ea typeface="微软雅黑" panose="020B0503020204020204" pitchFamily="34" charset="-122"/>
                <a:sym typeface="+mn-ea"/>
              </a:rPr>
              <a:t>               </a:t>
            </a:r>
            <a:r>
              <a:rPr lang="zh-CN" altLang="en-US" b="1" dirty="0">
                <a:latin typeface="微软雅黑" panose="020B0503020204020204" pitchFamily="34" charset="-122"/>
                <a:ea typeface="微软雅黑" panose="020B0503020204020204" pitchFamily="34" charset="-122"/>
                <a:sym typeface="+mn-ea"/>
              </a:rPr>
              <a:t>得分</a:t>
            </a:r>
            <a:r>
              <a:rPr lang="zh-CN" altLang="en-US" b="1" dirty="0">
                <a:latin typeface="微软雅黑" panose="020B0503020204020204" pitchFamily="34" charset="-122"/>
                <a:ea typeface="微软雅黑" panose="020B0503020204020204" pitchFamily="34" charset="-122"/>
                <a:sym typeface="Wingdings" panose="05000000000000000000" pitchFamily="2" charset="2"/>
              </a:rPr>
              <a:t>：</a:t>
            </a:r>
            <a:r>
              <a:rPr lang="en-US"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Wingdings" panose="05000000000000000000" pitchFamily="2" charset="2"/>
              </a:rPr>
              <a:t>30</a:t>
            </a:r>
            <a:r>
              <a:rPr lang="zh-CN" altLang="en-US" dirty="0">
                <a:latin typeface="微软雅黑" panose="020B0503020204020204" pitchFamily="34" charset="-122"/>
                <a:ea typeface="微软雅黑" panose="020B0503020204020204" pitchFamily="34" charset="-122"/>
                <a:sym typeface="Wingdings" panose="05000000000000000000" pitchFamily="2" charset="2"/>
              </a:rPr>
              <a:t>分</a:t>
            </a:r>
            <a:r>
              <a:rPr lang="zh-CN" altLang="en-US" dirty="0">
                <a:latin typeface="微软雅黑" panose="020B0503020204020204" pitchFamily="34" charset="-122"/>
                <a:ea typeface="微软雅黑" panose="020B0503020204020204" pitchFamily="34" charset="-122"/>
                <a:sym typeface="+mn-ea"/>
              </a:rPr>
              <a:t>。           </a:t>
            </a:r>
            <a:endParaRPr lang="en-US" altLang="zh-CN" dirty="0">
              <a:latin typeface="微软雅黑" panose="020B0503020204020204" pitchFamily="34" charset="-122"/>
              <a:ea typeface="微软雅黑" panose="020B0503020204020204" pitchFamily="34" charset="-122"/>
              <a:sym typeface="+mn-ea"/>
            </a:endParaRPr>
          </a:p>
          <a:p>
            <a:pPr>
              <a:lnSpc>
                <a:spcPct val="150000"/>
              </a:lnSpc>
            </a:pPr>
            <a:r>
              <a:rPr lang="zh-CN" altLang="en-US" b="1" dirty="0">
                <a:latin typeface="微软雅黑" panose="020B0503020204020204" pitchFamily="34" charset="-122"/>
                <a:ea typeface="微软雅黑" panose="020B0503020204020204" pitchFamily="34" charset="-122"/>
                <a:sym typeface="+mn-ea"/>
              </a:rPr>
              <a:t>完成标志</a:t>
            </a:r>
            <a:r>
              <a:rPr lang="zh-CN" altLang="en-US" dirty="0">
                <a:latin typeface="微软雅黑" panose="020B0503020204020204" pitchFamily="34" charset="-122"/>
                <a:ea typeface="微软雅黑" panose="020B0503020204020204" pitchFamily="34" charset="-122"/>
                <a:sym typeface="+mn-ea"/>
              </a:rPr>
              <a:t>：</a:t>
            </a:r>
            <a:r>
              <a:rPr sz="1600" dirty="0">
                <a:latin typeface="微软雅黑" panose="020B0503020204020204" pitchFamily="34" charset="-122"/>
                <a:ea typeface="微软雅黑" panose="020B0503020204020204" pitchFamily="34" charset="-122"/>
                <a:sym typeface="+mn-ea"/>
              </a:rPr>
              <a:t>补丁落到漏洞内且两个补丁都与底部（得分区域标识）接触，只有一个接触不得分                           </a:t>
            </a:r>
            <a:r>
              <a:rPr dirty="0">
                <a:latin typeface="微软雅黑" panose="020B0503020204020204" pitchFamily="34" charset="-122"/>
                <a:ea typeface="微软雅黑" panose="020B0503020204020204" pitchFamily="34" charset="-122"/>
                <a:sym typeface="+mn-ea"/>
              </a:rPr>
              <a:t>        </a:t>
            </a:r>
            <a:r>
              <a:rPr lang="zh-CN" altLang="en-US" b="1" dirty="0">
                <a:latin typeface="微软雅黑" panose="020B0503020204020204" pitchFamily="34" charset="-122"/>
                <a:ea typeface="微软雅黑" panose="020B0503020204020204" pitchFamily="34" charset="-122"/>
                <a:sym typeface="+mn-ea"/>
              </a:rPr>
              <a:t>得分</a:t>
            </a:r>
            <a:r>
              <a:rPr lang="zh-CN" altLang="en-US" b="1" dirty="0">
                <a:latin typeface="微软雅黑" panose="020B0503020204020204" pitchFamily="34" charset="-122"/>
                <a:ea typeface="微软雅黑" panose="020B0503020204020204" pitchFamily="34" charset="-122"/>
                <a:sym typeface="Wingdings" panose="05000000000000000000" pitchFamily="2" charset="2"/>
              </a:rPr>
              <a:t>：加记</a:t>
            </a:r>
            <a:r>
              <a:rPr lang="en-US"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Wingdings" panose="05000000000000000000" pitchFamily="2" charset="2"/>
              </a:rPr>
              <a:t>30</a:t>
            </a:r>
            <a:r>
              <a:rPr lang="zh-CN" altLang="en-US" dirty="0">
                <a:latin typeface="微软雅黑" panose="020B0503020204020204" pitchFamily="34" charset="-122"/>
                <a:ea typeface="微软雅黑" panose="020B0503020204020204" pitchFamily="34" charset="-122"/>
                <a:sym typeface="Wingdings" panose="05000000000000000000" pitchFamily="2" charset="2"/>
              </a:rPr>
              <a:t>分</a:t>
            </a:r>
            <a:r>
              <a:rPr lang="zh-CN" altLang="en-US" dirty="0">
                <a:latin typeface="微软雅黑" panose="020B0503020204020204" pitchFamily="34" charset="-122"/>
                <a:ea typeface="微软雅黑" panose="020B0503020204020204" pitchFamily="34" charset="-122"/>
                <a:sym typeface="+mn-ea"/>
              </a:rPr>
              <a:t>。</a:t>
            </a:r>
            <a:endParaRPr lang="zh-CN" altLang="en-US" dirty="0"/>
          </a:p>
          <a:p>
            <a:pPr>
              <a:lnSpc>
                <a:spcPct val="150000"/>
              </a:lnSpc>
            </a:pPr>
            <a:r>
              <a:rPr lang="zh-CN" altLang="en-US" dirty="0">
                <a:latin typeface="微软雅黑" panose="020B0503020204020204" pitchFamily="34" charset="-122"/>
                <a:ea typeface="微软雅黑" panose="020B0503020204020204" pitchFamily="34" charset="-122"/>
                <a:sym typeface="+mn-ea"/>
              </a:rPr>
              <a:t>                                </a:t>
            </a:r>
            <a:endParaRPr lang="zh-CN" altLang="en-US" dirty="0"/>
          </a:p>
        </p:txBody>
      </p:sp>
      <p:sp>
        <p:nvSpPr>
          <p:cNvPr id="8" name="TextBox 4"/>
          <p:cNvSpPr txBox="1">
            <a:spLocks noChangeArrowheads="1"/>
          </p:cNvSpPr>
          <p:nvPr/>
        </p:nvSpPr>
        <p:spPr bwMode="auto">
          <a:xfrm>
            <a:off x="504056" y="1007745"/>
            <a:ext cx="3059832" cy="491490"/>
          </a:xfrm>
          <a:prstGeom prst="rect">
            <a:avLst/>
          </a:prstGeom>
          <a:noFill/>
          <a:ln w="9525">
            <a:noFill/>
            <a:miter lim="800000"/>
          </a:ln>
        </p:spPr>
        <p:txBody>
          <a:bodyPr wrap="square">
            <a:spAutoFit/>
          </a:bodyPr>
          <a:lstStyle/>
          <a:p>
            <a:r>
              <a:rPr lang="zh-CN" altLang="en-US" sz="2600" dirty="0">
                <a:latin typeface="微软雅黑" panose="020B0503020204020204" pitchFamily="34" charset="-122"/>
                <a:ea typeface="微软雅黑" panose="020B0503020204020204" pitchFamily="34" charset="-122"/>
              </a:rPr>
              <a:t>任务</a:t>
            </a:r>
            <a:r>
              <a:rPr lang="en-US" altLang="zh-CN" sz="2600" dirty="0">
                <a:latin typeface="微软雅黑" panose="020B0503020204020204" pitchFamily="34" charset="-122"/>
                <a:ea typeface="微软雅黑" panose="020B0503020204020204" pitchFamily="34" charset="-122"/>
              </a:rPr>
              <a:t>5-</a:t>
            </a:r>
            <a:r>
              <a:rPr lang="zh-CN" altLang="en-US" sz="2600" dirty="0">
                <a:latin typeface="微软雅黑" panose="020B0503020204020204" pitchFamily="34" charset="-122"/>
                <a:ea typeface="微软雅黑" panose="020B0503020204020204" pitchFamily="34" charset="-122"/>
              </a:rPr>
              <a:t>修复漏洞</a:t>
            </a:r>
            <a:endParaRPr lang="zh-CN" altLang="en-US" sz="26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90724" y="1000140"/>
            <a:ext cx="4841876" cy="2588726"/>
            <a:chOff x="-1061964" y="-739400"/>
            <a:chExt cx="4841876" cy="2588726"/>
          </a:xfrm>
        </p:grpSpPr>
        <p:sp>
          <p:nvSpPr>
            <p:cNvPr id="9" name="TextBox 4"/>
            <p:cNvSpPr txBox="1">
              <a:spLocks noChangeArrowheads="1"/>
            </p:cNvSpPr>
            <p:nvPr/>
          </p:nvSpPr>
          <p:spPr bwMode="auto">
            <a:xfrm>
              <a:off x="-1061964" y="-739400"/>
              <a:ext cx="3797300" cy="491490"/>
            </a:xfrm>
            <a:prstGeom prst="rect">
              <a:avLst/>
            </a:prstGeom>
            <a:noFill/>
            <a:ln w="9525">
              <a:noFill/>
              <a:miter lim="800000"/>
            </a:ln>
          </p:spPr>
          <p:txBody>
            <a:bodyPr wrap="square">
              <a:spAutoFit/>
            </a:bodyPr>
            <a:lstStyle/>
            <a:p>
              <a:r>
                <a:rPr lang="zh-CN" altLang="en-US" sz="2600" dirty="0">
                  <a:latin typeface="微软雅黑" panose="020B0503020204020204" pitchFamily="34" charset="-122"/>
                  <a:ea typeface="微软雅黑" panose="020B0503020204020204" pitchFamily="34" charset="-122"/>
                </a:rPr>
                <a:t>任务</a:t>
              </a:r>
              <a:r>
                <a:rPr lang="en-US" altLang="zh-CN" sz="2600" dirty="0">
                  <a:latin typeface="微软雅黑" panose="020B0503020204020204" pitchFamily="34" charset="-122"/>
                  <a:ea typeface="微软雅黑" panose="020B0503020204020204" pitchFamily="34" charset="-122"/>
                </a:rPr>
                <a:t>6-</a:t>
              </a:r>
              <a:r>
                <a:rPr lang="zh-CN" altLang="en-US" sz="2600" dirty="0">
                  <a:latin typeface="微软雅黑" panose="020B0503020204020204" pitchFamily="34" charset="-122"/>
                  <a:ea typeface="微软雅黑" panose="020B0503020204020204" pitchFamily="34" charset="-122"/>
                </a:rPr>
                <a:t>扫描二维码</a:t>
              </a:r>
              <a:endParaRPr lang="zh-CN" altLang="en-US" sz="2600" dirty="0">
                <a:latin typeface="微软雅黑" panose="020B0503020204020204" pitchFamily="34" charset="-122"/>
                <a:ea typeface="微软雅黑" panose="020B0503020204020204" pitchFamily="34" charset="-122"/>
              </a:endParaRPr>
            </a:p>
          </p:txBody>
        </p:sp>
        <p:sp>
          <p:nvSpPr>
            <p:cNvPr id="10" name="矩形 4"/>
            <p:cNvSpPr>
              <a:spLocks noChangeArrowheads="1"/>
            </p:cNvSpPr>
            <p:nvPr/>
          </p:nvSpPr>
          <p:spPr bwMode="auto">
            <a:xfrm>
              <a:off x="1339486" y="1388951"/>
              <a:ext cx="2440426" cy="460375"/>
            </a:xfrm>
            <a:prstGeom prst="rect">
              <a:avLst/>
            </a:prstGeom>
            <a:noFill/>
            <a:ln w="9525">
              <a:noFill/>
              <a:miter lim="800000"/>
            </a:ln>
          </p:spPr>
          <p:txBody>
            <a:bodyPr wrap="square">
              <a:spAutoFit/>
            </a:bodyPr>
            <a:lstStyle/>
            <a:p>
              <a:pPr>
                <a:lnSpc>
                  <a:spcPct val="150000"/>
                </a:lnSpc>
              </a:pPr>
              <a:endParaRPr lang="en-US" altLang="zh-CN" sz="1600" dirty="0">
                <a:latin typeface="微软雅黑" panose="020B0503020204020204" pitchFamily="34" charset="-122"/>
                <a:ea typeface="微软雅黑" panose="020B0503020204020204" pitchFamily="34" charset="-122"/>
              </a:endParaRPr>
            </a:p>
          </p:txBody>
        </p:sp>
      </p:grpSp>
      <p:pic>
        <p:nvPicPr>
          <p:cNvPr id="215" name="图片 215" descr="F:\2020 WER\2020年科协\2-3D模型及渲染图\4、效果图\扫描二维码\扫描二维码.139.png"/>
          <p:cNvPicPr>
            <a:picLocks noChangeAspect="1" noChangeArrowheads="1"/>
          </p:cNvPicPr>
          <p:nvPr/>
        </p:nvPicPr>
        <p:blipFill>
          <a:blip r:embed="rId1" cstate="print">
            <a:extLst>
              <a:ext uri="{28A0092B-C50C-407E-A947-70E740481C1C}">
                <a14:useLocalDpi xmlns:a14="http://schemas.microsoft.com/office/drawing/2010/main" val="0"/>
              </a:ext>
            </a:extLst>
          </a:blip>
          <a:srcRect l="12306" t="9881" r="12306" b="4506"/>
          <a:stretch>
            <a:fillRect/>
          </a:stretch>
        </p:blipFill>
        <p:spPr>
          <a:xfrm>
            <a:off x="2565891" y="1720691"/>
            <a:ext cx="3979545" cy="3155315"/>
          </a:xfrm>
          <a:prstGeom prst="rect">
            <a:avLst/>
          </a:prstGeom>
          <a:noFill/>
          <a:ln>
            <a:noFill/>
          </a:ln>
        </p:spPr>
      </p:pic>
      <p:sp>
        <p:nvSpPr>
          <p:cNvPr id="60" name="矩形标注 60"/>
          <p:cNvSpPr/>
          <p:nvPr/>
        </p:nvSpPr>
        <p:spPr>
          <a:xfrm>
            <a:off x="1187624" y="1869916"/>
            <a:ext cx="942975" cy="408940"/>
          </a:xfrm>
          <a:prstGeom prst="wedgeRectCallout">
            <a:avLst>
              <a:gd name="adj1" fmla="val 114747"/>
              <a:gd name="adj2" fmla="val -27018"/>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dirty="0" err="1">
                <a:latin typeface="Calibri" panose="020F0502020204030204"/>
                <a:ea typeface="宋体" panose="02010600030101010101" pitchFamily="2" charset="-122"/>
                <a:cs typeface="Times New Roman" panose="02020603050405020304"/>
                <a:sym typeface="Times New Roman" panose="02020603050405020304"/>
              </a:rPr>
              <a:t>二维码模型</a:t>
            </a:r>
            <a:endParaRPr lang="en-US" altLang="zh-CN" sz="900" kern="100" dirty="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30" name="矩形标注 30"/>
          <p:cNvSpPr/>
          <p:nvPr/>
        </p:nvSpPr>
        <p:spPr>
          <a:xfrm>
            <a:off x="1187624" y="2834481"/>
            <a:ext cx="974725" cy="408940"/>
          </a:xfrm>
          <a:prstGeom prst="wedgeRectCallout">
            <a:avLst>
              <a:gd name="adj1" fmla="val 122214"/>
              <a:gd name="adj2" fmla="val -125310"/>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限位机构</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61" name="矩形标注 61"/>
          <p:cNvSpPr/>
          <p:nvPr/>
        </p:nvSpPr>
        <p:spPr>
          <a:xfrm>
            <a:off x="1713404" y="3880326"/>
            <a:ext cx="974725" cy="408940"/>
          </a:xfrm>
          <a:prstGeom prst="wedgeRectCallout">
            <a:avLst>
              <a:gd name="adj1" fmla="val 114653"/>
              <a:gd name="adj2" fmla="val -203726"/>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翻转机构</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62" name="矩形标注 62"/>
          <p:cNvSpPr/>
          <p:nvPr/>
        </p:nvSpPr>
        <p:spPr>
          <a:xfrm>
            <a:off x="5497051" y="2278856"/>
            <a:ext cx="927100" cy="408940"/>
          </a:xfrm>
          <a:prstGeom prst="wedgeRectCallout">
            <a:avLst>
              <a:gd name="adj1" fmla="val -181804"/>
              <a:gd name="adj2" fmla="val 97514"/>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轨道</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64" name="矩形标注 64"/>
          <p:cNvSpPr/>
          <p:nvPr/>
        </p:nvSpPr>
        <p:spPr>
          <a:xfrm>
            <a:off x="5952664" y="3471386"/>
            <a:ext cx="968375" cy="408940"/>
          </a:xfrm>
          <a:prstGeom prst="wedgeRectCallout">
            <a:avLst>
              <a:gd name="adj1" fmla="val -123885"/>
              <a:gd name="adj2" fmla="val 22671"/>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推杆</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48" name="矩形标注 248"/>
          <p:cNvSpPr/>
          <p:nvPr/>
        </p:nvSpPr>
        <p:spPr>
          <a:xfrm>
            <a:off x="7204249" y="4125436"/>
            <a:ext cx="968375" cy="408940"/>
          </a:xfrm>
          <a:prstGeom prst="wedgeRectCallout">
            <a:avLst>
              <a:gd name="adj1" fmla="val -144000"/>
              <a:gd name="adj2" fmla="val 29192"/>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拉杆</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02692" y="1216164"/>
            <a:ext cx="5129908" cy="2365082"/>
            <a:chOff x="-1349996" y="-515756"/>
            <a:chExt cx="5129908" cy="2365082"/>
          </a:xfrm>
        </p:grpSpPr>
        <p:sp>
          <p:nvSpPr>
            <p:cNvPr id="9" name="TextBox 4"/>
            <p:cNvSpPr txBox="1">
              <a:spLocks noChangeArrowheads="1"/>
            </p:cNvSpPr>
            <p:nvPr/>
          </p:nvSpPr>
          <p:spPr bwMode="auto">
            <a:xfrm>
              <a:off x="-1349996" y="-515756"/>
              <a:ext cx="3797300" cy="491490"/>
            </a:xfrm>
            <a:prstGeom prst="rect">
              <a:avLst/>
            </a:prstGeom>
            <a:noFill/>
            <a:ln w="9525">
              <a:noFill/>
              <a:miter lim="800000"/>
            </a:ln>
          </p:spPr>
          <p:txBody>
            <a:bodyPr wrap="square">
              <a:spAutoFit/>
            </a:bodyPr>
            <a:lstStyle/>
            <a:p>
              <a:r>
                <a:rPr lang="zh-CN" altLang="en-US" sz="2600" dirty="0">
                  <a:latin typeface="微软雅黑" panose="020B0503020204020204" pitchFamily="34" charset="-122"/>
                  <a:ea typeface="微软雅黑" panose="020B0503020204020204" pitchFamily="34" charset="-122"/>
                </a:rPr>
                <a:t>任务</a:t>
              </a:r>
              <a:r>
                <a:rPr lang="en-US" altLang="zh-CN" sz="2600" dirty="0">
                  <a:latin typeface="微软雅黑" panose="020B0503020204020204" pitchFamily="34" charset="-122"/>
                  <a:ea typeface="微软雅黑" panose="020B0503020204020204" pitchFamily="34" charset="-122"/>
                </a:rPr>
                <a:t>6-</a:t>
              </a:r>
              <a:r>
                <a:rPr lang="zh-CN" altLang="en-US" sz="2600" dirty="0">
                  <a:latin typeface="微软雅黑" panose="020B0503020204020204" pitchFamily="34" charset="-122"/>
                  <a:ea typeface="微软雅黑" panose="020B0503020204020204" pitchFamily="34" charset="-122"/>
                </a:rPr>
                <a:t>扫描二维码</a:t>
              </a:r>
              <a:endParaRPr lang="zh-CN" altLang="en-US" sz="2600" dirty="0">
                <a:latin typeface="微软雅黑" panose="020B0503020204020204" pitchFamily="34" charset="-122"/>
                <a:ea typeface="微软雅黑" panose="020B0503020204020204" pitchFamily="34" charset="-122"/>
              </a:endParaRPr>
            </a:p>
          </p:txBody>
        </p:sp>
        <p:sp>
          <p:nvSpPr>
            <p:cNvPr id="10" name="矩形 4"/>
            <p:cNvSpPr>
              <a:spLocks noChangeArrowheads="1"/>
            </p:cNvSpPr>
            <p:nvPr/>
          </p:nvSpPr>
          <p:spPr bwMode="auto">
            <a:xfrm>
              <a:off x="1339486" y="1388951"/>
              <a:ext cx="2440426" cy="460375"/>
            </a:xfrm>
            <a:prstGeom prst="rect">
              <a:avLst/>
            </a:prstGeom>
            <a:noFill/>
            <a:ln w="9525">
              <a:noFill/>
              <a:miter lim="800000"/>
            </a:ln>
          </p:spPr>
          <p:txBody>
            <a:bodyPr wrap="square">
              <a:spAutoFit/>
            </a:bodyPr>
            <a:lstStyle/>
            <a:p>
              <a:pPr>
                <a:lnSpc>
                  <a:spcPct val="150000"/>
                </a:lnSpc>
              </a:pPr>
              <a:endParaRPr lang="en-US" altLang="zh-CN" sz="1600" dirty="0">
                <a:latin typeface="微软雅黑" panose="020B0503020204020204" pitchFamily="34" charset="-122"/>
                <a:ea typeface="微软雅黑" panose="020B0503020204020204" pitchFamily="34" charset="-122"/>
              </a:endParaRPr>
            </a:p>
          </p:txBody>
        </p:sp>
      </p:grpSp>
      <p:pic>
        <p:nvPicPr>
          <p:cNvPr id="162" name="图片 162" descr="扫描二维码.46"/>
          <p:cNvPicPr>
            <a:picLocks noChangeAspect="1"/>
          </p:cNvPicPr>
          <p:nvPr/>
        </p:nvPicPr>
        <p:blipFill>
          <a:blip r:embed="rId1"/>
          <a:srcRect l="10616" t="14325" r="23554" b="6564"/>
          <a:stretch>
            <a:fillRect/>
          </a:stretch>
        </p:blipFill>
        <p:spPr>
          <a:xfrm>
            <a:off x="4085728" y="1377925"/>
            <a:ext cx="3904615" cy="2994025"/>
          </a:xfrm>
          <a:prstGeom prst="rect">
            <a:avLst/>
          </a:prstGeom>
          <a:ln>
            <a:noFill/>
          </a:ln>
        </p:spPr>
      </p:pic>
      <p:sp>
        <p:nvSpPr>
          <p:cNvPr id="100" name="文本框 99"/>
          <p:cNvSpPr txBox="1"/>
          <p:nvPr/>
        </p:nvSpPr>
        <p:spPr>
          <a:xfrm flipH="1">
            <a:off x="755576" y="2063626"/>
            <a:ext cx="3168352" cy="2308324"/>
          </a:xfrm>
          <a:prstGeom prst="rect">
            <a:avLst/>
          </a:prstGeom>
          <a:noFill/>
          <a:ln w="9525">
            <a:noFill/>
          </a:ln>
        </p:spPr>
        <p:txBody>
          <a:bodyPr wrap="square">
            <a:spAutoFit/>
          </a:bodyPr>
          <a:lstStyle/>
          <a:p>
            <a:pPr indent="266700"/>
            <a:r>
              <a:rPr lang="zh-CN" altLang="en-US" sz="1600" dirty="0">
                <a:latin typeface="微软雅黑" panose="020B0503020204020204" pitchFamily="34" charset="-122"/>
                <a:ea typeface="微软雅黑" panose="020B0503020204020204" pitchFamily="34" charset="-122"/>
              </a:rPr>
              <a:t>   </a:t>
            </a:r>
            <a:r>
              <a:rPr lang="zh-CN" altLang="en-US" dirty="0">
                <a:latin typeface="黑体" panose="02010609060101010101" pitchFamily="49" charset="-122"/>
                <a:ea typeface="黑体" panose="02010609060101010101" pitchFamily="49" charset="-122"/>
              </a:rPr>
              <a:t>扫</a:t>
            </a:r>
            <a:r>
              <a:rPr lang="zh-CN" altLang="en-US" b="0" dirty="0">
                <a:latin typeface="黑体" panose="02010609060101010101" pitchFamily="49" charset="-122"/>
                <a:ea typeface="黑体" panose="02010609060101010101" pitchFamily="49" charset="-122"/>
              </a:rPr>
              <a:t>描二维码模型的初始状态如图所示，顶部有二维码模型，二维码模型的六个面分别贴有数字1-3 的二维码，贴图见附件4，</a:t>
            </a:r>
            <a:r>
              <a:rPr lang="zh-CN" altLang="en-US" b="0" dirty="0">
                <a:solidFill>
                  <a:srgbClr val="FF0000"/>
                </a:solidFill>
                <a:latin typeface="黑体" panose="02010609060101010101" pitchFamily="49" charset="-122"/>
                <a:ea typeface="黑体" panose="02010609060101010101" pitchFamily="49" charset="-122"/>
              </a:rPr>
              <a:t>初始状态数字1朝向上方摆放，</a:t>
            </a:r>
            <a:r>
              <a:rPr lang="zh-CN" altLang="en-US" b="0" dirty="0">
                <a:latin typeface="黑体" panose="02010609060101010101" pitchFamily="49" charset="-122"/>
                <a:ea typeface="黑体" panose="02010609060101010101" pitchFamily="49" charset="-122"/>
              </a:rPr>
              <a:t>放置在翻转机构上，二维码模型可通过轨道掉落在放置区。    </a:t>
            </a:r>
            <a:endParaRPr lang="zh-CN" altLang="en-US" sz="1600" dirty="0">
              <a:latin typeface="黑体" panose="02010609060101010101" pitchFamily="49" charset="-122"/>
              <a:ea typeface="黑体" panose="02010609060101010101" pitchFamily="49" charset="-122"/>
            </a:endParaRPr>
          </a:p>
        </p:txBody>
      </p:sp>
      <p:sp>
        <p:nvSpPr>
          <p:cNvPr id="63" name="矩形标注 63"/>
          <p:cNvSpPr/>
          <p:nvPr/>
        </p:nvSpPr>
        <p:spPr>
          <a:xfrm>
            <a:off x="7182941" y="1377925"/>
            <a:ext cx="1133475" cy="408940"/>
          </a:xfrm>
          <a:prstGeom prst="wedgeRectCallout">
            <a:avLst>
              <a:gd name="adj1" fmla="val -61064"/>
              <a:gd name="adj2" fmla="val 327950"/>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放置区</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36" name="矩形标注 36"/>
          <p:cNvSpPr/>
          <p:nvPr/>
        </p:nvSpPr>
        <p:spPr>
          <a:xfrm>
            <a:off x="4734430" y="3616925"/>
            <a:ext cx="1539240" cy="348615"/>
          </a:xfrm>
          <a:prstGeom prst="wedgeRectCallout">
            <a:avLst>
              <a:gd name="adj1" fmla="val 91896"/>
              <a:gd name="adj2" fmla="val 62131"/>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红色箭头为正</a:t>
            </a:r>
            <a:r>
              <a:rPr lang="zh-CN" altLang="en-US" sz="900" kern="100">
                <a:latin typeface="Calibri" panose="020F0502020204030204"/>
                <a:ea typeface="宋体" panose="02010600030101010101" pitchFamily="2" charset="-122"/>
                <a:cs typeface="Times New Roman" panose="02020603050405020304"/>
                <a:sym typeface="Times New Roman" panose="02020603050405020304"/>
              </a:rPr>
              <a:t>方</a:t>
            </a: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向</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cxnSp>
        <p:nvCxnSpPr>
          <p:cNvPr id="58" name="直接箭头连接符 58"/>
          <p:cNvCxnSpPr/>
          <p:nvPr/>
        </p:nvCxnSpPr>
        <p:spPr>
          <a:xfrm>
            <a:off x="6925448" y="4024605"/>
            <a:ext cx="356235" cy="1270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58676" y="1275606"/>
            <a:ext cx="5273924" cy="2305640"/>
            <a:chOff x="-1494012" y="-456314"/>
            <a:chExt cx="5273924" cy="2305640"/>
          </a:xfrm>
        </p:grpSpPr>
        <p:sp>
          <p:nvSpPr>
            <p:cNvPr id="9" name="TextBox 4"/>
            <p:cNvSpPr txBox="1">
              <a:spLocks noChangeArrowheads="1"/>
            </p:cNvSpPr>
            <p:nvPr/>
          </p:nvSpPr>
          <p:spPr bwMode="auto">
            <a:xfrm>
              <a:off x="-1494012" y="-456314"/>
              <a:ext cx="3797300" cy="491490"/>
            </a:xfrm>
            <a:prstGeom prst="rect">
              <a:avLst/>
            </a:prstGeom>
            <a:noFill/>
            <a:ln w="9525">
              <a:noFill/>
              <a:miter lim="800000"/>
            </a:ln>
          </p:spPr>
          <p:txBody>
            <a:bodyPr wrap="square">
              <a:spAutoFit/>
            </a:bodyPr>
            <a:lstStyle/>
            <a:p>
              <a:r>
                <a:rPr lang="zh-CN" altLang="en-US" sz="2600" dirty="0">
                  <a:latin typeface="微软雅黑" panose="020B0503020204020204" pitchFamily="34" charset="-122"/>
                  <a:ea typeface="微软雅黑" panose="020B0503020204020204" pitchFamily="34" charset="-122"/>
                </a:rPr>
                <a:t>任务</a:t>
              </a:r>
              <a:r>
                <a:rPr lang="en-US" altLang="zh-CN" sz="2600" dirty="0">
                  <a:latin typeface="微软雅黑" panose="020B0503020204020204" pitchFamily="34" charset="-122"/>
                  <a:ea typeface="微软雅黑" panose="020B0503020204020204" pitchFamily="34" charset="-122"/>
                </a:rPr>
                <a:t>6-</a:t>
              </a:r>
              <a:r>
                <a:rPr lang="zh-CN" altLang="en-US" sz="2600" dirty="0">
                  <a:latin typeface="微软雅黑" panose="020B0503020204020204" pitchFamily="34" charset="-122"/>
                  <a:ea typeface="微软雅黑" panose="020B0503020204020204" pitchFamily="34" charset="-122"/>
                </a:rPr>
                <a:t>扫描二维码</a:t>
              </a:r>
              <a:endParaRPr lang="zh-CN" altLang="en-US" sz="2600" dirty="0">
                <a:latin typeface="微软雅黑" panose="020B0503020204020204" pitchFamily="34" charset="-122"/>
                <a:ea typeface="微软雅黑" panose="020B0503020204020204" pitchFamily="34" charset="-122"/>
              </a:endParaRPr>
            </a:p>
          </p:txBody>
        </p:sp>
        <p:sp>
          <p:nvSpPr>
            <p:cNvPr id="10" name="矩形 4"/>
            <p:cNvSpPr>
              <a:spLocks noChangeArrowheads="1"/>
            </p:cNvSpPr>
            <p:nvPr/>
          </p:nvSpPr>
          <p:spPr bwMode="auto">
            <a:xfrm>
              <a:off x="1339486" y="1388951"/>
              <a:ext cx="2440426" cy="460375"/>
            </a:xfrm>
            <a:prstGeom prst="rect">
              <a:avLst/>
            </a:prstGeom>
            <a:noFill/>
            <a:ln w="9525">
              <a:noFill/>
              <a:miter lim="800000"/>
            </a:ln>
          </p:spPr>
          <p:txBody>
            <a:bodyPr wrap="square">
              <a:spAutoFit/>
            </a:bodyPr>
            <a:lstStyle/>
            <a:p>
              <a:pPr>
                <a:lnSpc>
                  <a:spcPct val="150000"/>
                </a:lnSpc>
              </a:pPr>
              <a:endParaRPr lang="en-US" altLang="zh-CN" sz="1600" dirty="0">
                <a:latin typeface="微软雅黑" panose="020B0503020204020204" pitchFamily="34" charset="-122"/>
                <a:ea typeface="微软雅黑" panose="020B0503020204020204" pitchFamily="34" charset="-122"/>
              </a:endParaRPr>
            </a:p>
          </p:txBody>
        </p:sp>
      </p:grpSp>
      <p:sp>
        <p:nvSpPr>
          <p:cNvPr id="100" name="文本框 99"/>
          <p:cNvSpPr txBox="1"/>
          <p:nvPr/>
        </p:nvSpPr>
        <p:spPr>
          <a:xfrm flipH="1">
            <a:off x="395536" y="2139702"/>
            <a:ext cx="3512856" cy="2062103"/>
          </a:xfrm>
          <a:prstGeom prst="rect">
            <a:avLst/>
          </a:prstGeom>
          <a:noFill/>
          <a:ln w="9525">
            <a:noFill/>
          </a:ln>
        </p:spPr>
        <p:txBody>
          <a:bodyPr wrap="square">
            <a:spAutoFit/>
          </a:bodyPr>
          <a:lstStyle/>
          <a:p>
            <a:pPr indent="266700"/>
            <a:r>
              <a:rPr lang="zh-CN" altLang="en-US" sz="1600" b="1" dirty="0">
                <a:latin typeface="微软雅黑" panose="020B0503020204020204" pitchFamily="34" charset="-122"/>
                <a:ea typeface="微软雅黑" panose="020B0503020204020204" pitchFamily="34" charset="-122"/>
                <a:sym typeface="+mn-ea"/>
              </a:rPr>
              <a:t>  完成标志：</a:t>
            </a:r>
            <a:r>
              <a:rPr lang="zh-CN" altLang="en-US" sz="1600" b="0" dirty="0">
                <a:latin typeface="微软雅黑" panose="020B0503020204020204" pitchFamily="34" charset="-122"/>
                <a:ea typeface="微软雅黑" panose="020B0503020204020204" pitchFamily="34" charset="-122"/>
              </a:rPr>
              <a:t>机器人首先拉出限位机构，然后推动推杆，使二维码模型通过轨道掉落在放置区，二维码模型需与底部平板接触，                   </a:t>
            </a:r>
            <a:endParaRPr lang="en-US" altLang="zh-CN" sz="1600" dirty="0">
              <a:latin typeface="微软雅黑" panose="020B0503020204020204" pitchFamily="34" charset="-122"/>
              <a:ea typeface="微软雅黑" panose="020B0503020204020204" pitchFamily="34" charset="-122"/>
            </a:endParaRPr>
          </a:p>
          <a:p>
            <a:pPr indent="266700"/>
            <a:r>
              <a:rPr lang="zh-CN" altLang="en-US" sz="1600" b="0" dirty="0">
                <a:latin typeface="微软雅黑" panose="020B0503020204020204" pitchFamily="34" charset="-122"/>
                <a:ea typeface="微软雅黑" panose="020B0503020204020204" pitchFamily="34" charset="-122"/>
              </a:rPr>
              <a:t>   </a:t>
            </a:r>
            <a:r>
              <a:rPr lang="zh-CN" altLang="en-US" sz="1600" b="1" dirty="0">
                <a:latin typeface="微软雅黑" panose="020B0503020204020204" pitchFamily="34" charset="-122"/>
                <a:ea typeface="微软雅黑" panose="020B0503020204020204" pitchFamily="34" charset="-122"/>
              </a:rPr>
              <a:t>得分：</a:t>
            </a:r>
            <a:r>
              <a:rPr lang="zh-CN" altLang="en-US" sz="1600" b="0" dirty="0">
                <a:solidFill>
                  <a:srgbClr val="FF0000"/>
                </a:solidFill>
                <a:latin typeface="微软雅黑" panose="020B0503020204020204" pitchFamily="34" charset="-122"/>
                <a:ea typeface="微软雅黑" panose="020B0503020204020204" pitchFamily="34" charset="-122"/>
              </a:rPr>
              <a:t>40</a:t>
            </a:r>
            <a:r>
              <a:rPr lang="zh-CN" altLang="en-US" sz="1600" b="0" dirty="0">
                <a:latin typeface="微软雅黑" panose="020B0503020204020204" pitchFamily="34" charset="-122"/>
                <a:ea typeface="微软雅黑" panose="020B0503020204020204" pitchFamily="34" charset="-122"/>
              </a:rPr>
              <a:t>分  然后通过摄像头识别二维码，得到需要获取红色数据的数量；</a:t>
            </a:r>
            <a:r>
              <a:rPr lang="zh-CN" altLang="en-US" sz="1600" b="0" dirty="0">
                <a:solidFill>
                  <a:srgbClr val="C00000"/>
                </a:solidFill>
                <a:latin typeface="微软雅黑" panose="020B0503020204020204" pitchFamily="34" charset="-122"/>
                <a:ea typeface="微软雅黑" panose="020B0503020204020204" pitchFamily="34" charset="-122"/>
              </a:rPr>
              <a:t>见官方规则任务 4.7 获取红色数据</a:t>
            </a:r>
            <a:endParaRPr lang="zh-CN" altLang="en-US" sz="1600" b="0" dirty="0">
              <a:solidFill>
                <a:srgbClr val="C00000"/>
              </a:solidFill>
              <a:latin typeface="微软雅黑" panose="020B0503020204020204" pitchFamily="34" charset="-122"/>
              <a:ea typeface="微软雅黑" panose="020B0503020204020204" pitchFamily="34" charset="-122"/>
            </a:endParaRPr>
          </a:p>
        </p:txBody>
      </p:sp>
      <p:cxnSp>
        <p:nvCxnSpPr>
          <p:cNvPr id="58" name="直接箭头连接符 58"/>
          <p:cNvCxnSpPr/>
          <p:nvPr/>
        </p:nvCxnSpPr>
        <p:spPr>
          <a:xfrm>
            <a:off x="7167212" y="3723656"/>
            <a:ext cx="356235" cy="1270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65" name="图片 165" descr="扫描二维码.47"/>
          <p:cNvPicPr>
            <a:picLocks noChangeAspect="1"/>
          </p:cNvPicPr>
          <p:nvPr/>
        </p:nvPicPr>
        <p:blipFill>
          <a:blip r:embed="rId1"/>
          <a:srcRect l="12814" t="7314" r="22589" b="6139"/>
          <a:stretch>
            <a:fillRect/>
          </a:stretch>
        </p:blipFill>
        <p:spPr>
          <a:xfrm>
            <a:off x="4197305" y="915566"/>
            <a:ext cx="3615055" cy="3376930"/>
          </a:xfrm>
          <a:prstGeom prst="rect">
            <a:avLst/>
          </a:prstGeom>
          <a:ln>
            <a:noFill/>
          </a:ln>
        </p:spPr>
      </p:pic>
      <p:sp>
        <p:nvSpPr>
          <p:cNvPr id="151" name="矩形标注 151"/>
          <p:cNvSpPr/>
          <p:nvPr/>
        </p:nvSpPr>
        <p:spPr>
          <a:xfrm>
            <a:off x="7452320" y="1230517"/>
            <a:ext cx="1015365" cy="405129"/>
          </a:xfrm>
          <a:prstGeom prst="wedgeRectCallout">
            <a:avLst>
              <a:gd name="adj1" fmla="val -147060"/>
              <a:gd name="adj2" fmla="val 447178"/>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机器人要扫描顶部的二维码</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8500" y="375046"/>
            <a:ext cx="2594700" cy="1014553"/>
          </a:xfrm>
        </p:spPr>
        <p:txBody>
          <a:bodyPr>
            <a:normAutofit fontScale="90000"/>
          </a:bodyPr>
          <a:lstStyle/>
          <a:p>
            <a:r>
              <a:rPr lang="zh-CN" altLang="en-US" dirty="0"/>
              <a:t>历届比赛回顾</a:t>
            </a:r>
            <a:br>
              <a:rPr lang="en-US" altLang="zh-CN" dirty="0"/>
            </a:br>
            <a:r>
              <a:rPr lang="en-US" altLang="zh-CN" dirty="0"/>
              <a:t>2013-2016</a:t>
            </a:r>
            <a:endParaRPr lang="zh-CN" altLang="en-US" dirty="0"/>
          </a:p>
        </p:txBody>
      </p:sp>
      <p:pic>
        <p:nvPicPr>
          <p:cNvPr id="9" name="图片 8"/>
          <p:cNvPicPr>
            <a:picLocks noChangeAspect="1"/>
          </p:cNvPicPr>
          <p:nvPr/>
        </p:nvPicPr>
        <p:blipFill rotWithShape="1">
          <a:blip r:embed="rId1"/>
          <a:srcRect r="1113" b="-247"/>
          <a:stretch>
            <a:fillRect/>
          </a:stretch>
        </p:blipFill>
        <p:spPr>
          <a:xfrm>
            <a:off x="3806550" y="183913"/>
            <a:ext cx="4828950" cy="477567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98636" y="1180148"/>
            <a:ext cx="5633964" cy="2401098"/>
            <a:chOff x="-1854052" y="-551772"/>
            <a:chExt cx="5633964" cy="2401098"/>
          </a:xfrm>
        </p:grpSpPr>
        <p:sp>
          <p:nvSpPr>
            <p:cNvPr id="9" name="TextBox 4"/>
            <p:cNvSpPr txBox="1">
              <a:spLocks noChangeArrowheads="1"/>
            </p:cNvSpPr>
            <p:nvPr/>
          </p:nvSpPr>
          <p:spPr bwMode="auto">
            <a:xfrm>
              <a:off x="-1854052" y="-551772"/>
              <a:ext cx="3797300" cy="491490"/>
            </a:xfrm>
            <a:prstGeom prst="rect">
              <a:avLst/>
            </a:prstGeom>
            <a:noFill/>
            <a:ln w="9525">
              <a:noFill/>
              <a:miter lim="800000"/>
            </a:ln>
          </p:spPr>
          <p:txBody>
            <a:bodyPr wrap="square">
              <a:spAutoFit/>
            </a:bodyPr>
            <a:lstStyle/>
            <a:p>
              <a:r>
                <a:rPr lang="zh-CN" altLang="en-US" sz="2600" dirty="0">
                  <a:latin typeface="微软雅黑" panose="020B0503020204020204" pitchFamily="34" charset="-122"/>
                  <a:ea typeface="微软雅黑" panose="020B0503020204020204" pitchFamily="34" charset="-122"/>
                </a:rPr>
                <a:t>任务</a:t>
              </a:r>
              <a:r>
                <a:rPr lang="en-US" altLang="zh-CN" sz="2600" dirty="0">
                  <a:latin typeface="微软雅黑" panose="020B0503020204020204" pitchFamily="34" charset="-122"/>
                  <a:ea typeface="微软雅黑" panose="020B0503020204020204" pitchFamily="34" charset="-122"/>
                </a:rPr>
                <a:t>6-</a:t>
              </a:r>
              <a:r>
                <a:rPr lang="zh-CN" altLang="en-US" sz="2600" dirty="0">
                  <a:latin typeface="微软雅黑" panose="020B0503020204020204" pitchFamily="34" charset="-122"/>
                  <a:ea typeface="微软雅黑" panose="020B0503020204020204" pitchFamily="34" charset="-122"/>
                </a:rPr>
                <a:t>扫描二维码</a:t>
              </a:r>
              <a:endParaRPr lang="zh-CN" altLang="en-US" sz="2600" dirty="0">
                <a:latin typeface="微软雅黑" panose="020B0503020204020204" pitchFamily="34" charset="-122"/>
                <a:ea typeface="微软雅黑" panose="020B0503020204020204" pitchFamily="34" charset="-122"/>
              </a:endParaRPr>
            </a:p>
          </p:txBody>
        </p:sp>
        <p:sp>
          <p:nvSpPr>
            <p:cNvPr id="10" name="矩形 4"/>
            <p:cNvSpPr>
              <a:spLocks noChangeArrowheads="1"/>
            </p:cNvSpPr>
            <p:nvPr/>
          </p:nvSpPr>
          <p:spPr bwMode="auto">
            <a:xfrm>
              <a:off x="1339486" y="1388951"/>
              <a:ext cx="2440426" cy="460375"/>
            </a:xfrm>
            <a:prstGeom prst="rect">
              <a:avLst/>
            </a:prstGeom>
            <a:noFill/>
            <a:ln w="9525">
              <a:noFill/>
              <a:miter lim="800000"/>
            </a:ln>
          </p:spPr>
          <p:txBody>
            <a:bodyPr wrap="square">
              <a:spAutoFit/>
            </a:bodyPr>
            <a:lstStyle/>
            <a:p>
              <a:pPr>
                <a:lnSpc>
                  <a:spcPct val="150000"/>
                </a:lnSpc>
              </a:pPr>
              <a:endParaRPr lang="en-US" altLang="zh-CN" sz="1600" dirty="0">
                <a:latin typeface="微软雅黑" panose="020B0503020204020204" pitchFamily="34" charset="-122"/>
                <a:ea typeface="微软雅黑" panose="020B0503020204020204" pitchFamily="34" charset="-122"/>
              </a:endParaRPr>
            </a:p>
          </p:txBody>
        </p:sp>
      </p:grpSp>
      <p:sp>
        <p:nvSpPr>
          <p:cNvPr id="100" name="文本框 99"/>
          <p:cNvSpPr txBox="1"/>
          <p:nvPr/>
        </p:nvSpPr>
        <p:spPr>
          <a:xfrm flipH="1">
            <a:off x="245896" y="1707654"/>
            <a:ext cx="2901315" cy="3077766"/>
          </a:xfrm>
          <a:prstGeom prst="rect">
            <a:avLst/>
          </a:prstGeom>
          <a:noFill/>
          <a:ln w="9525">
            <a:noFill/>
          </a:ln>
        </p:spPr>
        <p:txBody>
          <a:bodyPr wrap="square">
            <a:spAutoFit/>
          </a:bodyPr>
          <a:lstStyle/>
          <a:p>
            <a:pPr indent="266700"/>
            <a:r>
              <a:rPr lang="en-US" altLang="zh-CN" sz="1400" b="0" dirty="0">
                <a:latin typeface="微软雅黑" panose="020B0503020204020204" pitchFamily="34" charset="-122"/>
                <a:ea typeface="微软雅黑" panose="020B0503020204020204" pitchFamily="34" charset="-122"/>
              </a:rPr>
              <a:t> </a:t>
            </a:r>
            <a:r>
              <a:rPr lang="en-US" altLang="zh-CN" sz="1200" b="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扫描二维码时，以顶部的二维码为准。如果扫描二维码任务未完成，机器人返回基地或重启后可以继续完成扫描二维码任务，但完成扫描二维码任务后只能继续完成获取红色数据任务，即完成扫描二维码任务后，</a:t>
            </a:r>
            <a:r>
              <a:rPr lang="zh-CN" altLang="en-US" sz="1200" dirty="0">
                <a:solidFill>
                  <a:srgbClr val="C00000"/>
                </a:solidFill>
                <a:latin typeface="微软雅黑" panose="020B0503020204020204" pitchFamily="34" charset="-122"/>
                <a:ea typeface="微软雅黑" panose="020B0503020204020204" pitchFamily="34" charset="-122"/>
              </a:rPr>
              <a:t>机器人不得返回基地</a:t>
            </a:r>
            <a:r>
              <a:rPr lang="zh-CN" altLang="en-US" sz="1200" dirty="0">
                <a:latin typeface="微软雅黑" panose="020B0503020204020204" pitchFamily="34" charset="-122"/>
                <a:ea typeface="微软雅黑" panose="020B0503020204020204" pitchFamily="34" charset="-122"/>
              </a:rPr>
              <a:t>，如果完成扫描二维码任务后机器人返回基地或</a:t>
            </a:r>
            <a:r>
              <a:rPr lang="zh-CN" altLang="en-US" sz="1200" dirty="0">
                <a:solidFill>
                  <a:srgbClr val="C00000"/>
                </a:solidFill>
                <a:latin typeface="微软雅黑" panose="020B0503020204020204" pitchFamily="34" charset="-122"/>
                <a:ea typeface="微软雅黑" panose="020B0503020204020204" pitchFamily="34" charset="-122"/>
              </a:rPr>
              <a:t>重启</a:t>
            </a:r>
            <a:r>
              <a:rPr lang="zh-CN" altLang="en-US" sz="1200" dirty="0">
                <a:latin typeface="微软雅黑" panose="020B0503020204020204" pitchFamily="34" charset="-122"/>
                <a:ea typeface="微软雅黑" panose="020B0503020204020204" pitchFamily="34" charset="-122"/>
              </a:rPr>
              <a:t>，那么后面再</a:t>
            </a:r>
            <a:r>
              <a:rPr lang="zh-CN" altLang="en-US" sz="1200" dirty="0">
                <a:solidFill>
                  <a:srgbClr val="C00000"/>
                </a:solidFill>
                <a:latin typeface="微软雅黑" panose="020B0503020204020204" pitchFamily="34" charset="-122"/>
                <a:ea typeface="微软雅黑" panose="020B0503020204020204" pitchFamily="34" charset="-122"/>
              </a:rPr>
              <a:t>完成获取红色数据任务时得分无效。</a:t>
            </a:r>
            <a:r>
              <a:rPr lang="zh-CN" altLang="en-US" sz="1200" dirty="0">
                <a:latin typeface="微软雅黑" panose="020B0503020204020204" pitchFamily="34" charset="-122"/>
                <a:ea typeface="微软雅黑" panose="020B0503020204020204" pitchFamily="34" charset="-122"/>
              </a:rPr>
              <a:t>机器人不得直接接触二维码模型和翻转机构，</a:t>
            </a:r>
            <a:r>
              <a:rPr lang="zh-CN" altLang="en-US" sz="1200" dirty="0">
                <a:solidFill>
                  <a:srgbClr val="C00000"/>
                </a:solidFill>
                <a:latin typeface="微软雅黑" panose="020B0503020204020204" pitchFamily="34" charset="-122"/>
                <a:ea typeface="微软雅黑" panose="020B0503020204020204" pitchFamily="34" charset="-122"/>
              </a:rPr>
              <a:t>必须操纵推杆</a:t>
            </a:r>
            <a:r>
              <a:rPr lang="zh-CN" altLang="en-US" sz="1200" dirty="0">
                <a:latin typeface="微软雅黑" panose="020B0503020204020204" pitchFamily="34" charset="-122"/>
                <a:ea typeface="微软雅黑" panose="020B0503020204020204" pitchFamily="34" charset="-122"/>
              </a:rPr>
              <a:t>使二维码落下，否则不得分。</a:t>
            </a:r>
            <a:endParaRPr lang="zh-CN" altLang="en-US" sz="1200" dirty="0">
              <a:latin typeface="微软雅黑" panose="020B0503020204020204" pitchFamily="34" charset="-122"/>
              <a:ea typeface="微软雅黑" panose="020B0503020204020204" pitchFamily="34" charset="-122"/>
            </a:endParaRPr>
          </a:p>
          <a:p>
            <a:pPr indent="266700"/>
            <a:r>
              <a:rPr lang="zh-CN" altLang="en-US" sz="1200" dirty="0">
                <a:latin typeface="微软雅黑" panose="020B0503020204020204" pitchFamily="34" charset="-122"/>
                <a:ea typeface="微软雅黑" panose="020B0503020204020204" pitchFamily="34" charset="-122"/>
              </a:rPr>
              <a:t>如果二维码模型跌落至放置区后，二维码模型没有平躺在地面，而是竖立起来，机器人可以操纵拉杆，使二维码平躺在放置区，以便于摄像头采集顶面二维码</a:t>
            </a:r>
            <a:endParaRPr lang="zh-CN" altLang="en-US" sz="1400" dirty="0">
              <a:latin typeface="微软雅黑" panose="020B0503020204020204" pitchFamily="34" charset="-122"/>
              <a:ea typeface="微软雅黑" panose="020B0503020204020204" pitchFamily="34" charset="-122"/>
            </a:endParaRPr>
          </a:p>
        </p:txBody>
      </p:sp>
      <p:pic>
        <p:nvPicPr>
          <p:cNvPr id="197" name="图片 197" descr="F:\2020 WER\2020年科协\2-3D模型及渲染图\4、效果图\扫描二维码\扫描二维码.48.png"/>
          <p:cNvPicPr>
            <a:picLocks noChangeAspect="1" noChangeArrowheads="1"/>
          </p:cNvPicPr>
          <p:nvPr/>
        </p:nvPicPr>
        <p:blipFill>
          <a:blip r:embed="rId1" cstate="print">
            <a:extLst>
              <a:ext uri="{28A0092B-C50C-407E-A947-70E740481C1C}">
                <a14:useLocalDpi xmlns:a14="http://schemas.microsoft.com/office/drawing/2010/main" val="0"/>
              </a:ext>
            </a:extLst>
          </a:blip>
          <a:srcRect l="14940" t="28758" r="22650"/>
          <a:stretch>
            <a:fillRect/>
          </a:stretch>
        </p:blipFill>
        <p:spPr>
          <a:xfrm>
            <a:off x="3238356" y="1612885"/>
            <a:ext cx="2557780" cy="2038985"/>
          </a:xfrm>
          <a:prstGeom prst="rect">
            <a:avLst/>
          </a:prstGeom>
          <a:noFill/>
          <a:ln>
            <a:noFill/>
          </a:ln>
        </p:spPr>
      </p:pic>
      <p:pic>
        <p:nvPicPr>
          <p:cNvPr id="198" name="图片 198" descr="F:\2020 WER\2020年科协\2-3D模型及渲染图\4、效果图\扫描二维码\扫描二维码.49.png"/>
          <p:cNvPicPr>
            <a:picLocks noChangeAspect="1" noChangeArrowheads="1"/>
          </p:cNvPicPr>
          <p:nvPr/>
        </p:nvPicPr>
        <p:blipFill>
          <a:blip r:embed="rId2" cstate="print">
            <a:extLst>
              <a:ext uri="{28A0092B-C50C-407E-A947-70E740481C1C}">
                <a14:useLocalDpi xmlns:a14="http://schemas.microsoft.com/office/drawing/2010/main" val="0"/>
              </a:ext>
            </a:extLst>
          </a:blip>
          <a:srcRect l="20602" t="33581" r="17109"/>
          <a:stretch>
            <a:fillRect/>
          </a:stretch>
        </p:blipFill>
        <p:spPr>
          <a:xfrm>
            <a:off x="5988685" y="1487805"/>
            <a:ext cx="2684145" cy="1997710"/>
          </a:xfrm>
          <a:prstGeom prst="rect">
            <a:avLst/>
          </a:prstGeom>
          <a:noFill/>
          <a:ln>
            <a:noFill/>
          </a:ln>
        </p:spPr>
      </p:pic>
      <p:sp>
        <p:nvSpPr>
          <p:cNvPr id="2" name="文本框 1"/>
          <p:cNvSpPr txBox="1"/>
          <p:nvPr/>
        </p:nvSpPr>
        <p:spPr>
          <a:xfrm>
            <a:off x="3004805" y="3795886"/>
            <a:ext cx="2647315" cy="307777"/>
          </a:xfrm>
          <a:prstGeom prst="rect">
            <a:avLst/>
          </a:prstGeom>
          <a:noFill/>
          <a:ln w="9525">
            <a:noFill/>
          </a:ln>
        </p:spPr>
        <p:txBody>
          <a:bodyPr wrap="square">
            <a:spAutoFit/>
          </a:bodyPr>
          <a:lstStyle/>
          <a:p>
            <a:pPr indent="560705"/>
            <a:r>
              <a:rPr lang="zh-CN" sz="1400" b="0" dirty="0">
                <a:latin typeface="黑体" panose="02010609060101010101" pitchFamily="49" charset="-122"/>
                <a:ea typeface="黑体" panose="02010609060101010101" pitchFamily="49" charset="-122"/>
              </a:rPr>
              <a:t>二维码模型竖立的状态</a:t>
            </a:r>
            <a:endParaRPr lang="zh-CN" altLang="en-US" sz="2800" dirty="0">
              <a:latin typeface="黑体" panose="02010609060101010101" pitchFamily="49" charset="-122"/>
              <a:ea typeface="黑体" panose="02010609060101010101" pitchFamily="49" charset="-122"/>
            </a:endParaRPr>
          </a:p>
        </p:txBody>
      </p:sp>
      <p:sp>
        <p:nvSpPr>
          <p:cNvPr id="4" name="文本框 3"/>
          <p:cNvSpPr txBox="1"/>
          <p:nvPr/>
        </p:nvSpPr>
        <p:spPr>
          <a:xfrm>
            <a:off x="5508104" y="3776141"/>
            <a:ext cx="3070226" cy="307777"/>
          </a:xfrm>
          <a:prstGeom prst="rect">
            <a:avLst/>
          </a:prstGeom>
          <a:noFill/>
          <a:ln w="9525">
            <a:noFill/>
          </a:ln>
        </p:spPr>
        <p:txBody>
          <a:bodyPr wrap="square">
            <a:spAutoFit/>
          </a:bodyPr>
          <a:lstStyle/>
          <a:p>
            <a:pPr indent="560705"/>
            <a:r>
              <a:rPr lang="zh-CN" sz="1400" b="0" dirty="0">
                <a:latin typeface="黑体" panose="02010609060101010101" pitchFamily="49" charset="-122"/>
                <a:ea typeface="黑体" panose="02010609060101010101" pitchFamily="49" charset="-122"/>
              </a:rPr>
              <a:t>操纵拉杆，使二维码平躺状态</a:t>
            </a:r>
            <a:endParaRPr lang="zh-CN" altLang="en-US" sz="2800" dirty="0">
              <a:latin typeface="黑体" panose="02010609060101010101" pitchFamily="49" charset="-122"/>
              <a:ea typeface="黑体" panose="02010609060101010101" pitchFamily="49"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4"/>
          <p:cNvSpPr txBox="1">
            <a:spLocks noChangeArrowheads="1"/>
          </p:cNvSpPr>
          <p:nvPr/>
        </p:nvSpPr>
        <p:spPr bwMode="auto">
          <a:xfrm>
            <a:off x="286261" y="1012215"/>
            <a:ext cx="4069715" cy="491490"/>
          </a:xfrm>
          <a:prstGeom prst="rect">
            <a:avLst/>
          </a:prstGeom>
          <a:noFill/>
          <a:ln w="9525">
            <a:noFill/>
            <a:miter lim="800000"/>
          </a:ln>
        </p:spPr>
        <p:txBody>
          <a:bodyPr wrap="square">
            <a:spAutoFit/>
          </a:bodyPr>
          <a:lstStyle/>
          <a:p>
            <a:r>
              <a:rPr lang="zh-CN" altLang="en-US" sz="2600" dirty="0">
                <a:latin typeface="微软雅黑" panose="020B0503020204020204" pitchFamily="34" charset="-122"/>
                <a:ea typeface="微软雅黑" panose="020B0503020204020204" pitchFamily="34" charset="-122"/>
              </a:rPr>
              <a:t>任务</a:t>
            </a:r>
            <a:r>
              <a:rPr lang="en-US" altLang="zh-CN" sz="2600" dirty="0">
                <a:latin typeface="微软雅黑" panose="020B0503020204020204" pitchFamily="34" charset="-122"/>
                <a:ea typeface="微软雅黑" panose="020B0503020204020204" pitchFamily="34" charset="-122"/>
              </a:rPr>
              <a:t>7-</a:t>
            </a:r>
            <a:r>
              <a:rPr lang="zh-CN" altLang="en-US" sz="2600" dirty="0">
                <a:latin typeface="微软雅黑" panose="020B0503020204020204" pitchFamily="34" charset="-122"/>
                <a:ea typeface="微软雅黑" panose="020B0503020204020204" pitchFamily="34" charset="-122"/>
              </a:rPr>
              <a:t>获取红色数据</a:t>
            </a:r>
            <a:endParaRPr lang="zh-CN" altLang="en-US" sz="2600" dirty="0">
              <a:latin typeface="微软雅黑" panose="020B0503020204020204" pitchFamily="34" charset="-122"/>
              <a:ea typeface="微软雅黑" panose="020B0503020204020204" pitchFamily="34" charset="-122"/>
            </a:endParaRPr>
          </a:p>
        </p:txBody>
      </p:sp>
      <p:pic>
        <p:nvPicPr>
          <p:cNvPr id="216" name="图片 216" descr="F:\2020 WER\2020年科协\2-3D模型及渲染图\4、效果图\获取红色数据\获取红色数据.140.png"/>
          <p:cNvPicPr>
            <a:picLocks noChangeAspect="1" noChangeArrowheads="1"/>
          </p:cNvPicPr>
          <p:nvPr/>
        </p:nvPicPr>
        <p:blipFill>
          <a:blip r:embed="rId1" cstate="print">
            <a:extLst>
              <a:ext uri="{28A0092B-C50C-407E-A947-70E740481C1C}">
                <a14:useLocalDpi xmlns:a14="http://schemas.microsoft.com/office/drawing/2010/main" val="0"/>
              </a:ext>
            </a:extLst>
          </a:blip>
          <a:srcRect l="6861" t="4639" r="9356" b="6677"/>
          <a:stretch>
            <a:fillRect/>
          </a:stretch>
        </p:blipFill>
        <p:spPr>
          <a:xfrm>
            <a:off x="1550670" y="982980"/>
            <a:ext cx="4724400" cy="3491230"/>
          </a:xfrm>
          <a:prstGeom prst="rect">
            <a:avLst/>
          </a:prstGeom>
          <a:noFill/>
          <a:ln>
            <a:noFill/>
          </a:ln>
        </p:spPr>
      </p:pic>
      <p:sp>
        <p:nvSpPr>
          <p:cNvPr id="42" name="矩形标注 42"/>
          <p:cNvSpPr/>
          <p:nvPr/>
        </p:nvSpPr>
        <p:spPr>
          <a:xfrm>
            <a:off x="5577840" y="746760"/>
            <a:ext cx="927100" cy="332740"/>
          </a:xfrm>
          <a:prstGeom prst="wedgeRectCallout">
            <a:avLst>
              <a:gd name="adj1" fmla="val -171369"/>
              <a:gd name="adj2" fmla="val 83206"/>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红色数据</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43" name="矩形标注 43"/>
          <p:cNvSpPr/>
          <p:nvPr/>
        </p:nvSpPr>
        <p:spPr>
          <a:xfrm>
            <a:off x="2389188" y="1573530"/>
            <a:ext cx="1133475" cy="408940"/>
          </a:xfrm>
          <a:prstGeom prst="wedgeRectCallout">
            <a:avLst>
              <a:gd name="adj1" fmla="val 100896"/>
              <a:gd name="adj2" fmla="val 179503"/>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红色数据存储框</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41" name="矩形标注 41"/>
          <p:cNvSpPr/>
          <p:nvPr/>
        </p:nvSpPr>
        <p:spPr>
          <a:xfrm>
            <a:off x="934720" y="2245360"/>
            <a:ext cx="882650" cy="326390"/>
          </a:xfrm>
          <a:prstGeom prst="wedgeRectCallout">
            <a:avLst>
              <a:gd name="adj1" fmla="val 111654"/>
              <a:gd name="adj2" fmla="val 242217"/>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数据运输框</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40" name="矩形标注 40"/>
          <p:cNvSpPr/>
          <p:nvPr/>
        </p:nvSpPr>
        <p:spPr>
          <a:xfrm>
            <a:off x="6738938" y="3460115"/>
            <a:ext cx="709295" cy="313690"/>
          </a:xfrm>
          <a:prstGeom prst="wedgeRectCallout">
            <a:avLst>
              <a:gd name="adj1" fmla="val -145568"/>
              <a:gd name="adj2" fmla="val -248178"/>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推杆</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4"/>
          <p:cNvSpPr txBox="1">
            <a:spLocks noChangeArrowheads="1"/>
          </p:cNvSpPr>
          <p:nvPr/>
        </p:nvSpPr>
        <p:spPr bwMode="auto">
          <a:xfrm>
            <a:off x="142245" y="798830"/>
            <a:ext cx="4069715" cy="491490"/>
          </a:xfrm>
          <a:prstGeom prst="rect">
            <a:avLst/>
          </a:prstGeom>
          <a:noFill/>
          <a:ln w="9525">
            <a:noFill/>
            <a:miter lim="800000"/>
          </a:ln>
        </p:spPr>
        <p:txBody>
          <a:bodyPr wrap="square">
            <a:spAutoFit/>
          </a:bodyPr>
          <a:lstStyle/>
          <a:p>
            <a:r>
              <a:rPr lang="zh-CN" altLang="en-US" sz="2600" dirty="0">
                <a:latin typeface="微软雅黑" panose="020B0503020204020204" pitchFamily="34" charset="-122"/>
                <a:ea typeface="微软雅黑" panose="020B0503020204020204" pitchFamily="34" charset="-122"/>
              </a:rPr>
              <a:t>任务</a:t>
            </a:r>
            <a:r>
              <a:rPr lang="en-US" altLang="zh-CN" sz="2600" dirty="0">
                <a:latin typeface="微软雅黑" panose="020B0503020204020204" pitchFamily="34" charset="-122"/>
                <a:ea typeface="微软雅黑" panose="020B0503020204020204" pitchFamily="34" charset="-122"/>
              </a:rPr>
              <a:t>7-</a:t>
            </a:r>
            <a:r>
              <a:rPr lang="zh-CN" altLang="en-US" sz="2600" dirty="0">
                <a:latin typeface="微软雅黑" panose="020B0503020204020204" pitchFamily="34" charset="-122"/>
                <a:ea typeface="微软雅黑" panose="020B0503020204020204" pitchFamily="34" charset="-122"/>
              </a:rPr>
              <a:t>获取红色数据</a:t>
            </a:r>
            <a:endParaRPr lang="zh-CN" altLang="en-US" sz="2600" dirty="0">
              <a:latin typeface="微软雅黑" panose="020B0503020204020204" pitchFamily="34" charset="-122"/>
              <a:ea typeface="微软雅黑" panose="020B0503020204020204" pitchFamily="34" charset="-122"/>
            </a:endParaRPr>
          </a:p>
        </p:txBody>
      </p:sp>
      <p:pic>
        <p:nvPicPr>
          <p:cNvPr id="253" name="图片 253" descr="F:\2020 WER\2020年科协\2-3D模型及渲染图\4、效果图\获取红色数据\2020科协-预设.133.png"/>
          <p:cNvPicPr>
            <a:picLocks noChangeAspect="1" noChangeArrowheads="1"/>
          </p:cNvPicPr>
          <p:nvPr/>
        </p:nvPicPr>
        <p:blipFill>
          <a:blip r:embed="rId1" cstate="print">
            <a:extLst>
              <a:ext uri="{28A0092B-C50C-407E-A947-70E740481C1C}">
                <a14:useLocalDpi xmlns:a14="http://schemas.microsoft.com/office/drawing/2010/main" val="0"/>
              </a:ext>
            </a:extLst>
          </a:blip>
          <a:srcRect l="16648" t="17847" r="13189" b="4532"/>
          <a:stretch>
            <a:fillRect/>
          </a:stretch>
        </p:blipFill>
        <p:spPr>
          <a:xfrm>
            <a:off x="2193925" y="746760"/>
            <a:ext cx="3786505" cy="2931160"/>
          </a:xfrm>
          <a:prstGeom prst="rect">
            <a:avLst/>
          </a:prstGeom>
          <a:noFill/>
          <a:ln>
            <a:noFill/>
          </a:ln>
        </p:spPr>
      </p:pic>
      <p:sp>
        <p:nvSpPr>
          <p:cNvPr id="100" name="文本框 99"/>
          <p:cNvSpPr txBox="1"/>
          <p:nvPr/>
        </p:nvSpPr>
        <p:spPr>
          <a:xfrm>
            <a:off x="426720" y="4219575"/>
            <a:ext cx="7431405" cy="275590"/>
          </a:xfrm>
          <a:prstGeom prst="rect">
            <a:avLst/>
          </a:prstGeom>
          <a:noFill/>
          <a:ln w="9525">
            <a:noFill/>
          </a:ln>
        </p:spPr>
        <p:txBody>
          <a:bodyPr wrap="square">
            <a:spAutoFit/>
          </a:bodyPr>
          <a:lstStyle/>
          <a:p>
            <a:pPr indent="0"/>
            <a:r>
              <a:rPr lang="zh-CN" altLang="en-US" sz="1200" b="0" dirty="0">
                <a:latin typeface="微软雅黑" panose="020B0503020204020204" pitchFamily="34" charset="-122"/>
                <a:ea typeface="微软雅黑" panose="020B0503020204020204" pitchFamily="34" charset="-122"/>
              </a:rPr>
              <a:t>红色数据存放在红色数据存储框内，红色数据可被推杆推送到数据运输框中。推杆的初始状态为</a:t>
            </a:r>
            <a:r>
              <a:rPr lang="zh-CN" altLang="en-US" sz="1200" b="0" dirty="0">
                <a:solidFill>
                  <a:srgbClr val="FF0000"/>
                </a:solidFill>
                <a:latin typeface="微软雅黑" panose="020B0503020204020204" pitchFamily="34" charset="-122"/>
                <a:ea typeface="微软雅黑" panose="020B0503020204020204" pitchFamily="34" charset="-122"/>
              </a:rPr>
              <a:t>拉出状态</a:t>
            </a:r>
            <a:r>
              <a:rPr lang="zh-CN" altLang="en-US" sz="1200" b="0" dirty="0">
                <a:latin typeface="微软雅黑" panose="020B0503020204020204" pitchFamily="34" charset="-122"/>
                <a:ea typeface="微软雅黑" panose="020B0503020204020204" pitchFamily="34" charset="-122"/>
              </a:rPr>
              <a:t>。</a:t>
            </a:r>
            <a:endParaRPr lang="zh-CN" altLang="en-US" sz="1200" dirty="0">
              <a:latin typeface="微软雅黑" panose="020B0503020204020204" pitchFamily="34" charset="-122"/>
              <a:ea typeface="微软雅黑" panose="020B0503020204020204" pitchFamily="34" charset="-122"/>
            </a:endParaRPr>
          </a:p>
        </p:txBody>
      </p:sp>
      <p:sp>
        <p:nvSpPr>
          <p:cNvPr id="184" name="矩形标注 184"/>
          <p:cNvSpPr/>
          <p:nvPr/>
        </p:nvSpPr>
        <p:spPr>
          <a:xfrm>
            <a:off x="1031875" y="1345446"/>
            <a:ext cx="970280" cy="650240"/>
          </a:xfrm>
          <a:prstGeom prst="wedgeRectCallout">
            <a:avLst>
              <a:gd name="adj1" fmla="val 206538"/>
              <a:gd name="adj2" fmla="val 106400"/>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dirty="0" err="1">
                <a:latin typeface="Calibri" panose="020F0502020204030204"/>
                <a:ea typeface="宋体" panose="02010600030101010101" pitchFamily="2" charset="-122"/>
                <a:cs typeface="Times New Roman" panose="02020603050405020304"/>
                <a:sym typeface="Times New Roman" panose="02020603050405020304"/>
              </a:rPr>
              <a:t>红色半透明区域为得分区域</a:t>
            </a:r>
            <a:endParaRPr lang="en-US" altLang="zh-CN" sz="900" kern="100" dirty="0">
              <a:latin typeface="Calibri" panose="020F0502020204030204"/>
              <a:ea typeface="宋体" panose="02010600030101010101" pitchFamily="2" charset="-122"/>
              <a:cs typeface="Times New Roman" panose="02020603050405020304"/>
              <a:sym typeface="Times New Roman" panose="02020603050405020304"/>
            </a:endParaRPr>
          </a:p>
        </p:txBody>
      </p:sp>
      <p:cxnSp>
        <p:nvCxnSpPr>
          <p:cNvPr id="77" name="直接箭头连接符 77"/>
          <p:cNvCxnSpPr/>
          <p:nvPr/>
        </p:nvCxnSpPr>
        <p:spPr>
          <a:xfrm flipH="1">
            <a:off x="3526473" y="2874328"/>
            <a:ext cx="354965" cy="121285"/>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6" name="矩形标注 76"/>
          <p:cNvSpPr/>
          <p:nvPr/>
        </p:nvSpPr>
        <p:spPr>
          <a:xfrm>
            <a:off x="3646488" y="3677920"/>
            <a:ext cx="1213544" cy="387350"/>
          </a:xfrm>
          <a:prstGeom prst="wedgeRectCallout">
            <a:avLst>
              <a:gd name="adj1" fmla="val -36258"/>
              <a:gd name="adj2" fmla="val -240819"/>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红色箭头为正方向</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4"/>
          <p:cNvSpPr txBox="1">
            <a:spLocks noChangeArrowheads="1"/>
          </p:cNvSpPr>
          <p:nvPr/>
        </p:nvSpPr>
        <p:spPr bwMode="auto">
          <a:xfrm>
            <a:off x="430277" y="856124"/>
            <a:ext cx="4069715" cy="491490"/>
          </a:xfrm>
          <a:prstGeom prst="rect">
            <a:avLst/>
          </a:prstGeom>
          <a:noFill/>
          <a:ln w="9525">
            <a:noFill/>
            <a:miter lim="800000"/>
          </a:ln>
        </p:spPr>
        <p:txBody>
          <a:bodyPr wrap="square">
            <a:spAutoFit/>
          </a:bodyPr>
          <a:lstStyle/>
          <a:p>
            <a:r>
              <a:rPr lang="zh-CN" altLang="en-US" sz="2600" dirty="0">
                <a:latin typeface="微软雅黑" panose="020B0503020204020204" pitchFamily="34" charset="-122"/>
                <a:ea typeface="微软雅黑" panose="020B0503020204020204" pitchFamily="34" charset="-122"/>
              </a:rPr>
              <a:t>任务</a:t>
            </a:r>
            <a:r>
              <a:rPr lang="en-US" altLang="zh-CN" sz="2600" dirty="0">
                <a:latin typeface="微软雅黑" panose="020B0503020204020204" pitchFamily="34" charset="-122"/>
                <a:ea typeface="微软雅黑" panose="020B0503020204020204" pitchFamily="34" charset="-122"/>
              </a:rPr>
              <a:t>7-</a:t>
            </a:r>
            <a:r>
              <a:rPr lang="zh-CN" altLang="en-US" sz="2600" dirty="0">
                <a:latin typeface="微软雅黑" panose="020B0503020204020204" pitchFamily="34" charset="-122"/>
                <a:ea typeface="微软雅黑" panose="020B0503020204020204" pitchFamily="34" charset="-122"/>
              </a:rPr>
              <a:t>获取红色数据</a:t>
            </a:r>
            <a:endParaRPr lang="zh-CN" altLang="en-US" sz="2600" dirty="0">
              <a:latin typeface="微软雅黑" panose="020B0503020204020204" pitchFamily="34" charset="-122"/>
              <a:ea typeface="微软雅黑" panose="020B0503020204020204" pitchFamily="34" charset="-122"/>
            </a:endParaRPr>
          </a:p>
        </p:txBody>
      </p:sp>
      <p:sp>
        <p:nvSpPr>
          <p:cNvPr id="100" name="文本框 99"/>
          <p:cNvSpPr txBox="1"/>
          <p:nvPr/>
        </p:nvSpPr>
        <p:spPr>
          <a:xfrm>
            <a:off x="740995" y="4086830"/>
            <a:ext cx="7791445" cy="830997"/>
          </a:xfrm>
          <a:prstGeom prst="rect">
            <a:avLst/>
          </a:prstGeom>
          <a:noFill/>
          <a:ln w="9525">
            <a:noFill/>
          </a:ln>
        </p:spPr>
        <p:txBody>
          <a:bodyPr wrap="square">
            <a:spAutoFit/>
          </a:bodyPr>
          <a:lstStyle/>
          <a:p>
            <a:pPr indent="0"/>
            <a:r>
              <a:rPr lang="zh-CN" altLang="en-US" sz="1600" b="1" dirty="0">
                <a:latin typeface="黑体" panose="02010609060101010101" pitchFamily="49" charset="-122"/>
                <a:ea typeface="黑体" panose="02010609060101010101" pitchFamily="49" charset="-122"/>
                <a:sym typeface="+mn-ea"/>
              </a:rPr>
              <a:t>完成标志</a:t>
            </a:r>
            <a:r>
              <a:rPr lang="zh-CN" altLang="en-US" sz="1600" dirty="0">
                <a:latin typeface="黑体" panose="02010609060101010101" pitchFamily="49" charset="-122"/>
                <a:ea typeface="黑体" panose="02010609060101010101" pitchFamily="49" charset="-122"/>
                <a:sym typeface="+mn-ea"/>
              </a:rPr>
              <a:t>：</a:t>
            </a:r>
            <a:r>
              <a:rPr lang="zh-CN" altLang="en-US" sz="1600" b="0" dirty="0">
                <a:latin typeface="黑体" panose="02010609060101010101" pitchFamily="49" charset="-122"/>
                <a:ea typeface="黑体" panose="02010609060101010101" pitchFamily="49" charset="-122"/>
              </a:rPr>
              <a:t>机器人操纵推杆，使红色数据掉落在</a:t>
            </a:r>
            <a:r>
              <a:rPr lang="zh-CN" altLang="en-US" sz="1600" b="0" dirty="0">
                <a:solidFill>
                  <a:srgbClr val="FF0000"/>
                </a:solidFill>
                <a:latin typeface="黑体" panose="02010609060101010101" pitchFamily="49" charset="-122"/>
                <a:ea typeface="黑体" panose="02010609060101010101" pitchFamily="49" charset="-122"/>
              </a:rPr>
              <a:t>数据运输框内</a:t>
            </a:r>
            <a:r>
              <a:rPr lang="zh-CN" altLang="en-US" sz="1600" b="0" dirty="0">
                <a:latin typeface="黑体" panose="02010609060101010101" pitchFamily="49" charset="-122"/>
                <a:ea typeface="黑体" panose="02010609060101010101" pitchFamily="49" charset="-122"/>
              </a:rPr>
              <a:t>（红色数据的垂直投影完全在在数据运输框内，见图红色半透明区域，不可与运输框有部分或完全重合）。</a:t>
            </a:r>
            <a:endParaRPr lang="en-US" altLang="zh-CN" sz="1600" b="0" dirty="0">
              <a:latin typeface="黑体" panose="02010609060101010101" pitchFamily="49" charset="-122"/>
              <a:ea typeface="黑体" panose="02010609060101010101" pitchFamily="49" charset="-122"/>
            </a:endParaRPr>
          </a:p>
          <a:p>
            <a:pPr indent="0"/>
            <a:r>
              <a:rPr lang="zh-CN" altLang="en-US" sz="1600" b="1" dirty="0">
                <a:latin typeface="黑体" panose="02010609060101010101" pitchFamily="49" charset="-122"/>
                <a:ea typeface="黑体" panose="02010609060101010101" pitchFamily="49" charset="-122"/>
                <a:sym typeface="+mn-ea"/>
              </a:rPr>
              <a:t>得分</a:t>
            </a:r>
            <a:r>
              <a:rPr lang="zh-CN" altLang="en-US" sz="1600" dirty="0">
                <a:latin typeface="黑体" panose="02010609060101010101" pitchFamily="49" charset="-122"/>
                <a:ea typeface="黑体" panose="02010609060101010101" pitchFamily="49" charset="-122"/>
                <a:sym typeface="+mn-ea"/>
              </a:rPr>
              <a:t>：</a:t>
            </a:r>
            <a:r>
              <a:rPr lang="zh-CN" altLang="en-US" sz="1600" b="0" dirty="0">
                <a:solidFill>
                  <a:srgbClr val="FF0000"/>
                </a:solidFill>
                <a:latin typeface="黑体" panose="02010609060101010101" pitchFamily="49" charset="-122"/>
                <a:ea typeface="黑体" panose="02010609060101010101" pitchFamily="49" charset="-122"/>
              </a:rPr>
              <a:t>40</a:t>
            </a:r>
            <a:r>
              <a:rPr lang="zh-CN" altLang="en-US" sz="1600" b="0" dirty="0">
                <a:latin typeface="黑体" panose="02010609060101010101" pitchFamily="49" charset="-122"/>
                <a:ea typeface="黑体" panose="02010609060101010101" pitchFamily="49" charset="-122"/>
              </a:rPr>
              <a:t>分</a:t>
            </a:r>
            <a:endParaRPr lang="zh-CN" altLang="en-US" sz="1600" b="0" dirty="0">
              <a:latin typeface="黑体" panose="02010609060101010101" pitchFamily="49" charset="-122"/>
              <a:ea typeface="黑体" panose="02010609060101010101" pitchFamily="49" charset="-122"/>
            </a:endParaRPr>
          </a:p>
        </p:txBody>
      </p:sp>
      <p:pic>
        <p:nvPicPr>
          <p:cNvPr id="202" name="图片 202" descr="F:\2020 WER\2020年科协\2-3D模型及渲染图\4、效果图\获取红色数据\2020科协-预设.134.png"/>
          <p:cNvPicPr>
            <a:picLocks noChangeAspect="1" noChangeArrowheads="1"/>
          </p:cNvPicPr>
          <p:nvPr/>
        </p:nvPicPr>
        <p:blipFill>
          <a:blip r:embed="rId1" cstate="print">
            <a:extLst>
              <a:ext uri="{28A0092B-C50C-407E-A947-70E740481C1C}">
                <a14:useLocalDpi xmlns:a14="http://schemas.microsoft.com/office/drawing/2010/main" val="0"/>
              </a:ext>
            </a:extLst>
          </a:blip>
          <a:srcRect l="11337" t="16141" r="13529" b="8717"/>
          <a:stretch>
            <a:fillRect/>
          </a:stretch>
        </p:blipFill>
        <p:spPr>
          <a:xfrm>
            <a:off x="3636530" y="1313289"/>
            <a:ext cx="3589020" cy="2506345"/>
          </a:xfrm>
          <a:prstGeom prst="rect">
            <a:avLst/>
          </a:prstGeom>
          <a:noFill/>
          <a:ln>
            <a:noFill/>
          </a:ln>
        </p:spPr>
      </p:pic>
      <p:sp>
        <p:nvSpPr>
          <p:cNvPr id="117" name="矩形标注 117"/>
          <p:cNvSpPr/>
          <p:nvPr/>
        </p:nvSpPr>
        <p:spPr>
          <a:xfrm>
            <a:off x="1950144" y="1426953"/>
            <a:ext cx="1295998" cy="468923"/>
          </a:xfrm>
          <a:prstGeom prst="wedgeRectCallout">
            <a:avLst>
              <a:gd name="adj1" fmla="val 186274"/>
              <a:gd name="adj2" fmla="val 226900"/>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可以得分的红色数据</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18" name="矩形标注 118"/>
          <p:cNvSpPr/>
          <p:nvPr/>
        </p:nvSpPr>
        <p:spPr>
          <a:xfrm>
            <a:off x="1912823" y="3345289"/>
            <a:ext cx="1133475" cy="336550"/>
          </a:xfrm>
          <a:prstGeom prst="wedgeRectCallout">
            <a:avLst>
              <a:gd name="adj1" fmla="val 131988"/>
              <a:gd name="adj2" fmla="val -172452"/>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不得分的红色数据</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33" name="矩形标注 133"/>
          <p:cNvSpPr/>
          <p:nvPr/>
        </p:nvSpPr>
        <p:spPr>
          <a:xfrm>
            <a:off x="7110933" y="3545314"/>
            <a:ext cx="1133475" cy="322580"/>
          </a:xfrm>
          <a:prstGeom prst="wedgeRectCallout">
            <a:avLst>
              <a:gd name="adj1" fmla="val -198431"/>
              <a:gd name="adj2" fmla="val -204133"/>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不得分的红色数据</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4"/>
          <p:cNvSpPr txBox="1">
            <a:spLocks noChangeArrowheads="1"/>
          </p:cNvSpPr>
          <p:nvPr/>
        </p:nvSpPr>
        <p:spPr bwMode="auto">
          <a:xfrm>
            <a:off x="214253" y="928132"/>
            <a:ext cx="4069715" cy="491490"/>
          </a:xfrm>
          <a:prstGeom prst="rect">
            <a:avLst/>
          </a:prstGeom>
          <a:noFill/>
          <a:ln w="9525">
            <a:noFill/>
            <a:miter lim="800000"/>
          </a:ln>
        </p:spPr>
        <p:txBody>
          <a:bodyPr wrap="square">
            <a:spAutoFit/>
          </a:bodyPr>
          <a:lstStyle/>
          <a:p>
            <a:r>
              <a:rPr lang="zh-CN" altLang="en-US" sz="2600" dirty="0">
                <a:latin typeface="微软雅黑" panose="020B0503020204020204" pitchFamily="34" charset="-122"/>
                <a:ea typeface="微软雅黑" panose="020B0503020204020204" pitchFamily="34" charset="-122"/>
              </a:rPr>
              <a:t>任务</a:t>
            </a:r>
            <a:r>
              <a:rPr lang="en-US" altLang="zh-CN" sz="2600" dirty="0">
                <a:latin typeface="微软雅黑" panose="020B0503020204020204" pitchFamily="34" charset="-122"/>
                <a:ea typeface="微软雅黑" panose="020B0503020204020204" pitchFamily="34" charset="-122"/>
              </a:rPr>
              <a:t>7-</a:t>
            </a:r>
            <a:r>
              <a:rPr lang="zh-CN" altLang="en-US" sz="2600" dirty="0">
                <a:latin typeface="微软雅黑" panose="020B0503020204020204" pitchFamily="34" charset="-122"/>
                <a:ea typeface="微软雅黑" panose="020B0503020204020204" pitchFamily="34" charset="-122"/>
              </a:rPr>
              <a:t>获取红色数据</a:t>
            </a:r>
            <a:endParaRPr lang="zh-CN" altLang="en-US" sz="2600" dirty="0">
              <a:latin typeface="微软雅黑" panose="020B0503020204020204" pitchFamily="34" charset="-122"/>
              <a:ea typeface="微软雅黑" panose="020B0503020204020204" pitchFamily="34" charset="-122"/>
            </a:endParaRPr>
          </a:p>
        </p:txBody>
      </p:sp>
      <p:sp>
        <p:nvSpPr>
          <p:cNvPr id="100" name="文本框 99"/>
          <p:cNvSpPr txBox="1"/>
          <p:nvPr/>
        </p:nvSpPr>
        <p:spPr>
          <a:xfrm>
            <a:off x="611560" y="3723878"/>
            <a:ext cx="7431405" cy="1076325"/>
          </a:xfrm>
          <a:prstGeom prst="rect">
            <a:avLst/>
          </a:prstGeom>
          <a:noFill/>
          <a:ln w="9525">
            <a:noFill/>
          </a:ln>
        </p:spPr>
        <p:txBody>
          <a:bodyPr wrap="square">
            <a:spAutoFit/>
          </a:bodyPr>
          <a:lstStyle/>
          <a:p>
            <a:pPr indent="0"/>
            <a:r>
              <a:rPr lang="zh-CN" altLang="en-US" sz="1200" b="1" dirty="0">
                <a:latin typeface="微软雅黑" panose="020B0503020204020204" pitchFamily="34" charset="-122"/>
                <a:ea typeface="微软雅黑" panose="020B0503020204020204" pitchFamily="34" charset="-122"/>
                <a:sym typeface="+mn-ea"/>
              </a:rPr>
              <a:t>完成标志</a:t>
            </a:r>
            <a:r>
              <a:rPr lang="zh-CN" altLang="en-US" sz="1200" dirty="0">
                <a:latin typeface="微软雅黑" panose="020B0503020204020204" pitchFamily="34" charset="-122"/>
                <a:ea typeface="微软雅黑" panose="020B0503020204020204" pitchFamily="34" charset="-122"/>
                <a:sym typeface="+mn-ea"/>
              </a:rPr>
              <a:t>：</a:t>
            </a:r>
            <a:r>
              <a:rPr lang="zh-CN" altLang="en-US" sz="1200" b="0" dirty="0">
                <a:latin typeface="微软雅黑" panose="020B0503020204020204" pitchFamily="34" charset="-122"/>
                <a:ea typeface="微软雅黑" panose="020B0503020204020204" pitchFamily="34" charset="-122"/>
              </a:rPr>
              <a:t>上层机器人操作数据运输框，把数据运输框以及内部的红色数据一起带回基地。                                                                    </a:t>
            </a:r>
            <a:r>
              <a:rPr lang="zh-CN" altLang="en-US" sz="1200" b="1" dirty="0">
                <a:latin typeface="微软雅黑" panose="020B0503020204020204" pitchFamily="34" charset="-122"/>
                <a:ea typeface="微软雅黑" panose="020B0503020204020204" pitchFamily="34" charset="-122"/>
                <a:sym typeface="+mn-ea"/>
              </a:rPr>
              <a:t>得分</a:t>
            </a:r>
            <a:r>
              <a:rPr lang="zh-CN" altLang="en-US" sz="1200" dirty="0">
                <a:latin typeface="微软雅黑" panose="020B0503020204020204" pitchFamily="34" charset="-122"/>
                <a:ea typeface="微软雅黑" panose="020B0503020204020204" pitchFamily="34" charset="-122"/>
                <a:sym typeface="+mn-ea"/>
              </a:rPr>
              <a:t>：</a:t>
            </a:r>
            <a:r>
              <a:rPr lang="en-US" altLang="zh-CN" sz="1200" b="0" dirty="0">
                <a:solidFill>
                  <a:srgbClr val="FF0000"/>
                </a:solidFill>
                <a:latin typeface="微软雅黑" panose="020B0503020204020204" pitchFamily="34" charset="-122"/>
                <a:ea typeface="微软雅黑" panose="020B0503020204020204" pitchFamily="34" charset="-122"/>
              </a:rPr>
              <a:t>80</a:t>
            </a:r>
            <a:r>
              <a:rPr lang="zh-CN" altLang="en-US" sz="1200" b="0" dirty="0">
                <a:latin typeface="微软雅黑" panose="020B0503020204020204" pitchFamily="34" charset="-122"/>
                <a:ea typeface="微软雅黑" panose="020B0503020204020204" pitchFamily="34" charset="-122"/>
              </a:rPr>
              <a:t>分     </a:t>
            </a:r>
            <a:r>
              <a:rPr lang="zh-CN" altLang="en-US" sz="1000" b="0" dirty="0">
                <a:latin typeface="微软雅黑" panose="020B0503020204020204" pitchFamily="34" charset="-122"/>
                <a:ea typeface="微软雅黑" panose="020B0503020204020204" pitchFamily="34" charset="-122"/>
              </a:rPr>
              <a:t>          </a:t>
            </a:r>
            <a:endParaRPr lang="zh-CN" altLang="en-US" sz="1000" b="0" dirty="0">
              <a:latin typeface="微软雅黑" panose="020B0503020204020204" pitchFamily="34" charset="-122"/>
              <a:ea typeface="微软雅黑" panose="020B0503020204020204" pitchFamily="34" charset="-122"/>
            </a:endParaRPr>
          </a:p>
          <a:p>
            <a:pPr indent="0"/>
            <a:r>
              <a:rPr lang="zh-CN" altLang="en-US" sz="1000" b="0" dirty="0">
                <a:latin typeface="微软雅黑" panose="020B0503020204020204" pitchFamily="34" charset="-122"/>
                <a:ea typeface="微软雅黑" panose="020B0503020204020204" pitchFamily="34" charset="-122"/>
              </a:rPr>
              <a:t>       </a:t>
            </a:r>
            <a:r>
              <a:rPr lang="zh-CN" altLang="en-US" sz="1000" b="0" dirty="0">
                <a:solidFill>
                  <a:srgbClr val="FF0000"/>
                </a:solidFill>
                <a:latin typeface="微软雅黑" panose="020B0503020204020204" pitchFamily="34" charset="-122"/>
                <a:ea typeface="微软雅黑" panose="020B0503020204020204" pitchFamily="34" charset="-122"/>
              </a:rPr>
              <a:t>红色数据掉落的数量由扫描二维码任务决定，掉落的红色数据数量和带回基地的红色数据的数量必须与二维码显示的数量一致且必须先完成扫描二维码任务再完成获取红色数据任务，否则不得分。</a:t>
            </a:r>
            <a:endParaRPr lang="zh-CN" altLang="en-US" sz="1000" b="0" dirty="0">
              <a:solidFill>
                <a:srgbClr val="FF0000"/>
              </a:solidFill>
              <a:latin typeface="微软雅黑" panose="020B0503020204020204" pitchFamily="34" charset="-122"/>
              <a:ea typeface="微软雅黑" panose="020B0503020204020204" pitchFamily="34" charset="-122"/>
            </a:endParaRPr>
          </a:p>
          <a:p>
            <a:pPr indent="0"/>
            <a:r>
              <a:rPr lang="zh-CN" altLang="en-US" sz="1000" b="0" dirty="0">
                <a:solidFill>
                  <a:srgbClr val="FF0000"/>
                </a:solidFill>
                <a:latin typeface="微软雅黑" panose="020B0503020204020204" pitchFamily="34" charset="-122"/>
                <a:ea typeface="微软雅黑" panose="020B0503020204020204" pitchFamily="34" charset="-122"/>
              </a:rPr>
              <a:t>      扫描二维码任务和获取红色数据任务需同时完成，即完成两个任务中间，机器人不得返回基地，机器人只有一次机会同时完成这两个任务，如果机器人发生故障，重启之前的得分有效。</a:t>
            </a:r>
            <a:endParaRPr lang="zh-CN" altLang="en-US" sz="1000" b="0" dirty="0">
              <a:solidFill>
                <a:srgbClr val="FF0000"/>
              </a:solidFill>
              <a:latin typeface="微软雅黑" panose="020B0503020204020204" pitchFamily="34" charset="-122"/>
              <a:ea typeface="微软雅黑" panose="020B0503020204020204" pitchFamily="34" charset="-122"/>
            </a:endParaRPr>
          </a:p>
        </p:txBody>
      </p:sp>
      <p:pic>
        <p:nvPicPr>
          <p:cNvPr id="206" name="图片 206" descr="F:\2020 WER\2020年科协\2-3D模型及渲染图\4、效果图\获取红色数据\2020科协-预设.135.png"/>
          <p:cNvPicPr>
            <a:picLocks noChangeAspect="1" noChangeArrowheads="1"/>
          </p:cNvPicPr>
          <p:nvPr/>
        </p:nvPicPr>
        <p:blipFill>
          <a:blip r:embed="rId1" cstate="print">
            <a:extLst>
              <a:ext uri="{28A0092B-C50C-407E-A947-70E740481C1C}">
                <a14:useLocalDpi xmlns:a14="http://schemas.microsoft.com/office/drawing/2010/main" val="0"/>
              </a:ext>
            </a:extLst>
          </a:blip>
          <a:srcRect l="25755" t="19110" r="19195" b="7976"/>
          <a:stretch>
            <a:fillRect/>
          </a:stretch>
        </p:blipFill>
        <p:spPr>
          <a:xfrm>
            <a:off x="3419872" y="843558"/>
            <a:ext cx="3067685" cy="2836545"/>
          </a:xfrm>
          <a:prstGeom prst="rect">
            <a:avLst/>
          </a:prstGeom>
          <a:noFill/>
          <a:ln>
            <a:noFill/>
          </a:ln>
        </p:spPr>
      </p:pic>
      <p:sp>
        <p:nvSpPr>
          <p:cNvPr id="2" name="文本框 1"/>
          <p:cNvSpPr txBox="1"/>
          <p:nvPr/>
        </p:nvSpPr>
        <p:spPr>
          <a:xfrm>
            <a:off x="3203848" y="3436265"/>
            <a:ext cx="5080000" cy="252730"/>
          </a:xfrm>
          <a:prstGeom prst="rect">
            <a:avLst/>
          </a:prstGeom>
          <a:noFill/>
          <a:ln w="9525">
            <a:noFill/>
          </a:ln>
        </p:spPr>
        <p:txBody>
          <a:bodyPr>
            <a:spAutoFit/>
          </a:bodyPr>
          <a:lstStyle/>
          <a:p>
            <a:pPr indent="560705"/>
            <a:r>
              <a:rPr lang="zh-CN" sz="1050" b="0" dirty="0">
                <a:latin typeface="Calibri" panose="020F0502020204030204" charset="0"/>
                <a:ea typeface="宋体" panose="02010600030101010101" pitchFamily="2" charset="-122"/>
              </a:rPr>
              <a:t>红色数据和存储框被取走的状态</a:t>
            </a:r>
            <a:endParaRPr lang="zh-CN" alt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4"/>
          <p:cNvSpPr txBox="1">
            <a:spLocks noChangeArrowheads="1"/>
          </p:cNvSpPr>
          <p:nvPr/>
        </p:nvSpPr>
        <p:spPr bwMode="auto">
          <a:xfrm>
            <a:off x="434442" y="1000140"/>
            <a:ext cx="2769406" cy="491490"/>
          </a:xfrm>
          <a:prstGeom prst="rect">
            <a:avLst/>
          </a:prstGeom>
          <a:noFill/>
          <a:ln w="9525">
            <a:noFill/>
            <a:miter lim="800000"/>
          </a:ln>
        </p:spPr>
        <p:txBody>
          <a:bodyPr wrap="square">
            <a:spAutoFit/>
          </a:bodyPr>
          <a:lstStyle/>
          <a:p>
            <a:r>
              <a:rPr lang="zh-CN" altLang="en-US" sz="2600" dirty="0">
                <a:latin typeface="微软雅黑" panose="020B0503020204020204" pitchFamily="34" charset="-122"/>
                <a:ea typeface="微软雅黑" panose="020B0503020204020204" pitchFamily="34" charset="-122"/>
              </a:rPr>
              <a:t>任务</a:t>
            </a:r>
            <a:r>
              <a:rPr lang="en-US" altLang="zh-CN" sz="2600" dirty="0">
                <a:latin typeface="微软雅黑" panose="020B0503020204020204" pitchFamily="34" charset="-122"/>
                <a:ea typeface="微软雅黑" panose="020B0503020204020204" pitchFamily="34" charset="-122"/>
              </a:rPr>
              <a:t>8-</a:t>
            </a:r>
            <a:r>
              <a:rPr lang="zh-CN" altLang="en-US" sz="2600" dirty="0">
                <a:latin typeface="微软雅黑" panose="020B0503020204020204" pitchFamily="34" charset="-122"/>
                <a:ea typeface="微软雅黑" panose="020B0503020204020204" pitchFamily="34" charset="-122"/>
              </a:rPr>
              <a:t>传输数据</a:t>
            </a:r>
            <a:endParaRPr lang="zh-CN" altLang="en-US" sz="2600" dirty="0">
              <a:latin typeface="微软雅黑" panose="020B0503020204020204" pitchFamily="34" charset="-122"/>
              <a:ea typeface="微软雅黑" panose="020B0503020204020204" pitchFamily="34" charset="-122"/>
            </a:endParaRPr>
          </a:p>
        </p:txBody>
      </p:sp>
      <p:pic>
        <p:nvPicPr>
          <p:cNvPr id="220" name="图片 220" descr="F:\2020 WER\2020年科协\2-3D模型及渲染图\4、效果图\传输数据\传输数据.141.png"/>
          <p:cNvPicPr>
            <a:picLocks noChangeAspect="1" noChangeArrowheads="1"/>
          </p:cNvPicPr>
          <p:nvPr/>
        </p:nvPicPr>
        <p:blipFill>
          <a:blip r:embed="rId1" cstate="print">
            <a:extLst>
              <a:ext uri="{28A0092B-C50C-407E-A947-70E740481C1C}">
                <a14:useLocalDpi xmlns:a14="http://schemas.microsoft.com/office/drawing/2010/main" val="0"/>
              </a:ext>
            </a:extLst>
          </a:blip>
          <a:srcRect l="16513" r="10659"/>
          <a:stretch>
            <a:fillRect/>
          </a:stretch>
        </p:blipFill>
        <p:spPr>
          <a:xfrm>
            <a:off x="2506191" y="815692"/>
            <a:ext cx="4010025" cy="3844290"/>
          </a:xfrm>
          <a:prstGeom prst="rect">
            <a:avLst/>
          </a:prstGeom>
          <a:noFill/>
          <a:ln>
            <a:noFill/>
          </a:ln>
        </p:spPr>
      </p:pic>
      <p:sp>
        <p:nvSpPr>
          <p:cNvPr id="53" name="矩形标注 53"/>
          <p:cNvSpPr/>
          <p:nvPr/>
        </p:nvSpPr>
        <p:spPr>
          <a:xfrm>
            <a:off x="3068915" y="1165835"/>
            <a:ext cx="1076325" cy="408940"/>
          </a:xfrm>
          <a:prstGeom prst="wedgeRectCallout">
            <a:avLst>
              <a:gd name="adj1" fmla="val 122493"/>
              <a:gd name="adj2" fmla="val 63818"/>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滑轨</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57" name="矩形标注 57"/>
          <p:cNvSpPr/>
          <p:nvPr/>
        </p:nvSpPr>
        <p:spPr>
          <a:xfrm>
            <a:off x="1588095" y="1959585"/>
            <a:ext cx="854075" cy="408940"/>
          </a:xfrm>
          <a:prstGeom prst="wedgeRectCallout">
            <a:avLst>
              <a:gd name="adj1" fmla="val 143643"/>
              <a:gd name="adj2" fmla="val 43633"/>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转板</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55" name="矩形标注 55"/>
          <p:cNvSpPr/>
          <p:nvPr/>
        </p:nvSpPr>
        <p:spPr>
          <a:xfrm>
            <a:off x="1177885" y="3634080"/>
            <a:ext cx="854075" cy="408940"/>
          </a:xfrm>
          <a:prstGeom prst="wedgeRectCallout">
            <a:avLst>
              <a:gd name="adj1" fmla="val 194051"/>
              <a:gd name="adj2" fmla="val 59161"/>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挡板</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54" name="矩形标注 54"/>
          <p:cNvSpPr/>
          <p:nvPr/>
        </p:nvSpPr>
        <p:spPr>
          <a:xfrm>
            <a:off x="6318845" y="1758925"/>
            <a:ext cx="1133475" cy="408940"/>
          </a:xfrm>
          <a:prstGeom prst="wedgeRectCallout">
            <a:avLst>
              <a:gd name="adj1" fmla="val -76947"/>
              <a:gd name="adj2" fmla="val 132142"/>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转柄</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78" name="矩形标注 78"/>
          <p:cNvSpPr/>
          <p:nvPr/>
        </p:nvSpPr>
        <p:spPr>
          <a:xfrm>
            <a:off x="6318845" y="3414737"/>
            <a:ext cx="1133475" cy="387350"/>
          </a:xfrm>
          <a:prstGeom prst="wedgeRectCallout">
            <a:avLst>
              <a:gd name="adj1" fmla="val -146316"/>
              <a:gd name="adj2" fmla="val 166557"/>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dirty="0" err="1">
                <a:latin typeface="Calibri" panose="020F0502020204030204"/>
                <a:ea typeface="宋体" panose="02010600030101010101" pitchFamily="2" charset="-122"/>
                <a:cs typeface="Times New Roman" panose="02020603050405020304"/>
                <a:sym typeface="Times New Roman" panose="02020603050405020304"/>
              </a:rPr>
              <a:t>红色箭头为正方向</a:t>
            </a:r>
            <a:endParaRPr lang="en-US" altLang="zh-CN" sz="900" kern="100" dirty="0">
              <a:latin typeface="Calibri" panose="020F0502020204030204"/>
              <a:ea typeface="宋体" panose="02010600030101010101" pitchFamily="2" charset="-122"/>
              <a:cs typeface="Times New Roman" panose="02020603050405020304"/>
              <a:sym typeface="Times New Roman" panose="02020603050405020304"/>
            </a:endParaRPr>
          </a:p>
          <a:p>
            <a:pPr indent="0" algn="ctr">
              <a:lnSpc>
                <a:spcPts val="1100"/>
              </a:lnSpc>
            </a:pPr>
            <a:r>
              <a:rPr lang="en-US" altLang="zh-CN" sz="900" kern="100" dirty="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900" kern="100" dirty="0">
              <a:latin typeface="Calibri" panose="020F0502020204030204"/>
              <a:ea typeface="宋体" panose="02010600030101010101" pitchFamily="2" charset="-122"/>
              <a:cs typeface="Times New Roman" panose="02020603050405020304"/>
              <a:sym typeface="Times New Roman" panose="02020603050405020304"/>
            </a:endParaRPr>
          </a:p>
        </p:txBody>
      </p:sp>
      <p:cxnSp>
        <p:nvCxnSpPr>
          <p:cNvPr id="274" name="直接箭头连接符 274"/>
          <p:cNvCxnSpPr/>
          <p:nvPr/>
        </p:nvCxnSpPr>
        <p:spPr>
          <a:xfrm flipH="1">
            <a:off x="5043447" y="4137000"/>
            <a:ext cx="330200" cy="23495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4"/>
          <p:cNvSpPr txBox="1">
            <a:spLocks noChangeArrowheads="1"/>
          </p:cNvSpPr>
          <p:nvPr/>
        </p:nvSpPr>
        <p:spPr bwMode="auto">
          <a:xfrm>
            <a:off x="578458" y="1216164"/>
            <a:ext cx="2769406" cy="491490"/>
          </a:xfrm>
          <a:prstGeom prst="rect">
            <a:avLst/>
          </a:prstGeom>
          <a:noFill/>
          <a:ln w="9525">
            <a:noFill/>
            <a:miter lim="800000"/>
          </a:ln>
        </p:spPr>
        <p:txBody>
          <a:bodyPr wrap="square">
            <a:spAutoFit/>
          </a:bodyPr>
          <a:lstStyle/>
          <a:p>
            <a:r>
              <a:rPr lang="zh-CN" altLang="en-US" sz="2600" dirty="0">
                <a:latin typeface="微软雅黑" panose="020B0503020204020204" pitchFamily="34" charset="-122"/>
                <a:ea typeface="微软雅黑" panose="020B0503020204020204" pitchFamily="34" charset="-122"/>
              </a:rPr>
              <a:t>任务</a:t>
            </a:r>
            <a:r>
              <a:rPr lang="en-US" altLang="zh-CN" sz="2600" dirty="0">
                <a:latin typeface="微软雅黑" panose="020B0503020204020204" pitchFamily="34" charset="-122"/>
                <a:ea typeface="微软雅黑" panose="020B0503020204020204" pitchFamily="34" charset="-122"/>
              </a:rPr>
              <a:t>8-</a:t>
            </a:r>
            <a:r>
              <a:rPr lang="zh-CN" altLang="en-US" sz="2600" dirty="0">
                <a:latin typeface="微软雅黑" panose="020B0503020204020204" pitchFamily="34" charset="-122"/>
                <a:ea typeface="微软雅黑" panose="020B0503020204020204" pitchFamily="34" charset="-122"/>
              </a:rPr>
              <a:t>传输数据</a:t>
            </a:r>
            <a:endParaRPr lang="zh-CN" altLang="en-US" sz="2600" dirty="0">
              <a:latin typeface="微软雅黑" panose="020B0503020204020204" pitchFamily="34" charset="-122"/>
              <a:ea typeface="微软雅黑" panose="020B0503020204020204" pitchFamily="34" charset="-122"/>
            </a:endParaRPr>
          </a:p>
        </p:txBody>
      </p:sp>
      <p:pic>
        <p:nvPicPr>
          <p:cNvPr id="208" name="图片 208" descr="F:\2020 WER\2020年科协\2-3D模型及渲染图\4、效果图\传输数据\2020科协.55.png"/>
          <p:cNvPicPr>
            <a:picLocks noChangeAspect="1" noChangeArrowheads="1"/>
          </p:cNvPicPr>
          <p:nvPr/>
        </p:nvPicPr>
        <p:blipFill>
          <a:blip r:embed="rId1" cstate="print">
            <a:extLst>
              <a:ext uri="{28A0092B-C50C-407E-A947-70E740481C1C}">
                <a14:useLocalDpi xmlns:a14="http://schemas.microsoft.com/office/drawing/2010/main" val="0"/>
              </a:ext>
            </a:extLst>
          </a:blip>
          <a:srcRect l="20869" t="11318" r="24365" b="10586"/>
          <a:stretch>
            <a:fillRect/>
          </a:stretch>
        </p:blipFill>
        <p:spPr>
          <a:xfrm>
            <a:off x="3888834" y="1110466"/>
            <a:ext cx="3059430" cy="3045460"/>
          </a:xfrm>
          <a:prstGeom prst="rect">
            <a:avLst/>
          </a:prstGeom>
          <a:noFill/>
          <a:ln>
            <a:noFill/>
          </a:ln>
        </p:spPr>
      </p:pic>
      <p:sp>
        <p:nvSpPr>
          <p:cNvPr id="100" name="文本框 99"/>
          <p:cNvSpPr txBox="1"/>
          <p:nvPr/>
        </p:nvSpPr>
        <p:spPr>
          <a:xfrm>
            <a:off x="2732360" y="4352205"/>
            <a:ext cx="5512048" cy="338554"/>
          </a:xfrm>
          <a:prstGeom prst="rect">
            <a:avLst/>
          </a:prstGeom>
          <a:noFill/>
          <a:ln w="9525">
            <a:noFill/>
          </a:ln>
        </p:spPr>
        <p:txBody>
          <a:bodyPr wrap="square">
            <a:spAutoFit/>
          </a:bodyPr>
          <a:lstStyle/>
          <a:p>
            <a:pPr indent="560705"/>
            <a:r>
              <a:rPr lang="zh-CN" sz="1600" b="0" dirty="0">
                <a:latin typeface="黑体" panose="02010609060101010101" pitchFamily="49" charset="-122"/>
                <a:ea typeface="黑体" panose="02010609060101010101" pitchFamily="49" charset="-122"/>
              </a:rPr>
              <a:t>传输数据任务模型初始状态如图所示，转柄保持水平。</a:t>
            </a:r>
            <a:endParaRPr lang="zh-CN" altLang="en-US" sz="3200" dirty="0">
              <a:latin typeface="黑体" panose="02010609060101010101" pitchFamily="49" charset="-122"/>
              <a:ea typeface="黑体" panose="02010609060101010101" pitchFamily="49"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4"/>
          <p:cNvSpPr txBox="1">
            <a:spLocks noChangeArrowheads="1"/>
          </p:cNvSpPr>
          <p:nvPr/>
        </p:nvSpPr>
        <p:spPr bwMode="auto">
          <a:xfrm>
            <a:off x="290426" y="843558"/>
            <a:ext cx="2769406" cy="491490"/>
          </a:xfrm>
          <a:prstGeom prst="rect">
            <a:avLst/>
          </a:prstGeom>
          <a:noFill/>
          <a:ln w="9525">
            <a:noFill/>
            <a:miter lim="800000"/>
          </a:ln>
        </p:spPr>
        <p:txBody>
          <a:bodyPr wrap="square">
            <a:spAutoFit/>
          </a:bodyPr>
          <a:lstStyle/>
          <a:p>
            <a:r>
              <a:rPr lang="zh-CN" altLang="en-US" sz="2600" dirty="0">
                <a:latin typeface="微软雅黑" panose="020B0503020204020204" pitchFamily="34" charset="-122"/>
                <a:ea typeface="微软雅黑" panose="020B0503020204020204" pitchFamily="34" charset="-122"/>
              </a:rPr>
              <a:t>任务</a:t>
            </a:r>
            <a:r>
              <a:rPr lang="en-US" altLang="zh-CN" sz="2600" dirty="0">
                <a:latin typeface="微软雅黑" panose="020B0503020204020204" pitchFamily="34" charset="-122"/>
                <a:ea typeface="微软雅黑" panose="020B0503020204020204" pitchFamily="34" charset="-122"/>
              </a:rPr>
              <a:t>8-</a:t>
            </a:r>
            <a:r>
              <a:rPr lang="zh-CN" altLang="en-US" sz="2600" dirty="0">
                <a:latin typeface="微软雅黑" panose="020B0503020204020204" pitchFamily="34" charset="-122"/>
                <a:ea typeface="微软雅黑" panose="020B0503020204020204" pitchFamily="34" charset="-122"/>
              </a:rPr>
              <a:t>传输数据</a:t>
            </a:r>
            <a:endParaRPr lang="zh-CN" altLang="en-US" sz="2600" dirty="0">
              <a:latin typeface="微软雅黑" panose="020B0503020204020204" pitchFamily="34" charset="-122"/>
              <a:ea typeface="微软雅黑" panose="020B0503020204020204" pitchFamily="34" charset="-122"/>
            </a:endParaRPr>
          </a:p>
        </p:txBody>
      </p:sp>
      <p:sp>
        <p:nvSpPr>
          <p:cNvPr id="100" name="文本框 99"/>
          <p:cNvSpPr txBox="1"/>
          <p:nvPr/>
        </p:nvSpPr>
        <p:spPr>
          <a:xfrm>
            <a:off x="3317875" y="3219822"/>
            <a:ext cx="3181350" cy="276999"/>
          </a:xfrm>
          <a:prstGeom prst="rect">
            <a:avLst/>
          </a:prstGeom>
          <a:noFill/>
          <a:ln w="9525">
            <a:noFill/>
          </a:ln>
        </p:spPr>
        <p:txBody>
          <a:bodyPr wrap="square">
            <a:spAutoFit/>
          </a:bodyPr>
          <a:lstStyle/>
          <a:p>
            <a:pPr indent="560705"/>
            <a:r>
              <a:rPr lang="zh-CN" sz="1200" b="0" dirty="0">
                <a:latin typeface="黑体" panose="02010609060101010101" pitchFamily="49" charset="-122"/>
                <a:ea typeface="黑体" panose="02010609060101010101" pitchFamily="49" charset="-122"/>
              </a:rPr>
              <a:t>红色数据放置在滑轨上的状态</a:t>
            </a:r>
            <a:endParaRPr lang="zh-CN" sz="1200" b="0" dirty="0">
              <a:latin typeface="黑体" panose="02010609060101010101" pitchFamily="49" charset="-122"/>
              <a:ea typeface="黑体" panose="02010609060101010101" pitchFamily="49" charset="-122"/>
            </a:endParaRPr>
          </a:p>
        </p:txBody>
      </p:sp>
      <p:pic>
        <p:nvPicPr>
          <p:cNvPr id="209" name="图片 209" descr="F:\2020 WER\2020年科协\2-3D模型及渲染图\4、效果图\传输数据\2020科协-预设.127.png"/>
          <p:cNvPicPr>
            <a:picLocks noChangeAspect="1" noChangeArrowheads="1"/>
          </p:cNvPicPr>
          <p:nvPr/>
        </p:nvPicPr>
        <p:blipFill>
          <a:blip r:embed="rId1" cstate="print">
            <a:extLst>
              <a:ext uri="{28A0092B-C50C-407E-A947-70E740481C1C}">
                <a14:useLocalDpi xmlns:a14="http://schemas.microsoft.com/office/drawing/2010/main" val="0"/>
              </a:ext>
            </a:extLst>
          </a:blip>
          <a:srcRect l="21963" t="11645" r="19994" b="9365"/>
          <a:stretch>
            <a:fillRect/>
          </a:stretch>
        </p:blipFill>
        <p:spPr>
          <a:xfrm>
            <a:off x="3863320" y="1105654"/>
            <a:ext cx="2148840" cy="2042160"/>
          </a:xfrm>
          <a:prstGeom prst="rect">
            <a:avLst/>
          </a:prstGeom>
          <a:noFill/>
          <a:ln>
            <a:noFill/>
          </a:ln>
        </p:spPr>
      </p:pic>
      <p:pic>
        <p:nvPicPr>
          <p:cNvPr id="293" name="图片 293" descr="F:\2020 WER\2020年科协\2-3D模型及渲染图\4、效果图\传输数据\2020科协-预设.147.png"/>
          <p:cNvPicPr>
            <a:picLocks noChangeAspect="1" noChangeArrowheads="1"/>
          </p:cNvPicPr>
          <p:nvPr/>
        </p:nvPicPr>
        <p:blipFill>
          <a:blip r:embed="rId2" cstate="print">
            <a:extLst>
              <a:ext uri="{28A0092B-C50C-407E-A947-70E740481C1C}">
                <a14:useLocalDpi xmlns:a14="http://schemas.microsoft.com/office/drawing/2010/main" val="0"/>
              </a:ext>
            </a:extLst>
          </a:blip>
          <a:srcRect l="14168" t="2055" r="12526" b="3734"/>
          <a:stretch>
            <a:fillRect/>
          </a:stretch>
        </p:blipFill>
        <p:spPr>
          <a:xfrm>
            <a:off x="6334760" y="1049521"/>
            <a:ext cx="2252345" cy="2026285"/>
          </a:xfrm>
          <a:prstGeom prst="rect">
            <a:avLst/>
          </a:prstGeom>
          <a:noFill/>
          <a:ln>
            <a:noFill/>
          </a:ln>
        </p:spPr>
      </p:pic>
      <p:graphicFrame>
        <p:nvGraphicFramePr>
          <p:cNvPr id="2" name="表格 1"/>
          <p:cNvGraphicFramePr/>
          <p:nvPr/>
        </p:nvGraphicFramePr>
        <p:xfrm>
          <a:off x="5796136" y="3233281"/>
          <a:ext cx="2869838" cy="202565"/>
        </p:xfrm>
        <a:graphic>
          <a:graphicData uri="http://schemas.openxmlformats.org/drawingml/2006/table">
            <a:tbl>
              <a:tblPr firstRow="1" bandRow="1">
                <a:tableStyleId>{5940675A-B579-460E-94D1-54222C63F5DA}</a:tableStyleId>
              </a:tblPr>
              <a:tblGrid>
                <a:gridCol w="2869838"/>
              </a:tblGrid>
              <a:tr h="202565">
                <a:tc>
                  <a:txBody>
                    <a:bodyPr/>
                    <a:lstStyle/>
                    <a:p>
                      <a:pPr indent="560705" algn="l">
                        <a:buClrTx/>
                        <a:buSzTx/>
                        <a:buFontTx/>
                        <a:buNone/>
                      </a:pPr>
                      <a:r>
                        <a:rPr lang="zh-CN" sz="1200" b="0" dirty="0">
                          <a:latin typeface="黑体" panose="02010609060101010101" pitchFamily="49" charset="-122"/>
                          <a:ea typeface="黑体" panose="02010609060101010101" pitchFamily="49" charset="-122"/>
                        </a:rPr>
                        <a:t>红色数据掉落在下层场地的状态</a:t>
                      </a:r>
                      <a:endParaRPr lang="zh-CN" sz="1200" b="0" dirty="0">
                        <a:latin typeface="黑体" panose="02010609060101010101" pitchFamily="49" charset="-122"/>
                        <a:ea typeface="黑体" panose="02010609060101010101" pitchFamily="49" charset="-122"/>
                      </a:endParaRPr>
                    </a:p>
                  </a:txBody>
                  <a:tcPr marL="68580" marR="68580" marT="0" marB="0">
                    <a:lnL>
                      <a:noFill/>
                    </a:lnL>
                    <a:lnR cap="flat">
                      <a:noFill/>
                    </a:lnR>
                    <a:lnT cap="flat">
                      <a:noFill/>
                    </a:lnT>
                    <a:lnB cap="flat">
                      <a:noFill/>
                    </a:lnB>
                    <a:lnTlToBr>
                      <a:noFill/>
                    </a:lnTlToBr>
                    <a:lnBlToTr>
                      <a:noFill/>
                    </a:lnBlToTr>
                    <a:noFill/>
                  </a:tcPr>
                </a:tc>
              </a:tr>
            </a:tbl>
          </a:graphicData>
        </a:graphic>
      </p:graphicFrame>
      <p:sp>
        <p:nvSpPr>
          <p:cNvPr id="3" name="文本框 2"/>
          <p:cNvSpPr txBox="1"/>
          <p:nvPr/>
        </p:nvSpPr>
        <p:spPr>
          <a:xfrm>
            <a:off x="179512" y="1411536"/>
            <a:ext cx="3504758" cy="3511346"/>
          </a:xfrm>
          <a:prstGeom prst="rect">
            <a:avLst/>
          </a:prstGeom>
          <a:noFill/>
        </p:spPr>
        <p:txBody>
          <a:bodyPr wrap="square" rtlCol="0" anchor="t">
            <a:spAutoFit/>
          </a:bodyPr>
          <a:lstStyle/>
          <a:p>
            <a:pPr>
              <a:lnSpc>
                <a:spcPct val="150000"/>
              </a:lnSpc>
            </a:pPr>
            <a:r>
              <a:rPr lang="zh-CN" altLang="en-US" sz="1400" dirty="0">
                <a:latin typeface="微软雅黑" panose="020B0503020204020204" pitchFamily="34" charset="-122"/>
                <a:ea typeface="微软雅黑" panose="020B0503020204020204" pitchFamily="34" charset="-122"/>
                <a:sym typeface="+mn-ea"/>
              </a:rPr>
              <a:t>获得的红色数据可通过滑轨传送到转板处，转柄可以带动转板转动，使数据掉落在一层场地。挡板可以翻起，可控制数据掉落的位置</a:t>
            </a:r>
            <a:r>
              <a:rPr lang="zh-CN" altLang="en-US" dirty="0">
                <a:latin typeface="微软雅黑" panose="020B0503020204020204" pitchFamily="34" charset="-122"/>
                <a:ea typeface="微软雅黑" panose="020B0503020204020204" pitchFamily="34" charset="-122"/>
                <a:sym typeface="+mn-ea"/>
              </a:rPr>
              <a:t>。             </a:t>
            </a:r>
            <a:endParaRPr lang="en-US" altLang="zh-CN" dirty="0">
              <a:latin typeface="微软雅黑" panose="020B0503020204020204" pitchFamily="34" charset="-122"/>
              <a:ea typeface="微软雅黑" panose="020B0503020204020204" pitchFamily="34" charset="-122"/>
              <a:sym typeface="+mn-ea"/>
            </a:endParaRPr>
          </a:p>
          <a:p>
            <a:pPr>
              <a:lnSpc>
                <a:spcPct val="150000"/>
              </a:lnSpc>
            </a:pPr>
            <a:r>
              <a:rPr lang="en-US" altLang="zh-CN" sz="1600" b="1" dirty="0" err="1">
                <a:latin typeface="微软雅黑" panose="020B0503020204020204" pitchFamily="34" charset="-122"/>
                <a:ea typeface="微软雅黑" panose="020B0503020204020204" pitchFamily="34" charset="-122"/>
                <a:sym typeface="+mn-ea"/>
              </a:rPr>
              <a:t>完成标志</a:t>
            </a:r>
            <a:r>
              <a:rPr lang="zh-CN" altLang="en-US" dirty="0">
                <a:latin typeface="微软雅黑" panose="020B0503020204020204" pitchFamily="34" charset="-122"/>
                <a:ea typeface="微软雅黑" panose="020B0503020204020204" pitchFamily="34" charset="-122"/>
                <a:sym typeface="+mn-ea"/>
              </a:rPr>
              <a:t>：</a:t>
            </a:r>
            <a:r>
              <a:rPr lang="zh-CN" altLang="en-US" sz="1400" dirty="0">
                <a:latin typeface="微软雅黑" panose="020B0503020204020204" pitchFamily="34" charset="-122"/>
                <a:ea typeface="微软雅黑" panose="020B0503020204020204" pitchFamily="34" charset="-122"/>
                <a:sym typeface="+mn-ea"/>
              </a:rPr>
              <a:t>机器人把收集的红色数据放入滑轨内，通过转柄转动转板，使数据垂直投影落在下层场地区域内，       </a:t>
            </a:r>
            <a:endParaRPr lang="en-US" altLang="zh-CN" sz="1400" dirty="0">
              <a:latin typeface="微软雅黑" panose="020B0503020204020204" pitchFamily="34" charset="-122"/>
              <a:ea typeface="微软雅黑" panose="020B0503020204020204" pitchFamily="34" charset="-122"/>
              <a:sym typeface="+mn-ea"/>
            </a:endParaRPr>
          </a:p>
          <a:p>
            <a:pPr>
              <a:lnSpc>
                <a:spcPct val="150000"/>
              </a:lnSpc>
            </a:pPr>
            <a:r>
              <a:rPr lang="zh-CN" altLang="en-US" sz="1400" b="1" dirty="0">
                <a:latin typeface="微软雅黑" panose="020B0503020204020204" pitchFamily="34" charset="-122"/>
                <a:ea typeface="微软雅黑" panose="020B0503020204020204" pitchFamily="34" charset="-122"/>
                <a:sym typeface="+mn-ea"/>
              </a:rPr>
              <a:t>得分</a:t>
            </a:r>
            <a:r>
              <a:rPr lang="zh-CN" altLang="en-US" sz="1400" b="1" dirty="0">
                <a:latin typeface="微软雅黑" panose="020B0503020204020204" pitchFamily="34" charset="-122"/>
                <a:ea typeface="微软雅黑" panose="020B0503020204020204" pitchFamily="34" charset="-122"/>
                <a:sym typeface="Wingdings" panose="05000000000000000000" pitchFamily="2" charset="2"/>
              </a:rPr>
              <a:t>：</a:t>
            </a:r>
            <a:r>
              <a:rPr lang="zh-CN" altLang="en-US" sz="1400" dirty="0">
                <a:solidFill>
                  <a:srgbClr val="FF0000"/>
                </a:solidFill>
                <a:latin typeface="微软雅黑" panose="020B0503020204020204" pitchFamily="34" charset="-122"/>
                <a:ea typeface="微软雅黑" panose="020B0503020204020204" pitchFamily="34" charset="-122"/>
                <a:sym typeface="+mn-ea"/>
              </a:rPr>
              <a:t>20</a:t>
            </a:r>
            <a:r>
              <a:rPr lang="zh-CN" altLang="en-US" sz="1400" dirty="0">
                <a:latin typeface="微软雅黑" panose="020B0503020204020204" pitchFamily="34" charset="-122"/>
                <a:ea typeface="微软雅黑" panose="020B0503020204020204" pitchFamily="34" charset="-122"/>
                <a:sym typeface="+mn-ea"/>
              </a:rPr>
              <a:t>分/个，</a:t>
            </a:r>
            <a:endParaRPr lang="en-US" altLang="zh-CN" sz="1400" dirty="0">
              <a:latin typeface="微软雅黑" panose="020B0503020204020204" pitchFamily="34" charset="-122"/>
              <a:ea typeface="微软雅黑" panose="020B0503020204020204" pitchFamily="34" charset="-122"/>
              <a:sym typeface="+mn-ea"/>
            </a:endParaRPr>
          </a:p>
          <a:p>
            <a:pPr>
              <a:lnSpc>
                <a:spcPct val="150000"/>
              </a:lnSpc>
            </a:pPr>
            <a:r>
              <a:rPr lang="zh-CN" altLang="en-US" sz="1400" dirty="0">
                <a:latin typeface="微软雅黑" panose="020B0503020204020204" pitchFamily="34" charset="-122"/>
                <a:ea typeface="微软雅黑" panose="020B0503020204020204" pitchFamily="34" charset="-122"/>
                <a:sym typeface="+mn-ea"/>
              </a:rPr>
              <a:t>且被一层机器人带回基地   </a:t>
            </a:r>
            <a:endParaRPr lang="en-US" altLang="zh-CN" sz="1400" dirty="0">
              <a:latin typeface="微软雅黑" panose="020B0503020204020204" pitchFamily="34" charset="-122"/>
              <a:ea typeface="微软雅黑" panose="020B0503020204020204" pitchFamily="34" charset="-122"/>
              <a:sym typeface="+mn-ea"/>
            </a:endParaRPr>
          </a:p>
          <a:p>
            <a:pPr>
              <a:lnSpc>
                <a:spcPct val="150000"/>
              </a:lnSpc>
            </a:pPr>
            <a:r>
              <a:rPr lang="zh-CN" altLang="en-US" sz="1400" b="1" dirty="0">
                <a:latin typeface="微软雅黑" panose="020B0503020204020204" pitchFamily="34" charset="-122"/>
                <a:ea typeface="微软雅黑" panose="020B0503020204020204" pitchFamily="34" charset="-122"/>
                <a:sym typeface="+mn-ea"/>
              </a:rPr>
              <a:t>得分</a:t>
            </a:r>
            <a:r>
              <a:rPr lang="en-US" altLang="zh-CN" sz="1600" b="1" dirty="0">
                <a:latin typeface="微软雅黑" panose="020B0503020204020204" pitchFamily="34" charset="-122"/>
                <a:ea typeface="微软雅黑" panose="020B0503020204020204" pitchFamily="34" charset="-122"/>
                <a:sym typeface="Wingdings" panose="05000000000000000000" pitchFamily="2" charset="2"/>
              </a:rPr>
              <a:t>：</a:t>
            </a:r>
            <a:r>
              <a:rPr lang="zh-CN" altLang="en-US" sz="1400" dirty="0">
                <a:latin typeface="微软雅黑" panose="020B0503020204020204" pitchFamily="34" charset="-122"/>
                <a:ea typeface="微软雅黑" panose="020B0503020204020204" pitchFamily="34" charset="-122"/>
                <a:sym typeface="Wingdings" panose="05000000000000000000" pitchFamily="2" charset="2"/>
              </a:rPr>
              <a:t>加记</a:t>
            </a:r>
            <a:r>
              <a:rPr lang="zh-CN" altLang="en-US" sz="1400" dirty="0">
                <a:solidFill>
                  <a:srgbClr val="FF0000"/>
                </a:solidFill>
                <a:latin typeface="微软雅黑" panose="020B0503020204020204" pitchFamily="34" charset="-122"/>
                <a:ea typeface="微软雅黑" panose="020B0503020204020204" pitchFamily="34" charset="-122"/>
                <a:sym typeface="+mn-ea"/>
              </a:rPr>
              <a:t>20分/个，  </a:t>
            </a:r>
            <a:endParaRPr lang="zh-CN" altLang="en-US" sz="1400" dirty="0">
              <a:solidFill>
                <a:srgbClr val="FF000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3563887" y="3616806"/>
            <a:ext cx="5023217" cy="1200329"/>
          </a:xfrm>
          <a:prstGeom prst="rect">
            <a:avLst/>
          </a:prstGeom>
          <a:noFill/>
        </p:spPr>
        <p:txBody>
          <a:bodyPr wrap="square" rtlCol="0">
            <a:spAutoFit/>
          </a:bodyPr>
          <a:lstStyle/>
          <a:p>
            <a:pPr indent="560705" algn="l">
              <a:buClrTx/>
              <a:buSzTx/>
              <a:buFontTx/>
            </a:pPr>
            <a:r>
              <a:rPr lang="zh-CN" sz="1200" dirty="0">
                <a:solidFill>
                  <a:srgbClr val="FF0000"/>
                </a:solidFill>
                <a:latin typeface="黑体" panose="02010609060101010101" pitchFamily="49" charset="-122"/>
                <a:ea typeface="黑体" panose="02010609060101010101" pitchFamily="49" charset="-122"/>
              </a:rPr>
              <a:t>红色数据必须是由机器人从基地带出，不可把红色数据取出后直接完成传输数据任务。 红色数据不得直接倾倒在下层场地上，必须通过以上的操作，红色数据才可得分。（以上任务步骤不得重复，即如果根据4.6、4.7要求在完成任务4.8时仅需要1个或2个红色数据，那么之前任务未用到的红色数据，在本任务中使用将不得分，即传输数据数量与扫描二维码中得到数字信息相同）</a:t>
            </a:r>
            <a:endParaRPr lang="zh-CN" sz="1200" dirty="0">
              <a:solidFill>
                <a:srgbClr val="FF0000"/>
              </a:solidFill>
              <a:latin typeface="黑体" panose="02010609060101010101" pitchFamily="49" charset="-122"/>
              <a:ea typeface="黑体" panose="02010609060101010101" pitchFamily="49"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4"/>
          <p:cNvSpPr>
            <a:spLocks noChangeArrowheads="1"/>
          </p:cNvSpPr>
          <p:nvPr/>
        </p:nvSpPr>
        <p:spPr bwMode="auto">
          <a:xfrm>
            <a:off x="683568" y="1613887"/>
            <a:ext cx="2736304" cy="3046095"/>
          </a:xfrm>
          <a:prstGeom prst="rect">
            <a:avLst/>
          </a:prstGeom>
          <a:noFill/>
          <a:ln w="9525">
            <a:noFill/>
            <a:miter lim="800000"/>
          </a:ln>
        </p:spPr>
        <p:txBody>
          <a:bodyPr wrap="square">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完成标志</a:t>
            </a:r>
            <a:r>
              <a:rPr lang="zh-CN" altLang="en-US" sz="1600" dirty="0">
                <a:latin typeface="微软雅黑" panose="020B0503020204020204" pitchFamily="34" charset="-122"/>
                <a:ea typeface="微软雅黑" panose="020B0503020204020204" pitchFamily="34" charset="-122"/>
              </a:rPr>
              <a:t>：</a:t>
            </a:r>
            <a:r>
              <a:rPr sz="1600" dirty="0">
                <a:latin typeface="微软雅黑" panose="020B0503020204020204" pitchFamily="34" charset="-122"/>
                <a:ea typeface="微软雅黑" panose="020B0503020204020204" pitchFamily="34" charset="-122"/>
              </a:rPr>
              <a:t>机器人操纵安全门使其闭合，闭合时，安全锁也必须落下，并且</a:t>
            </a:r>
            <a:r>
              <a:rPr sz="1600" dirty="0">
                <a:solidFill>
                  <a:srgbClr val="FF0000"/>
                </a:solidFill>
                <a:latin typeface="微软雅黑" panose="020B0503020204020204" pitchFamily="34" charset="-122"/>
                <a:ea typeface="微软雅黑" panose="020B0503020204020204" pitchFamily="34" charset="-122"/>
              </a:rPr>
              <a:t>安全锁</a:t>
            </a:r>
            <a:r>
              <a:rPr sz="1600" dirty="0">
                <a:latin typeface="微软雅黑" panose="020B0503020204020204" pitchFamily="34" charset="-122"/>
                <a:ea typeface="微软雅黑" panose="020B0503020204020204" pitchFamily="34" charset="-122"/>
              </a:rPr>
              <a:t>的</a:t>
            </a:r>
            <a:r>
              <a:rPr sz="1600" dirty="0">
                <a:solidFill>
                  <a:srgbClr val="FF0000"/>
                </a:solidFill>
                <a:latin typeface="微软雅黑" panose="020B0503020204020204" pitchFamily="34" charset="-122"/>
                <a:ea typeface="微软雅黑" panose="020B0503020204020204" pitchFamily="34" charset="-122"/>
              </a:rPr>
              <a:t>红色部分</a:t>
            </a:r>
            <a:r>
              <a:rPr sz="1600" dirty="0">
                <a:latin typeface="微软雅黑" panose="020B0503020204020204" pitchFamily="34" charset="-122"/>
                <a:ea typeface="微软雅黑" panose="020B0503020204020204" pitchFamily="34" charset="-122"/>
              </a:rPr>
              <a:t>应与</a:t>
            </a:r>
            <a:r>
              <a:rPr sz="1600" dirty="0">
                <a:solidFill>
                  <a:srgbClr val="FF0000"/>
                </a:solidFill>
                <a:latin typeface="微软雅黑" panose="020B0503020204020204" pitchFamily="34" charset="-122"/>
                <a:ea typeface="微软雅黑" panose="020B0503020204020204" pitchFamily="34" charset="-122"/>
              </a:rPr>
              <a:t>门框</a:t>
            </a:r>
            <a:r>
              <a:rPr sz="1600" dirty="0">
                <a:latin typeface="微软雅黑" panose="020B0503020204020204" pitchFamily="34" charset="-122"/>
                <a:ea typeface="微软雅黑" panose="020B0503020204020204" pitchFamily="34" charset="-122"/>
              </a:rPr>
              <a:t>接触，若安全锁没有自动下落，机器人可操纵安全锁，使其落下                                  </a:t>
            </a:r>
            <a:r>
              <a:rPr lang="zh-CN" altLang="en-US" sz="1600" dirty="0">
                <a:latin typeface="微软雅黑" panose="020B0503020204020204" pitchFamily="34" charset="-122"/>
                <a:ea typeface="微软雅黑" panose="020B0503020204020204" pitchFamily="34" charset="-122"/>
              </a:rPr>
              <a:t>  </a:t>
            </a:r>
            <a:r>
              <a:rPr lang="zh-CN" altLang="en-US" sz="1600" b="1" dirty="0">
                <a:latin typeface="微软雅黑" panose="020B0503020204020204" pitchFamily="34" charset="-122"/>
                <a:ea typeface="微软雅黑" panose="020B0503020204020204" pitchFamily="34" charset="-122"/>
              </a:rPr>
              <a:t>得分</a:t>
            </a:r>
            <a:r>
              <a:rPr lang="zh-CN" altLang="en-US" sz="1600" b="1" dirty="0">
                <a:latin typeface="微软雅黑" panose="020B0503020204020204" pitchFamily="34" charset="-122"/>
                <a:ea typeface="微软雅黑" panose="020B0503020204020204" pitchFamily="34" charset="-122"/>
                <a:sym typeface="Wingdings" panose="05000000000000000000" pitchFamily="2" charset="2"/>
              </a:rPr>
              <a:t>：</a:t>
            </a:r>
            <a:r>
              <a:rPr lang="en-US" altLang="zh-CN" sz="1600" dirty="0">
                <a:solidFill>
                  <a:srgbClr val="FF0000"/>
                </a:solidFill>
                <a:latin typeface="微软雅黑" panose="020B0503020204020204" pitchFamily="34" charset="-122"/>
                <a:ea typeface="微软雅黑" panose="020B0503020204020204" pitchFamily="34" charset="-122"/>
              </a:rPr>
              <a:t>40</a:t>
            </a:r>
            <a:r>
              <a:rPr lang="zh-CN" altLang="en-US" sz="1600" dirty="0">
                <a:latin typeface="微软雅黑" panose="020B0503020204020204" pitchFamily="34" charset="-122"/>
                <a:ea typeface="微软雅黑" panose="020B0503020204020204" pitchFamily="34" charset="-122"/>
              </a:rPr>
              <a:t>分。</a:t>
            </a:r>
            <a:endParaRPr lang="en-US" altLang="zh-CN" sz="1600" dirty="0">
              <a:latin typeface="微软雅黑" panose="020B0503020204020204" pitchFamily="34" charset="-122"/>
              <a:ea typeface="微软雅黑" panose="020B0503020204020204" pitchFamily="34" charset="-122"/>
            </a:endParaRPr>
          </a:p>
        </p:txBody>
      </p:sp>
      <p:sp>
        <p:nvSpPr>
          <p:cNvPr id="13" name="TextBox 4"/>
          <p:cNvSpPr txBox="1">
            <a:spLocks noChangeArrowheads="1"/>
          </p:cNvSpPr>
          <p:nvPr/>
        </p:nvSpPr>
        <p:spPr bwMode="auto">
          <a:xfrm>
            <a:off x="530989" y="1072148"/>
            <a:ext cx="3896995" cy="491490"/>
          </a:xfrm>
          <a:prstGeom prst="rect">
            <a:avLst/>
          </a:prstGeom>
          <a:noFill/>
          <a:ln w="9525">
            <a:noFill/>
            <a:miter lim="800000"/>
          </a:ln>
        </p:spPr>
        <p:txBody>
          <a:bodyPr wrap="square">
            <a:spAutoFit/>
          </a:bodyPr>
          <a:lstStyle/>
          <a:p>
            <a:r>
              <a:rPr lang="zh-CN" altLang="en-US" sz="2600" dirty="0">
                <a:latin typeface="微软雅黑" panose="020B0503020204020204" pitchFamily="34" charset="-122"/>
                <a:ea typeface="微软雅黑" panose="020B0503020204020204" pitchFamily="34" charset="-122"/>
              </a:rPr>
              <a:t>任务</a:t>
            </a:r>
            <a:r>
              <a:rPr lang="en-US" altLang="zh-CN" sz="2600" dirty="0">
                <a:latin typeface="微软雅黑" panose="020B0503020204020204" pitchFamily="34" charset="-122"/>
                <a:ea typeface="微软雅黑" panose="020B0503020204020204" pitchFamily="34" charset="-122"/>
              </a:rPr>
              <a:t>9-</a:t>
            </a:r>
            <a:r>
              <a:rPr lang="zh-CN" altLang="en-US" sz="2600" dirty="0">
                <a:latin typeface="微软雅黑" panose="020B0503020204020204" pitchFamily="34" charset="-122"/>
                <a:ea typeface="微软雅黑" panose="020B0503020204020204" pitchFamily="34" charset="-122"/>
              </a:rPr>
              <a:t>关闭安全门</a:t>
            </a:r>
            <a:endParaRPr lang="zh-CN" altLang="en-US" sz="2600" dirty="0">
              <a:latin typeface="微软雅黑" panose="020B0503020204020204" pitchFamily="34" charset="-122"/>
              <a:ea typeface="微软雅黑" panose="020B0503020204020204" pitchFamily="34" charset="-122"/>
            </a:endParaRPr>
          </a:p>
        </p:txBody>
      </p:sp>
      <p:pic>
        <p:nvPicPr>
          <p:cNvPr id="10" name="图片 10" descr="F:\2020 WER\2020年科协\2-3D模型及渲染图\4、效果图\关闭安全门.58.png"/>
          <p:cNvPicPr>
            <a:picLocks noChangeAspect="1" noChangeArrowheads="1"/>
          </p:cNvPicPr>
          <p:nvPr/>
        </p:nvPicPr>
        <p:blipFill>
          <a:blip r:embed="rId1" cstate="print">
            <a:extLst>
              <a:ext uri="{28A0092B-C50C-407E-A947-70E740481C1C}">
                <a14:useLocalDpi xmlns:a14="http://schemas.microsoft.com/office/drawing/2010/main" val="0"/>
              </a:ext>
            </a:extLst>
          </a:blip>
          <a:srcRect l="23402" t="18117" r="21592" b="10553"/>
          <a:stretch>
            <a:fillRect/>
          </a:stretch>
        </p:blipFill>
        <p:spPr>
          <a:xfrm>
            <a:off x="3870960" y="1944544"/>
            <a:ext cx="1758950" cy="1591945"/>
          </a:xfrm>
          <a:prstGeom prst="rect">
            <a:avLst/>
          </a:prstGeom>
          <a:noFill/>
          <a:ln>
            <a:noFill/>
          </a:ln>
        </p:spPr>
      </p:pic>
      <p:pic>
        <p:nvPicPr>
          <p:cNvPr id="2" name="图片 13" descr="F:\2020 WER\2020年科协\2-3D模型及渲染图\4、效果图\关闭安全门.59.png"/>
          <p:cNvPicPr>
            <a:picLocks noChangeAspect="1" noChangeArrowheads="1"/>
          </p:cNvPicPr>
          <p:nvPr/>
        </p:nvPicPr>
        <p:blipFill>
          <a:blip r:embed="rId2" cstate="print">
            <a:extLst>
              <a:ext uri="{28A0092B-C50C-407E-A947-70E740481C1C}">
                <a14:useLocalDpi xmlns:a14="http://schemas.microsoft.com/office/drawing/2010/main" val="0"/>
              </a:ext>
            </a:extLst>
          </a:blip>
          <a:srcRect l="23884" t="14248" r="21110" b="16649"/>
          <a:stretch>
            <a:fillRect/>
          </a:stretch>
        </p:blipFill>
        <p:spPr>
          <a:xfrm>
            <a:off x="6600825" y="2011536"/>
            <a:ext cx="1874520" cy="1643380"/>
          </a:xfrm>
          <a:prstGeom prst="rect">
            <a:avLst/>
          </a:prstGeom>
          <a:noFill/>
          <a:ln>
            <a:noFill/>
          </a:ln>
        </p:spPr>
      </p:pic>
      <p:sp>
        <p:nvSpPr>
          <p:cNvPr id="68" name="矩形标注 68"/>
          <p:cNvSpPr/>
          <p:nvPr/>
        </p:nvSpPr>
        <p:spPr>
          <a:xfrm>
            <a:off x="3634423" y="1238106"/>
            <a:ext cx="1133475" cy="408940"/>
          </a:xfrm>
          <a:prstGeom prst="wedgeRectCallout">
            <a:avLst>
              <a:gd name="adj1" fmla="val 20224"/>
              <a:gd name="adj2" fmla="val 137267"/>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安全锁开启</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05" name="矩形标注 105"/>
          <p:cNvSpPr/>
          <p:nvPr/>
        </p:nvSpPr>
        <p:spPr>
          <a:xfrm>
            <a:off x="5171440" y="1781666"/>
            <a:ext cx="777240" cy="229870"/>
          </a:xfrm>
          <a:prstGeom prst="wedgeRectCallout">
            <a:avLst>
              <a:gd name="adj1" fmla="val -66584"/>
              <a:gd name="adj2" fmla="val 218232"/>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门框</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69" name="矩形标注 69"/>
          <p:cNvSpPr/>
          <p:nvPr/>
        </p:nvSpPr>
        <p:spPr>
          <a:xfrm>
            <a:off x="3707130" y="3394566"/>
            <a:ext cx="688975" cy="401320"/>
          </a:xfrm>
          <a:prstGeom prst="wedgeRectCallout">
            <a:avLst>
              <a:gd name="adj1" fmla="val 65023"/>
              <a:gd name="adj2" fmla="val -176424"/>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安全门</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81" name="矩形标注 81"/>
          <p:cNvSpPr/>
          <p:nvPr/>
        </p:nvSpPr>
        <p:spPr>
          <a:xfrm>
            <a:off x="5471577" y="2464043"/>
            <a:ext cx="1116647" cy="387350"/>
          </a:xfrm>
          <a:prstGeom prst="wedgeRectCallout">
            <a:avLst>
              <a:gd name="adj1" fmla="val -57335"/>
              <a:gd name="adj2" fmla="val 164918"/>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dirty="0" err="1">
                <a:latin typeface="Calibri" panose="020F0502020204030204"/>
                <a:ea typeface="宋体" panose="02010600030101010101" pitchFamily="2" charset="-122"/>
                <a:cs typeface="Times New Roman" panose="02020603050405020304"/>
                <a:sym typeface="Times New Roman" panose="02020603050405020304"/>
              </a:rPr>
              <a:t>红色箭头为正方向</a:t>
            </a:r>
            <a:endParaRPr lang="en-US" altLang="zh-CN" sz="900" kern="100" dirty="0">
              <a:latin typeface="Calibri" panose="020F0502020204030204"/>
              <a:ea typeface="宋体" panose="02010600030101010101" pitchFamily="2" charset="-122"/>
              <a:cs typeface="Times New Roman" panose="02020603050405020304"/>
              <a:sym typeface="Times New Roman" panose="02020603050405020304"/>
            </a:endParaRPr>
          </a:p>
          <a:p>
            <a:pPr indent="0" algn="ctr">
              <a:lnSpc>
                <a:spcPts val="1100"/>
              </a:lnSpc>
            </a:pPr>
            <a:r>
              <a:rPr lang="en-US" altLang="zh-CN" sz="900" kern="100" dirty="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900" kern="100" dirty="0">
              <a:latin typeface="Calibri" panose="020F0502020204030204"/>
              <a:ea typeface="宋体" panose="02010600030101010101" pitchFamily="2" charset="-122"/>
              <a:cs typeface="Times New Roman" panose="02020603050405020304"/>
              <a:sym typeface="Times New Roman" panose="02020603050405020304"/>
            </a:endParaRPr>
          </a:p>
        </p:txBody>
      </p:sp>
      <p:cxnSp>
        <p:nvCxnSpPr>
          <p:cNvPr id="84" name="直接箭头连接符 84"/>
          <p:cNvCxnSpPr/>
          <p:nvPr/>
        </p:nvCxnSpPr>
        <p:spPr>
          <a:xfrm flipH="1">
            <a:off x="5284470" y="3272646"/>
            <a:ext cx="102870" cy="24130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0" name="矩形标注 70"/>
          <p:cNvSpPr/>
          <p:nvPr/>
        </p:nvSpPr>
        <p:spPr>
          <a:xfrm>
            <a:off x="7861935" y="1551796"/>
            <a:ext cx="910590" cy="459740"/>
          </a:xfrm>
          <a:prstGeom prst="wedgeRectCallout">
            <a:avLst>
              <a:gd name="adj1" fmla="val -104369"/>
              <a:gd name="adj2" fmla="val 78996"/>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安全锁落下，红色零件与门框接触</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00" name="文本框 99"/>
          <p:cNvSpPr txBox="1"/>
          <p:nvPr/>
        </p:nvSpPr>
        <p:spPr>
          <a:xfrm>
            <a:off x="3491880" y="4119220"/>
            <a:ext cx="2520280" cy="307777"/>
          </a:xfrm>
          <a:prstGeom prst="rect">
            <a:avLst/>
          </a:prstGeom>
          <a:noFill/>
          <a:ln w="9525">
            <a:noFill/>
          </a:ln>
        </p:spPr>
        <p:txBody>
          <a:bodyPr wrap="square">
            <a:spAutoFit/>
          </a:bodyPr>
          <a:lstStyle/>
          <a:p>
            <a:pPr indent="560705"/>
            <a:r>
              <a:rPr lang="zh-CN" sz="1400" b="0" dirty="0">
                <a:latin typeface="黑体" panose="02010609060101010101" pitchFamily="49" charset="-122"/>
                <a:ea typeface="黑体" panose="02010609060101010101" pitchFamily="49" charset="-122"/>
              </a:rPr>
              <a:t>关闭安全门初始状态</a:t>
            </a:r>
            <a:endParaRPr lang="zh-CN" altLang="en-US" sz="2800" dirty="0">
              <a:latin typeface="黑体" panose="02010609060101010101" pitchFamily="49" charset="-122"/>
              <a:ea typeface="黑体" panose="02010609060101010101" pitchFamily="49" charset="-122"/>
            </a:endParaRPr>
          </a:p>
        </p:txBody>
      </p:sp>
      <p:sp>
        <p:nvSpPr>
          <p:cNvPr id="3" name="文本框 2"/>
          <p:cNvSpPr txBox="1"/>
          <p:nvPr/>
        </p:nvSpPr>
        <p:spPr>
          <a:xfrm>
            <a:off x="6156176" y="4064173"/>
            <a:ext cx="2348230" cy="307777"/>
          </a:xfrm>
          <a:prstGeom prst="rect">
            <a:avLst/>
          </a:prstGeom>
          <a:noFill/>
          <a:ln w="9525">
            <a:noFill/>
          </a:ln>
        </p:spPr>
        <p:txBody>
          <a:bodyPr wrap="square">
            <a:spAutoFit/>
          </a:bodyPr>
          <a:lstStyle/>
          <a:p>
            <a:pPr indent="560705"/>
            <a:r>
              <a:rPr lang="zh-CN" sz="1400" b="0" dirty="0">
                <a:latin typeface="黑体" panose="02010609060101010101" pitchFamily="49" charset="-122"/>
                <a:ea typeface="黑体" panose="02010609060101010101" pitchFamily="49" charset="-122"/>
              </a:rPr>
              <a:t>关闭安全门完成状态</a:t>
            </a:r>
            <a:endParaRPr lang="zh-CN" altLang="en-US" sz="2800" dirty="0">
              <a:latin typeface="黑体" panose="02010609060101010101" pitchFamily="49" charset="-122"/>
              <a:ea typeface="黑体" panose="02010609060101010101" pitchFamily="49"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4"/>
          <p:cNvSpPr txBox="1">
            <a:spLocks noChangeArrowheads="1"/>
          </p:cNvSpPr>
          <p:nvPr/>
        </p:nvSpPr>
        <p:spPr bwMode="auto">
          <a:xfrm>
            <a:off x="308893" y="1144156"/>
            <a:ext cx="3327003" cy="491490"/>
          </a:xfrm>
          <a:prstGeom prst="rect">
            <a:avLst/>
          </a:prstGeom>
          <a:noFill/>
          <a:ln w="9525">
            <a:noFill/>
            <a:miter lim="800000"/>
          </a:ln>
        </p:spPr>
        <p:txBody>
          <a:bodyPr wrap="square">
            <a:spAutoFit/>
          </a:bodyPr>
          <a:lstStyle/>
          <a:p>
            <a:r>
              <a:rPr lang="zh-CN" altLang="en-US" sz="2600" dirty="0">
                <a:latin typeface="微软雅黑" panose="020B0503020204020204" pitchFamily="34" charset="-122"/>
                <a:ea typeface="微软雅黑" panose="020B0503020204020204" pitchFamily="34" charset="-122"/>
              </a:rPr>
              <a:t>任务</a:t>
            </a:r>
            <a:r>
              <a:rPr lang="en-US" altLang="zh-CN" sz="2600" dirty="0">
                <a:latin typeface="微软雅黑" panose="020B0503020204020204" pitchFamily="34" charset="-122"/>
                <a:ea typeface="微软雅黑" panose="020B0503020204020204" pitchFamily="34" charset="-122"/>
              </a:rPr>
              <a:t>10-</a:t>
            </a:r>
            <a:r>
              <a:rPr lang="zh-CN" altLang="en-US" sz="2600" dirty="0">
                <a:latin typeface="微软雅黑" panose="020B0503020204020204" pitchFamily="34" charset="-122"/>
                <a:ea typeface="微软雅黑" panose="020B0503020204020204" pitchFamily="34" charset="-122"/>
              </a:rPr>
              <a:t>图像识别</a:t>
            </a:r>
            <a:endParaRPr lang="zh-CN" altLang="en-US" sz="2600" dirty="0">
              <a:latin typeface="微软雅黑" panose="020B0503020204020204" pitchFamily="34" charset="-122"/>
              <a:ea typeface="微软雅黑" panose="020B0503020204020204" pitchFamily="34" charset="-122"/>
            </a:endParaRPr>
          </a:p>
        </p:txBody>
      </p:sp>
      <p:pic>
        <p:nvPicPr>
          <p:cNvPr id="288" name="图片 288" descr="F:\2020 WER\2020年科协\2-3D模型及渲染图\4、效果图\图像识别\图像识别.143.png"/>
          <p:cNvPicPr>
            <a:picLocks noChangeAspect="1" noChangeArrowheads="1"/>
          </p:cNvPicPr>
          <p:nvPr/>
        </p:nvPicPr>
        <p:blipFill>
          <a:blip r:embed="rId1" cstate="print">
            <a:extLst>
              <a:ext uri="{28A0092B-C50C-407E-A947-70E740481C1C}">
                <a14:useLocalDpi xmlns:a14="http://schemas.microsoft.com/office/drawing/2010/main" val="0"/>
              </a:ext>
            </a:extLst>
          </a:blip>
          <a:srcRect l="28458" t="12043" r="12185" b="45"/>
          <a:stretch>
            <a:fillRect/>
          </a:stretch>
        </p:blipFill>
        <p:spPr>
          <a:xfrm>
            <a:off x="2943959" y="819884"/>
            <a:ext cx="3644265" cy="3768090"/>
          </a:xfrm>
          <a:prstGeom prst="rect">
            <a:avLst/>
          </a:prstGeom>
          <a:noFill/>
          <a:ln>
            <a:noFill/>
          </a:ln>
        </p:spPr>
      </p:pic>
      <p:sp>
        <p:nvSpPr>
          <p:cNvPr id="79" name="矩形标注 79"/>
          <p:cNvSpPr/>
          <p:nvPr/>
        </p:nvSpPr>
        <p:spPr>
          <a:xfrm>
            <a:off x="6444064" y="1475730"/>
            <a:ext cx="1016000" cy="351790"/>
          </a:xfrm>
          <a:prstGeom prst="wedgeRectCallout">
            <a:avLst>
              <a:gd name="adj1" fmla="val -224125"/>
              <a:gd name="adj2" fmla="val 143501"/>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ct val="150000"/>
              </a:lnSpc>
            </a:pPr>
            <a:r>
              <a:rPr lang="en-US" altLang="zh-CN" sz="900" kern="1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图像识别板</a:t>
            </a:r>
            <a:endParaRPr lang="en-US" altLang="zh-CN" sz="900" kern="1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39" name="矩形标注 139"/>
          <p:cNvSpPr/>
          <p:nvPr/>
        </p:nvSpPr>
        <p:spPr>
          <a:xfrm>
            <a:off x="6652344" y="2978140"/>
            <a:ext cx="1016000" cy="313690"/>
          </a:xfrm>
          <a:prstGeom prst="wedgeRectCallout">
            <a:avLst>
              <a:gd name="adj1" fmla="val -123625"/>
              <a:gd name="adj2" fmla="val 250404"/>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ct val="150000"/>
              </a:lnSpc>
            </a:pPr>
            <a:r>
              <a:rPr lang="en-US" altLang="zh-CN" sz="900" kern="1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拉杆</a:t>
            </a:r>
            <a:endParaRPr lang="en-US" altLang="zh-CN" sz="900" kern="1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历届比赛回顾</a:t>
            </a:r>
            <a:br>
              <a:rPr lang="en-US" altLang="zh-CN" dirty="0"/>
            </a:br>
            <a:r>
              <a:rPr lang="en-US" altLang="zh-CN" dirty="0"/>
              <a:t>2017</a:t>
            </a:r>
            <a:endParaRPr lang="zh-CN" altLang="en-US" dirty="0"/>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9624" t="5988" r="9995" b="16544"/>
          <a:stretch>
            <a:fillRect/>
          </a:stretch>
        </p:blipFill>
        <p:spPr>
          <a:xfrm>
            <a:off x="4298400" y="361472"/>
            <a:ext cx="4420556" cy="4420556"/>
          </a:xfrm>
          <a:prstGeom prst="rect">
            <a:avLst/>
          </a:prstGeom>
        </p:spPr>
      </p:pic>
      <p:pic>
        <p:nvPicPr>
          <p:cNvPr id="6" name="图片 5"/>
          <p:cNvPicPr/>
          <p:nvPr/>
        </p:nvPicPr>
        <p:blipFill>
          <a:blip r:embed="rId2" cstate="print">
            <a:extLst>
              <a:ext uri="{28A0092B-C50C-407E-A947-70E740481C1C}">
                <a14:useLocalDpi xmlns:a14="http://schemas.microsoft.com/office/drawing/2010/main" val="0"/>
              </a:ext>
            </a:extLst>
          </a:blip>
          <a:stretch>
            <a:fillRect/>
          </a:stretch>
        </p:blipFill>
        <p:spPr bwMode="auto">
          <a:xfrm>
            <a:off x="628649" y="2139694"/>
            <a:ext cx="3286337" cy="1497585"/>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4"/>
          <p:cNvSpPr txBox="1">
            <a:spLocks noChangeArrowheads="1"/>
          </p:cNvSpPr>
          <p:nvPr/>
        </p:nvSpPr>
        <p:spPr bwMode="auto">
          <a:xfrm>
            <a:off x="308893" y="1144156"/>
            <a:ext cx="3327003" cy="491490"/>
          </a:xfrm>
          <a:prstGeom prst="rect">
            <a:avLst/>
          </a:prstGeom>
          <a:noFill/>
          <a:ln w="9525">
            <a:noFill/>
            <a:miter lim="800000"/>
          </a:ln>
        </p:spPr>
        <p:txBody>
          <a:bodyPr wrap="square">
            <a:spAutoFit/>
          </a:bodyPr>
          <a:lstStyle/>
          <a:p>
            <a:r>
              <a:rPr lang="zh-CN" altLang="en-US" sz="2600" dirty="0">
                <a:latin typeface="微软雅黑" panose="020B0503020204020204" pitchFamily="34" charset="-122"/>
                <a:ea typeface="微软雅黑" panose="020B0503020204020204" pitchFamily="34" charset="-122"/>
              </a:rPr>
              <a:t>任务</a:t>
            </a:r>
            <a:r>
              <a:rPr lang="en-US" altLang="zh-CN" sz="2600" dirty="0">
                <a:latin typeface="微软雅黑" panose="020B0503020204020204" pitchFamily="34" charset="-122"/>
                <a:ea typeface="微软雅黑" panose="020B0503020204020204" pitchFamily="34" charset="-122"/>
              </a:rPr>
              <a:t>10-</a:t>
            </a:r>
            <a:r>
              <a:rPr lang="zh-CN" altLang="en-US" sz="2600" dirty="0">
                <a:latin typeface="微软雅黑" panose="020B0503020204020204" pitchFamily="34" charset="-122"/>
                <a:ea typeface="微软雅黑" panose="020B0503020204020204" pitchFamily="34" charset="-122"/>
              </a:rPr>
              <a:t>图像识别</a:t>
            </a:r>
            <a:endParaRPr lang="zh-CN" altLang="en-US" sz="2600" dirty="0">
              <a:latin typeface="微软雅黑" panose="020B0503020204020204" pitchFamily="34" charset="-122"/>
              <a:ea typeface="微软雅黑" panose="020B0503020204020204" pitchFamily="34" charset="-122"/>
            </a:endParaRPr>
          </a:p>
        </p:txBody>
      </p:sp>
      <p:pic>
        <p:nvPicPr>
          <p:cNvPr id="27" name="图片 27" descr="F:\2020 WER\2020年科协\2-3D模型及渲染图\4、效果图\图像识别.66.png"/>
          <p:cNvPicPr>
            <a:picLocks noChangeAspect="1" noChangeArrowheads="1"/>
          </p:cNvPicPr>
          <p:nvPr/>
        </p:nvPicPr>
        <p:blipFill>
          <a:blip r:embed="rId1" cstate="print">
            <a:extLst>
              <a:ext uri="{28A0092B-C50C-407E-A947-70E740481C1C}">
                <a14:useLocalDpi xmlns:a14="http://schemas.microsoft.com/office/drawing/2010/main" val="0"/>
              </a:ext>
            </a:extLst>
          </a:blip>
          <a:srcRect l="24120" t="17786" r="22504" b="13820"/>
          <a:stretch>
            <a:fillRect/>
          </a:stretch>
        </p:blipFill>
        <p:spPr>
          <a:xfrm>
            <a:off x="3082925" y="1277347"/>
            <a:ext cx="2977515" cy="2662555"/>
          </a:xfrm>
          <a:prstGeom prst="rect">
            <a:avLst/>
          </a:prstGeom>
          <a:noFill/>
          <a:ln>
            <a:noFill/>
          </a:ln>
        </p:spPr>
      </p:pic>
      <p:cxnSp>
        <p:nvCxnSpPr>
          <p:cNvPr id="89" name="直接箭头连接符 89"/>
          <p:cNvCxnSpPr/>
          <p:nvPr/>
        </p:nvCxnSpPr>
        <p:spPr>
          <a:xfrm flipH="1">
            <a:off x="4970145" y="3266549"/>
            <a:ext cx="681990" cy="601345"/>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 name="矩形标注 85"/>
          <p:cNvSpPr/>
          <p:nvPr/>
        </p:nvSpPr>
        <p:spPr>
          <a:xfrm>
            <a:off x="7155299" y="1289442"/>
            <a:ext cx="1233125" cy="490220"/>
          </a:xfrm>
          <a:prstGeom prst="wedgeRectCallout">
            <a:avLst>
              <a:gd name="adj1" fmla="val -180659"/>
              <a:gd name="adj2" fmla="val 367868"/>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dirty="0" err="1">
                <a:latin typeface="Calibri" panose="020F0502020204030204"/>
                <a:ea typeface="宋体" panose="02010600030101010101" pitchFamily="2" charset="-122"/>
                <a:cs typeface="Times New Roman" panose="02020603050405020304"/>
                <a:sym typeface="Times New Roman" panose="02020603050405020304"/>
              </a:rPr>
              <a:t>红色箭头为正方向</a:t>
            </a:r>
            <a:endParaRPr lang="en-US" altLang="zh-CN" sz="900" kern="100" dirty="0">
              <a:latin typeface="Calibri" panose="020F0502020204030204"/>
              <a:ea typeface="宋体" panose="02010600030101010101" pitchFamily="2" charset="-122"/>
              <a:cs typeface="Times New Roman" panose="02020603050405020304"/>
              <a:sym typeface="Times New Roman" panose="02020603050405020304"/>
            </a:endParaRPr>
          </a:p>
          <a:p>
            <a:pPr indent="0" algn="ctr">
              <a:lnSpc>
                <a:spcPts val="1100"/>
              </a:lnSpc>
            </a:pPr>
            <a:r>
              <a:rPr lang="en-US" altLang="zh-CN" sz="900" kern="100" dirty="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900" kern="100" dirty="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00" name="文本框 99"/>
          <p:cNvSpPr txBox="1"/>
          <p:nvPr/>
        </p:nvSpPr>
        <p:spPr>
          <a:xfrm>
            <a:off x="3174365" y="4136181"/>
            <a:ext cx="5080000" cy="307777"/>
          </a:xfrm>
          <a:prstGeom prst="rect">
            <a:avLst/>
          </a:prstGeom>
          <a:noFill/>
          <a:ln w="9525">
            <a:noFill/>
          </a:ln>
        </p:spPr>
        <p:txBody>
          <a:bodyPr>
            <a:spAutoFit/>
          </a:bodyPr>
          <a:lstStyle/>
          <a:p>
            <a:pPr indent="0"/>
            <a:r>
              <a:rPr lang="zh-CN" sz="1400" b="0" dirty="0">
                <a:latin typeface="黑体" panose="02010609060101010101" pitchFamily="49" charset="-122"/>
                <a:ea typeface="黑体" panose="02010609060101010101" pitchFamily="49" charset="-122"/>
              </a:rPr>
              <a:t>图像识别任务模型的初始状态如图</a:t>
            </a:r>
            <a:endParaRPr lang="zh-CN" sz="2800" dirty="0">
              <a:latin typeface="黑体" panose="02010609060101010101" pitchFamily="49" charset="-122"/>
              <a:ea typeface="黑体" panose="02010609060101010101" pitchFamily="49"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4"/>
          <p:cNvSpPr txBox="1">
            <a:spLocks noChangeArrowheads="1"/>
          </p:cNvSpPr>
          <p:nvPr/>
        </p:nvSpPr>
        <p:spPr bwMode="auto">
          <a:xfrm>
            <a:off x="380901" y="941551"/>
            <a:ext cx="3327003" cy="491490"/>
          </a:xfrm>
          <a:prstGeom prst="rect">
            <a:avLst/>
          </a:prstGeom>
          <a:noFill/>
          <a:ln w="9525">
            <a:noFill/>
            <a:miter lim="800000"/>
          </a:ln>
        </p:spPr>
        <p:txBody>
          <a:bodyPr wrap="square">
            <a:spAutoFit/>
          </a:bodyPr>
          <a:lstStyle/>
          <a:p>
            <a:r>
              <a:rPr lang="zh-CN" altLang="en-US" sz="2600" dirty="0">
                <a:latin typeface="微软雅黑" panose="020B0503020204020204" pitchFamily="34" charset="-122"/>
                <a:ea typeface="微软雅黑" panose="020B0503020204020204" pitchFamily="34" charset="-122"/>
              </a:rPr>
              <a:t>任务</a:t>
            </a:r>
            <a:r>
              <a:rPr lang="en-US" altLang="zh-CN" sz="2600" dirty="0">
                <a:latin typeface="微软雅黑" panose="020B0503020204020204" pitchFamily="34" charset="-122"/>
                <a:ea typeface="微软雅黑" panose="020B0503020204020204" pitchFamily="34" charset="-122"/>
              </a:rPr>
              <a:t>10-</a:t>
            </a:r>
            <a:r>
              <a:rPr lang="zh-CN" altLang="en-US" sz="2600" dirty="0">
                <a:latin typeface="微软雅黑" panose="020B0503020204020204" pitchFamily="34" charset="-122"/>
                <a:ea typeface="微软雅黑" panose="020B0503020204020204" pitchFamily="34" charset="-122"/>
              </a:rPr>
              <a:t>图像识别</a:t>
            </a:r>
            <a:endParaRPr lang="zh-CN" altLang="en-US" sz="2600" dirty="0">
              <a:latin typeface="微软雅黑" panose="020B0503020204020204" pitchFamily="34" charset="-122"/>
              <a:ea typeface="微软雅黑" panose="020B0503020204020204" pitchFamily="34" charset="-122"/>
            </a:endParaRPr>
          </a:p>
        </p:txBody>
      </p:sp>
      <p:pic>
        <p:nvPicPr>
          <p:cNvPr id="188" name="图片 188" descr="图像识别.113"/>
          <p:cNvPicPr>
            <a:picLocks noChangeAspect="1"/>
          </p:cNvPicPr>
          <p:nvPr/>
        </p:nvPicPr>
        <p:blipFill>
          <a:blip r:embed="rId1"/>
          <a:srcRect l="24609" t="17647" r="24004" b="11299"/>
          <a:stretch>
            <a:fillRect/>
          </a:stretch>
        </p:blipFill>
        <p:spPr>
          <a:xfrm>
            <a:off x="3923928" y="2103353"/>
            <a:ext cx="2049780" cy="1980565"/>
          </a:xfrm>
          <a:prstGeom prst="rect">
            <a:avLst/>
          </a:prstGeom>
          <a:ln>
            <a:noFill/>
          </a:ln>
        </p:spPr>
      </p:pic>
      <p:pic>
        <p:nvPicPr>
          <p:cNvPr id="28" name="图片 28" descr="F:\2020 WER\2020年科协\2-3D模型及渲染图\4、效果图\图像识别.67.png"/>
          <p:cNvPicPr>
            <a:picLocks noChangeAspect="1" noChangeArrowheads="1"/>
          </p:cNvPicPr>
          <p:nvPr/>
        </p:nvPicPr>
        <p:blipFill>
          <a:blip r:embed="rId2" cstate="print">
            <a:extLst>
              <a:ext uri="{28A0092B-C50C-407E-A947-70E740481C1C}">
                <a14:useLocalDpi xmlns:a14="http://schemas.microsoft.com/office/drawing/2010/main" val="0"/>
              </a:ext>
            </a:extLst>
          </a:blip>
          <a:srcRect l="27029" t="18133" r="22938" b="12955"/>
          <a:stretch>
            <a:fillRect/>
          </a:stretch>
        </p:blipFill>
        <p:spPr>
          <a:xfrm>
            <a:off x="6444208" y="2177266"/>
            <a:ext cx="2058035" cy="1978660"/>
          </a:xfrm>
          <a:prstGeom prst="rect">
            <a:avLst/>
          </a:prstGeom>
          <a:noFill/>
          <a:ln>
            <a:noFill/>
          </a:ln>
        </p:spPr>
      </p:pic>
      <p:sp>
        <p:nvSpPr>
          <p:cNvPr id="2" name="文本框 1"/>
          <p:cNvSpPr txBox="1"/>
          <p:nvPr/>
        </p:nvSpPr>
        <p:spPr>
          <a:xfrm>
            <a:off x="3225036" y="4280197"/>
            <a:ext cx="2931140" cy="307777"/>
          </a:xfrm>
          <a:prstGeom prst="rect">
            <a:avLst/>
          </a:prstGeom>
          <a:noFill/>
          <a:ln w="9525">
            <a:noFill/>
          </a:ln>
        </p:spPr>
        <p:txBody>
          <a:bodyPr wrap="square">
            <a:spAutoFit/>
          </a:bodyPr>
          <a:lstStyle/>
          <a:p>
            <a:pPr indent="560705"/>
            <a:r>
              <a:rPr lang="zh-CN" sz="1400" b="0" dirty="0">
                <a:latin typeface="黑体" panose="02010609060101010101" pitchFamily="49" charset="-122"/>
                <a:ea typeface="黑体" panose="02010609060101010101" pitchFamily="49" charset="-122"/>
              </a:rPr>
              <a:t>图像识别板没有摆正的状态</a:t>
            </a:r>
            <a:endParaRPr lang="zh-CN" altLang="en-US" sz="2800" dirty="0">
              <a:latin typeface="黑体" panose="02010609060101010101" pitchFamily="49" charset="-122"/>
              <a:ea typeface="黑体" panose="02010609060101010101" pitchFamily="49" charset="-122"/>
            </a:endParaRPr>
          </a:p>
        </p:txBody>
      </p:sp>
      <p:sp>
        <p:nvSpPr>
          <p:cNvPr id="3" name="文本框 2"/>
          <p:cNvSpPr txBox="1"/>
          <p:nvPr/>
        </p:nvSpPr>
        <p:spPr>
          <a:xfrm>
            <a:off x="6156177" y="4280197"/>
            <a:ext cx="2349014" cy="307777"/>
          </a:xfrm>
          <a:prstGeom prst="rect">
            <a:avLst/>
          </a:prstGeom>
          <a:noFill/>
          <a:ln w="9525">
            <a:noFill/>
          </a:ln>
        </p:spPr>
        <p:txBody>
          <a:bodyPr wrap="square">
            <a:spAutoFit/>
          </a:bodyPr>
          <a:lstStyle/>
          <a:p>
            <a:pPr indent="560705"/>
            <a:r>
              <a:rPr lang="zh-CN" sz="1400" b="0" dirty="0">
                <a:latin typeface="黑体" panose="02010609060101010101" pitchFamily="49" charset="-122"/>
                <a:ea typeface="黑体" panose="02010609060101010101" pitchFamily="49" charset="-122"/>
              </a:rPr>
              <a:t>图像识别静止状态</a:t>
            </a:r>
            <a:endParaRPr lang="zh-CN" altLang="en-US" sz="2800" dirty="0">
              <a:latin typeface="黑体" panose="02010609060101010101" pitchFamily="49" charset="-122"/>
              <a:ea typeface="黑体" panose="02010609060101010101" pitchFamily="49" charset="-122"/>
            </a:endParaRPr>
          </a:p>
        </p:txBody>
      </p:sp>
      <p:sp>
        <p:nvSpPr>
          <p:cNvPr id="21" name="矩形 4"/>
          <p:cNvSpPr>
            <a:spLocks noChangeArrowheads="1"/>
          </p:cNvSpPr>
          <p:nvPr/>
        </p:nvSpPr>
        <p:spPr bwMode="auto">
          <a:xfrm>
            <a:off x="395536" y="1388968"/>
            <a:ext cx="2736304" cy="3415030"/>
          </a:xfrm>
          <a:prstGeom prst="rect">
            <a:avLst/>
          </a:prstGeom>
          <a:noFill/>
          <a:ln w="9525">
            <a:noFill/>
            <a:miter lim="800000"/>
          </a:ln>
        </p:spPr>
        <p:txBody>
          <a:bodyPr wrap="square">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完成标志</a:t>
            </a:r>
            <a:r>
              <a:rPr lang="zh-CN" altLang="en-US" sz="1600" dirty="0">
                <a:latin typeface="微软雅黑" panose="020B0503020204020204" pitchFamily="34" charset="-122"/>
                <a:ea typeface="微软雅黑" panose="020B0503020204020204" pitchFamily="34" charset="-122"/>
              </a:rPr>
              <a:t>：   </a:t>
            </a:r>
            <a:r>
              <a:rPr sz="1600" dirty="0" err="1">
                <a:latin typeface="微软雅黑" panose="020B0503020204020204" pitchFamily="34" charset="-122"/>
                <a:ea typeface="微软雅黑" panose="020B0503020204020204" pitchFamily="34" charset="-122"/>
              </a:rPr>
              <a:t>机器人</a:t>
            </a:r>
            <a:r>
              <a:rPr sz="1600" dirty="0" err="1">
                <a:solidFill>
                  <a:srgbClr val="FF0000"/>
                </a:solidFill>
                <a:latin typeface="微软雅黑" panose="020B0503020204020204" pitchFamily="34" charset="-122"/>
                <a:ea typeface="微软雅黑" panose="020B0503020204020204" pitchFamily="34" charset="-122"/>
              </a:rPr>
              <a:t>操纵</a:t>
            </a:r>
            <a:r>
              <a:rPr sz="1600" dirty="0" err="1">
                <a:latin typeface="微软雅黑" panose="020B0503020204020204" pitchFamily="34" charset="-122"/>
                <a:ea typeface="微软雅黑" panose="020B0503020204020204" pitchFamily="34" charset="-122"/>
              </a:rPr>
              <a:t>拉杆，使图像识别板转动并且拉杆与拉杆轨道脱离（拉杆与拉杆轨道不接触</a:t>
            </a:r>
            <a:r>
              <a:rPr sz="1600" dirty="0">
                <a:latin typeface="微软雅黑" panose="020B0503020204020204" pitchFamily="34" charset="-122"/>
                <a:ea typeface="微软雅黑" panose="020B0503020204020204" pitchFamily="34" charset="-122"/>
              </a:rPr>
              <a:t>）。拉杆只能</a:t>
            </a:r>
            <a:r>
              <a:rPr sz="1600" dirty="0">
                <a:solidFill>
                  <a:srgbClr val="FF0000"/>
                </a:solidFill>
                <a:latin typeface="微软雅黑" panose="020B0503020204020204" pitchFamily="34" charset="-122"/>
                <a:ea typeface="微软雅黑" panose="020B0503020204020204" pitchFamily="34" charset="-122"/>
              </a:rPr>
              <a:t>向模型外</a:t>
            </a:r>
            <a:r>
              <a:rPr sz="1600" dirty="0">
                <a:latin typeface="微软雅黑" panose="020B0503020204020204" pitchFamily="34" charset="-122"/>
                <a:ea typeface="微软雅黑" panose="020B0503020204020204" pitchFamily="34" charset="-122"/>
              </a:rPr>
              <a:t>抽出，不能向模型内推进，并且，图像识别板要旋转</a:t>
            </a:r>
            <a:r>
              <a:rPr sz="1600" dirty="0">
                <a:solidFill>
                  <a:srgbClr val="FF0000"/>
                </a:solidFill>
                <a:latin typeface="微软雅黑" panose="020B0503020204020204" pitchFamily="34" charset="-122"/>
                <a:ea typeface="微软雅黑" panose="020B0503020204020204" pitchFamily="34" charset="-122"/>
              </a:rPr>
              <a:t>1圈</a:t>
            </a:r>
            <a:r>
              <a:rPr sz="1600" dirty="0">
                <a:latin typeface="微软雅黑" panose="020B0503020204020204" pitchFamily="34" charset="-122"/>
                <a:ea typeface="微软雅黑" panose="020B0503020204020204" pitchFamily="34" charset="-122"/>
              </a:rPr>
              <a:t>以上（包括1圈），否则不得分。                 </a:t>
            </a:r>
            <a:r>
              <a:rPr lang="zh-CN" altLang="en-US" sz="1600" dirty="0">
                <a:latin typeface="微软雅黑" panose="020B0503020204020204" pitchFamily="34" charset="-122"/>
                <a:ea typeface="微软雅黑" panose="020B0503020204020204" pitchFamily="34" charset="-122"/>
              </a:rPr>
              <a:t>  </a:t>
            </a:r>
            <a:r>
              <a:rPr lang="zh-CN" altLang="en-US" sz="1600" b="1" dirty="0">
                <a:latin typeface="微软雅黑" panose="020B0503020204020204" pitchFamily="34" charset="-122"/>
                <a:ea typeface="微软雅黑" panose="020B0503020204020204" pitchFamily="34" charset="-122"/>
              </a:rPr>
              <a:t>得分</a:t>
            </a:r>
            <a:r>
              <a:rPr lang="zh-CN" altLang="en-US" sz="1600" b="1" dirty="0">
                <a:latin typeface="微软雅黑" panose="020B0503020204020204" pitchFamily="34" charset="-122"/>
                <a:ea typeface="微软雅黑" panose="020B0503020204020204" pitchFamily="34" charset="-122"/>
                <a:sym typeface="Wingdings" panose="05000000000000000000" pitchFamily="2" charset="2"/>
              </a:rPr>
              <a:t>：</a:t>
            </a:r>
            <a:r>
              <a:rPr lang="en-US" altLang="zh-CN" sz="1600" dirty="0">
                <a:solidFill>
                  <a:srgbClr val="FF0000"/>
                </a:solidFill>
                <a:latin typeface="微软雅黑" panose="020B0503020204020204" pitchFamily="34" charset="-122"/>
                <a:ea typeface="微软雅黑" panose="020B0503020204020204" pitchFamily="34" charset="-122"/>
              </a:rPr>
              <a:t>40</a:t>
            </a:r>
            <a:r>
              <a:rPr lang="zh-CN" altLang="en-US" sz="1600" dirty="0">
                <a:latin typeface="微软雅黑" panose="020B0503020204020204" pitchFamily="34" charset="-122"/>
                <a:ea typeface="微软雅黑" panose="020B0503020204020204" pitchFamily="34" charset="-122"/>
              </a:rPr>
              <a:t>分。</a:t>
            </a:r>
            <a:endParaRPr lang="en-US" altLang="zh-CN" sz="1600" dirty="0">
              <a:latin typeface="微软雅黑" panose="020B0503020204020204" pitchFamily="34" charset="-122"/>
              <a:ea typeface="微软雅黑" panose="020B0503020204020204" pitchFamily="34" charset="-122"/>
            </a:endParaRPr>
          </a:p>
        </p:txBody>
      </p:sp>
      <p:sp>
        <p:nvSpPr>
          <p:cNvPr id="4" name="文本框 3"/>
          <p:cNvSpPr txBox="1"/>
          <p:nvPr/>
        </p:nvSpPr>
        <p:spPr>
          <a:xfrm>
            <a:off x="3279100" y="880502"/>
            <a:ext cx="5469364" cy="1384995"/>
          </a:xfrm>
          <a:prstGeom prst="rect">
            <a:avLst/>
          </a:prstGeom>
          <a:noFill/>
          <a:ln w="9525">
            <a:noFill/>
          </a:ln>
        </p:spPr>
        <p:txBody>
          <a:bodyPr wrap="square">
            <a:spAutoFit/>
          </a:bodyPr>
          <a:lstStyle/>
          <a:p>
            <a:pPr indent="0"/>
            <a:r>
              <a:rPr lang="zh-CN" sz="1400" b="0" dirty="0">
                <a:solidFill>
                  <a:srgbClr val="FF0000"/>
                </a:solidFill>
                <a:latin typeface="黑体" panose="02010609060101010101" pitchFamily="49" charset="-122"/>
                <a:ea typeface="黑体" panose="02010609060101010101" pitchFamily="49" charset="-122"/>
              </a:rPr>
              <a:t>若出现图像识别板没有摆正（</a:t>
            </a:r>
            <a:r>
              <a:rPr lang="en-US" altLang="zh-CN" sz="1400" b="0" dirty="0">
                <a:solidFill>
                  <a:srgbClr val="FF0000"/>
                </a:solidFill>
                <a:latin typeface="黑体" panose="02010609060101010101" pitchFamily="49" charset="-122"/>
                <a:ea typeface="黑体" panose="02010609060101010101" pitchFamily="49" charset="-122"/>
              </a:rPr>
              <a:t> </a:t>
            </a:r>
            <a:r>
              <a:rPr lang="en-US" sz="1400" b="0" dirty="0">
                <a:solidFill>
                  <a:srgbClr val="FF0000"/>
                </a:solidFill>
                <a:latin typeface="黑体" panose="02010609060101010101" pitchFamily="49" charset="-122"/>
                <a:ea typeface="黑体" panose="02010609060101010101" pitchFamily="49" charset="-122"/>
              </a:rPr>
              <a:t>2</a:t>
            </a:r>
            <a:r>
              <a:rPr lang="zh-CN" sz="1400" b="0" dirty="0">
                <a:solidFill>
                  <a:srgbClr val="FF0000"/>
                </a:solidFill>
                <a:latin typeface="黑体" panose="02010609060101010101" pitchFamily="49" charset="-122"/>
                <a:ea typeface="黑体" panose="02010609060101010101" pitchFamily="49" charset="-122"/>
              </a:rPr>
              <a:t>块图像识别板同时有部分结构出现在任务模型正面）的情况，如图</a:t>
            </a:r>
            <a:r>
              <a:rPr lang="zh-CN" altLang="en-US" sz="1400" b="0" dirty="0">
                <a:solidFill>
                  <a:srgbClr val="FF0000"/>
                </a:solidFill>
                <a:latin typeface="黑体" panose="02010609060101010101" pitchFamily="49" charset="-122"/>
                <a:ea typeface="黑体" panose="02010609060101010101" pitchFamily="49" charset="-122"/>
              </a:rPr>
              <a:t>左</a:t>
            </a:r>
            <a:r>
              <a:rPr lang="zh-CN" sz="1400" b="0" dirty="0">
                <a:solidFill>
                  <a:srgbClr val="FF0000"/>
                </a:solidFill>
                <a:latin typeface="黑体" panose="02010609060101010101" pitchFamily="49" charset="-122"/>
                <a:ea typeface="黑体" panose="02010609060101010101" pitchFamily="49" charset="-122"/>
              </a:rPr>
              <a:t>所示，机器人可以直接接触识别板，使其位置摆正，如图</a:t>
            </a:r>
            <a:r>
              <a:rPr lang="zh-CN" altLang="en-US" sz="1400" b="0" dirty="0">
                <a:solidFill>
                  <a:srgbClr val="FF0000"/>
                </a:solidFill>
                <a:latin typeface="黑体" panose="02010609060101010101" pitchFamily="49" charset="-122"/>
                <a:ea typeface="黑体" panose="02010609060101010101" pitchFamily="49" charset="-122"/>
              </a:rPr>
              <a:t>右</a:t>
            </a:r>
            <a:r>
              <a:rPr lang="zh-CN" sz="1400" b="0" dirty="0">
                <a:solidFill>
                  <a:srgbClr val="FF0000"/>
                </a:solidFill>
                <a:latin typeface="黑体" panose="02010609060101010101" pitchFamily="49" charset="-122"/>
                <a:ea typeface="黑体" panose="02010609060101010101" pitchFamily="49" charset="-122"/>
              </a:rPr>
              <a:t>所示，但识别板转动角度不得超过</a:t>
            </a:r>
            <a:r>
              <a:rPr lang="en-US" sz="1400" b="0" dirty="0">
                <a:solidFill>
                  <a:srgbClr val="FF0000"/>
                </a:solidFill>
                <a:latin typeface="黑体" panose="02010609060101010101" pitchFamily="49" charset="-122"/>
                <a:ea typeface="黑体" panose="02010609060101010101" pitchFamily="49" charset="-122"/>
              </a:rPr>
              <a:t>90</a:t>
            </a:r>
            <a:r>
              <a:rPr lang="zh-CN" sz="1400" b="0" dirty="0">
                <a:solidFill>
                  <a:srgbClr val="FF0000"/>
                </a:solidFill>
                <a:latin typeface="黑体" panose="02010609060101010101" pitchFamily="49" charset="-122"/>
                <a:ea typeface="黑体" panose="02010609060101010101" pitchFamily="49" charset="-122"/>
              </a:rPr>
              <a:t>度，否则不得分。</a:t>
            </a:r>
            <a:endParaRPr lang="en-US" sz="1400" b="0" dirty="0">
              <a:solidFill>
                <a:srgbClr val="FF0000"/>
              </a:solidFill>
              <a:latin typeface="黑体" panose="02010609060101010101" pitchFamily="49" charset="-122"/>
              <a:ea typeface="黑体" panose="02010609060101010101" pitchFamily="49" charset="-122"/>
            </a:endParaRPr>
          </a:p>
          <a:p>
            <a:pPr indent="0"/>
            <a:r>
              <a:rPr lang="zh-CN" sz="1400" b="0" dirty="0">
                <a:solidFill>
                  <a:srgbClr val="FF0000"/>
                </a:solidFill>
                <a:latin typeface="黑体" panose="02010609060101010101" pitchFamily="49" charset="-122"/>
                <a:ea typeface="黑体" panose="02010609060101010101" pitchFamily="49" charset="-122"/>
              </a:rPr>
              <a:t>当图像识别板静止时（见图</a:t>
            </a:r>
            <a:r>
              <a:rPr lang="zh-CN" altLang="en-US" sz="1400" b="0" dirty="0">
                <a:solidFill>
                  <a:srgbClr val="FF0000"/>
                </a:solidFill>
                <a:latin typeface="黑体" panose="02010609060101010101" pitchFamily="49" charset="-122"/>
                <a:ea typeface="黑体" panose="02010609060101010101" pitchFamily="49" charset="-122"/>
              </a:rPr>
              <a:t>右</a:t>
            </a:r>
            <a:r>
              <a:rPr lang="zh-CN" sz="1400" b="0" dirty="0">
                <a:solidFill>
                  <a:srgbClr val="FF0000"/>
                </a:solidFill>
                <a:latin typeface="黑体" panose="02010609060101010101" pitchFamily="49" charset="-122"/>
                <a:ea typeface="黑体" panose="02010609060101010101" pitchFamily="49" charset="-122"/>
              </a:rPr>
              <a:t>），机器人识别模型正方向的图像识别板的数字，并将识别的数字应用于</a:t>
            </a:r>
            <a:r>
              <a:rPr lang="zh-CN" altLang="en-US" sz="1400" b="0" dirty="0">
                <a:solidFill>
                  <a:srgbClr val="FF0000"/>
                </a:solidFill>
                <a:latin typeface="黑体" panose="02010609060101010101" pitchFamily="49" charset="-122"/>
                <a:ea typeface="黑体" panose="02010609060101010101" pitchFamily="49" charset="-122"/>
              </a:rPr>
              <a:t>物品定位</a:t>
            </a:r>
            <a:r>
              <a:rPr lang="zh-CN" sz="1400" b="0" dirty="0">
                <a:solidFill>
                  <a:srgbClr val="FF0000"/>
                </a:solidFill>
                <a:latin typeface="黑体" panose="02010609060101010101" pitchFamily="49" charset="-122"/>
                <a:ea typeface="黑体" panose="02010609060101010101" pitchFamily="49" charset="-122"/>
              </a:rPr>
              <a:t>。</a:t>
            </a:r>
            <a:endParaRPr lang="zh-CN" altLang="en-US" sz="1400" b="0" dirty="0">
              <a:solidFill>
                <a:srgbClr val="FF0000"/>
              </a:solidFill>
              <a:latin typeface="黑体" panose="02010609060101010101" pitchFamily="49" charset="-122"/>
              <a:ea typeface="黑体" panose="02010609060101010101" pitchFamily="49" charset="-12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4"/>
          <p:cNvSpPr txBox="1">
            <a:spLocks noChangeArrowheads="1"/>
          </p:cNvSpPr>
          <p:nvPr/>
        </p:nvSpPr>
        <p:spPr bwMode="auto">
          <a:xfrm>
            <a:off x="452909" y="1072148"/>
            <a:ext cx="3327003" cy="491490"/>
          </a:xfrm>
          <a:prstGeom prst="rect">
            <a:avLst/>
          </a:prstGeom>
          <a:noFill/>
          <a:ln w="9525">
            <a:noFill/>
            <a:miter lim="800000"/>
          </a:ln>
        </p:spPr>
        <p:txBody>
          <a:bodyPr wrap="square">
            <a:spAutoFit/>
          </a:bodyPr>
          <a:lstStyle/>
          <a:p>
            <a:r>
              <a:rPr lang="zh-CN" altLang="en-US" sz="2600" dirty="0">
                <a:latin typeface="微软雅黑" panose="020B0503020204020204" pitchFamily="34" charset="-122"/>
                <a:ea typeface="微软雅黑" panose="020B0503020204020204" pitchFamily="34" charset="-122"/>
              </a:rPr>
              <a:t>任务</a:t>
            </a:r>
            <a:r>
              <a:rPr lang="en-US" altLang="zh-CN" sz="2600" dirty="0">
                <a:latin typeface="微软雅黑" panose="020B0503020204020204" pitchFamily="34" charset="-122"/>
                <a:ea typeface="微软雅黑" panose="020B0503020204020204" pitchFamily="34" charset="-122"/>
              </a:rPr>
              <a:t>11-</a:t>
            </a:r>
            <a:r>
              <a:rPr lang="zh-CN" altLang="en-US" sz="2600" dirty="0">
                <a:latin typeface="微软雅黑" panose="020B0503020204020204" pitchFamily="34" charset="-122"/>
                <a:ea typeface="微软雅黑" panose="020B0503020204020204" pitchFamily="34" charset="-122"/>
              </a:rPr>
              <a:t>物品定位</a:t>
            </a:r>
            <a:endParaRPr lang="zh-CN" altLang="en-US" sz="2600" dirty="0">
              <a:latin typeface="微软雅黑" panose="020B0503020204020204" pitchFamily="34" charset="-122"/>
              <a:ea typeface="微软雅黑" panose="020B0503020204020204" pitchFamily="34" charset="-122"/>
            </a:endParaRPr>
          </a:p>
        </p:txBody>
      </p:sp>
      <p:pic>
        <p:nvPicPr>
          <p:cNvPr id="21" name="图片 21" descr="F:\2020 WER\2020年科协\2-3D模型及渲染图\4、效果图\物品定位.61.png"/>
          <p:cNvPicPr>
            <a:picLocks noChangeAspect="1" noChangeArrowheads="1"/>
          </p:cNvPicPr>
          <p:nvPr/>
        </p:nvPicPr>
        <p:blipFill>
          <a:blip r:embed="rId1" cstate="print">
            <a:extLst>
              <a:ext uri="{28A0092B-C50C-407E-A947-70E740481C1C}">
                <a14:useLocalDpi xmlns:a14="http://schemas.microsoft.com/office/drawing/2010/main" val="0"/>
              </a:ext>
            </a:extLst>
          </a:blip>
          <a:srcRect l="19168" t="12694" r="23327" b="11399"/>
          <a:stretch>
            <a:fillRect/>
          </a:stretch>
        </p:blipFill>
        <p:spPr>
          <a:xfrm>
            <a:off x="975881" y="1560810"/>
            <a:ext cx="2660015" cy="2451100"/>
          </a:xfrm>
          <a:prstGeom prst="rect">
            <a:avLst/>
          </a:prstGeom>
          <a:noFill/>
          <a:ln>
            <a:noFill/>
          </a:ln>
        </p:spPr>
      </p:pic>
      <p:pic>
        <p:nvPicPr>
          <p:cNvPr id="23" name="图片 23" descr="F:\2020 WER\2020年科协\2-3D模型及渲染图\4、效果图\物品定位.64.png"/>
          <p:cNvPicPr>
            <a:picLocks noChangeAspect="1" noChangeArrowheads="1"/>
          </p:cNvPicPr>
          <p:nvPr/>
        </p:nvPicPr>
        <p:blipFill>
          <a:blip r:embed="rId2" cstate="print">
            <a:extLst>
              <a:ext uri="{28A0092B-C50C-407E-A947-70E740481C1C}">
                <a14:useLocalDpi xmlns:a14="http://schemas.microsoft.com/office/drawing/2010/main" val="0"/>
              </a:ext>
            </a:extLst>
          </a:blip>
          <a:srcRect l="22604" t="12695" r="22242" b="9067"/>
          <a:stretch>
            <a:fillRect/>
          </a:stretch>
        </p:blipFill>
        <p:spPr>
          <a:xfrm>
            <a:off x="4757985" y="1430903"/>
            <a:ext cx="2548890" cy="2524125"/>
          </a:xfrm>
          <a:prstGeom prst="rect">
            <a:avLst/>
          </a:prstGeom>
          <a:noFill/>
          <a:ln>
            <a:noFill/>
          </a:ln>
        </p:spPr>
      </p:pic>
      <p:sp>
        <p:nvSpPr>
          <p:cNvPr id="129" name="矩形标注 129"/>
          <p:cNvSpPr/>
          <p:nvPr/>
        </p:nvSpPr>
        <p:spPr>
          <a:xfrm>
            <a:off x="4709090" y="974973"/>
            <a:ext cx="688975" cy="292735"/>
          </a:xfrm>
          <a:prstGeom prst="wedgeRectCallout">
            <a:avLst>
              <a:gd name="adj1" fmla="val 68267"/>
              <a:gd name="adj2" fmla="val 220824"/>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ct val="150000"/>
              </a:lnSpc>
            </a:pPr>
            <a:r>
              <a:rPr lang="zh-CN" altLang="en-US" sz="900" kern="1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转盘</a:t>
            </a:r>
            <a:endParaRPr lang="zh-CN" altLang="en-US" sz="900" kern="1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 name="矩形标注 129"/>
          <p:cNvSpPr/>
          <p:nvPr/>
        </p:nvSpPr>
        <p:spPr>
          <a:xfrm>
            <a:off x="3928675" y="1751578"/>
            <a:ext cx="829310" cy="278130"/>
          </a:xfrm>
          <a:prstGeom prst="wedgeRectCallout">
            <a:avLst>
              <a:gd name="adj1" fmla="val 104900"/>
              <a:gd name="adj2" fmla="val 150228"/>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ct val="150000"/>
              </a:lnSpc>
            </a:pPr>
            <a:r>
              <a:rPr lang="zh-CN" altLang="en-US" sz="900" kern="1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黄色轴套</a:t>
            </a:r>
            <a:endParaRPr lang="zh-CN" altLang="en-US" sz="900" kern="1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3" name="矩形标注 129"/>
          <p:cNvSpPr/>
          <p:nvPr/>
        </p:nvSpPr>
        <p:spPr>
          <a:xfrm>
            <a:off x="5695245" y="907663"/>
            <a:ext cx="829310" cy="278130"/>
          </a:xfrm>
          <a:prstGeom prst="wedgeRectCallout">
            <a:avLst>
              <a:gd name="adj1" fmla="val -33767"/>
              <a:gd name="adj2" fmla="val 395433"/>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ct val="150000"/>
              </a:lnSpc>
            </a:pPr>
            <a:r>
              <a:rPr lang="zh-CN" altLang="en-US" sz="900" kern="1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红色指针</a:t>
            </a:r>
            <a:endParaRPr lang="zh-CN" altLang="en-US" sz="900" kern="1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4" name="矩形标注 129"/>
          <p:cNvSpPr/>
          <p:nvPr/>
        </p:nvSpPr>
        <p:spPr>
          <a:xfrm>
            <a:off x="7425619" y="1700664"/>
            <a:ext cx="1178829" cy="367030"/>
          </a:xfrm>
          <a:prstGeom prst="wedgeRectCallout">
            <a:avLst>
              <a:gd name="adj1" fmla="val -83001"/>
              <a:gd name="adj2" fmla="val 430136"/>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ct val="150000"/>
              </a:lnSpc>
            </a:pPr>
            <a:r>
              <a:rPr lang="zh-CN" altLang="en-US" sz="900" kern="1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红色箭头为正方向</a:t>
            </a:r>
            <a:endParaRPr lang="zh-CN" altLang="en-US" sz="900" kern="1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cxnSp>
        <p:nvCxnSpPr>
          <p:cNvPr id="5" name="直接箭头连接符 89"/>
          <p:cNvCxnSpPr/>
          <p:nvPr/>
        </p:nvCxnSpPr>
        <p:spPr>
          <a:xfrm flipH="1">
            <a:off x="6812210" y="3368923"/>
            <a:ext cx="299720" cy="443865"/>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1603375" y="4280197"/>
            <a:ext cx="5080000" cy="307777"/>
          </a:xfrm>
          <a:prstGeom prst="rect">
            <a:avLst/>
          </a:prstGeom>
          <a:noFill/>
          <a:ln w="9525">
            <a:noFill/>
          </a:ln>
        </p:spPr>
        <p:txBody>
          <a:bodyPr>
            <a:spAutoFit/>
          </a:bodyPr>
          <a:lstStyle/>
          <a:p>
            <a:pPr indent="0"/>
            <a:r>
              <a:rPr sz="1400" b="0" dirty="0" err="1">
                <a:latin typeface="黑体" panose="02010609060101010101" pitchFamily="49" charset="-122"/>
                <a:ea typeface="黑体" panose="02010609060101010101" pitchFamily="49" charset="-122"/>
              </a:rPr>
              <a:t>物品定位初始位置</a:t>
            </a:r>
            <a:r>
              <a:rPr lang="zh-CN" sz="1400" b="0" dirty="0">
                <a:latin typeface="黑体" panose="02010609060101010101" pitchFamily="49" charset="-122"/>
                <a:ea typeface="黑体" panose="02010609060101010101" pitchFamily="49" charset="-122"/>
              </a:rPr>
              <a:t>正视图</a:t>
            </a:r>
            <a:endParaRPr lang="zh-CN" sz="3600" dirty="0">
              <a:latin typeface="黑体" panose="02010609060101010101" pitchFamily="49" charset="-122"/>
              <a:ea typeface="黑体" panose="02010609060101010101" pitchFamily="49" charset="-122"/>
            </a:endParaRPr>
          </a:p>
        </p:txBody>
      </p:sp>
      <p:sp>
        <p:nvSpPr>
          <p:cNvPr id="7" name="文本框 6"/>
          <p:cNvSpPr txBox="1"/>
          <p:nvPr/>
        </p:nvSpPr>
        <p:spPr>
          <a:xfrm>
            <a:off x="5238045" y="4285134"/>
            <a:ext cx="2991182" cy="307777"/>
          </a:xfrm>
          <a:prstGeom prst="rect">
            <a:avLst/>
          </a:prstGeom>
          <a:noFill/>
          <a:ln w="9525">
            <a:noFill/>
          </a:ln>
        </p:spPr>
        <p:txBody>
          <a:bodyPr wrap="square">
            <a:spAutoFit/>
          </a:bodyPr>
          <a:lstStyle/>
          <a:p>
            <a:pPr indent="0"/>
            <a:r>
              <a:rPr lang="zh-CN" sz="1400" b="0" dirty="0">
                <a:latin typeface="黑体" panose="02010609060101010101" pitchFamily="49" charset="-122"/>
                <a:ea typeface="黑体" panose="02010609060101010101" pitchFamily="49" charset="-122"/>
              </a:rPr>
              <a:t>物品定位初始位置斜视图</a:t>
            </a:r>
            <a:endParaRPr lang="zh-CN" altLang="en-US" sz="3600" dirty="0">
              <a:latin typeface="黑体" panose="02010609060101010101" pitchFamily="49" charset="-122"/>
              <a:ea typeface="黑体" panose="02010609060101010101" pitchFamily="49" charset="-12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4"/>
          <p:cNvSpPr txBox="1">
            <a:spLocks noChangeArrowheads="1"/>
          </p:cNvSpPr>
          <p:nvPr/>
        </p:nvSpPr>
        <p:spPr bwMode="auto">
          <a:xfrm>
            <a:off x="308893" y="918730"/>
            <a:ext cx="3327003" cy="491490"/>
          </a:xfrm>
          <a:prstGeom prst="rect">
            <a:avLst/>
          </a:prstGeom>
          <a:noFill/>
          <a:ln w="9525">
            <a:noFill/>
            <a:miter lim="800000"/>
          </a:ln>
        </p:spPr>
        <p:txBody>
          <a:bodyPr wrap="square">
            <a:spAutoFit/>
          </a:bodyPr>
          <a:lstStyle/>
          <a:p>
            <a:r>
              <a:rPr lang="zh-CN" altLang="en-US" sz="2600" dirty="0">
                <a:latin typeface="微软雅黑" panose="020B0503020204020204" pitchFamily="34" charset="-122"/>
                <a:ea typeface="微软雅黑" panose="020B0503020204020204" pitchFamily="34" charset="-122"/>
              </a:rPr>
              <a:t>任务</a:t>
            </a:r>
            <a:r>
              <a:rPr lang="en-US" altLang="zh-CN" sz="2600" dirty="0">
                <a:latin typeface="微软雅黑" panose="020B0503020204020204" pitchFamily="34" charset="-122"/>
                <a:ea typeface="微软雅黑" panose="020B0503020204020204" pitchFamily="34" charset="-122"/>
              </a:rPr>
              <a:t>11-</a:t>
            </a:r>
            <a:r>
              <a:rPr lang="zh-CN" altLang="en-US" sz="2600" dirty="0">
                <a:latin typeface="微软雅黑" panose="020B0503020204020204" pitchFamily="34" charset="-122"/>
                <a:ea typeface="微软雅黑" panose="020B0503020204020204" pitchFamily="34" charset="-122"/>
              </a:rPr>
              <a:t>物品定位</a:t>
            </a:r>
            <a:endParaRPr lang="zh-CN" altLang="en-US" sz="2600" dirty="0">
              <a:latin typeface="微软雅黑" panose="020B0503020204020204" pitchFamily="34" charset="-122"/>
              <a:ea typeface="微软雅黑" panose="020B0503020204020204" pitchFamily="34" charset="-122"/>
            </a:endParaRPr>
          </a:p>
        </p:txBody>
      </p:sp>
      <p:pic>
        <p:nvPicPr>
          <p:cNvPr id="2" name="图片 -2147482558" descr="C:\Users\NEW\Desktop\PIC(1)\PIC4.png"/>
          <p:cNvPicPr>
            <a:picLocks noChangeAspect="1"/>
          </p:cNvPicPr>
          <p:nvPr/>
        </p:nvPicPr>
        <p:blipFill>
          <a:blip r:embed="rId1"/>
          <a:stretch>
            <a:fillRect/>
          </a:stretch>
        </p:blipFill>
        <p:spPr>
          <a:xfrm>
            <a:off x="3665220" y="1219835"/>
            <a:ext cx="2063750" cy="2068195"/>
          </a:xfrm>
          <a:prstGeom prst="rect">
            <a:avLst/>
          </a:prstGeom>
          <a:noFill/>
          <a:ln w="9525">
            <a:noFill/>
          </a:ln>
        </p:spPr>
      </p:pic>
      <p:pic>
        <p:nvPicPr>
          <p:cNvPr id="3" name="图片 31" descr="C:\Users\NEW\Desktop\PIC(1)\PIC1.png"/>
          <p:cNvPicPr>
            <a:picLocks noChangeAspect="1"/>
          </p:cNvPicPr>
          <p:nvPr/>
        </p:nvPicPr>
        <p:blipFill>
          <a:blip r:embed="rId2"/>
          <a:srcRect l="2806" t="7228" r="1300"/>
          <a:stretch>
            <a:fillRect/>
          </a:stretch>
        </p:blipFill>
        <p:spPr>
          <a:xfrm>
            <a:off x="6040120" y="1797050"/>
            <a:ext cx="2432050" cy="1277620"/>
          </a:xfrm>
          <a:prstGeom prst="rect">
            <a:avLst/>
          </a:prstGeom>
          <a:noFill/>
          <a:ln w="9525">
            <a:noFill/>
          </a:ln>
        </p:spPr>
      </p:pic>
      <p:sp>
        <p:nvSpPr>
          <p:cNvPr id="7" name="文本框 6"/>
          <p:cNvSpPr txBox="1"/>
          <p:nvPr/>
        </p:nvSpPr>
        <p:spPr>
          <a:xfrm>
            <a:off x="3491880" y="3632125"/>
            <a:ext cx="2675503" cy="307777"/>
          </a:xfrm>
          <a:prstGeom prst="rect">
            <a:avLst/>
          </a:prstGeom>
          <a:noFill/>
          <a:ln w="9525">
            <a:noFill/>
          </a:ln>
        </p:spPr>
        <p:txBody>
          <a:bodyPr wrap="square">
            <a:spAutoFit/>
          </a:bodyPr>
          <a:lstStyle/>
          <a:p>
            <a:pPr indent="0"/>
            <a:r>
              <a:rPr lang="en-US" sz="1400" b="0" dirty="0">
                <a:latin typeface="黑体" panose="02010609060101010101" pitchFamily="49" charset="-122"/>
                <a:ea typeface="黑体" panose="02010609060101010101" pitchFamily="49" charset="-122"/>
              </a:rPr>
              <a:t>a </a:t>
            </a:r>
            <a:r>
              <a:rPr lang="zh-CN" sz="1400" b="0" dirty="0">
                <a:latin typeface="黑体" panose="02010609060101010101" pitchFamily="49" charset="-122"/>
                <a:ea typeface="黑体" panose="02010609060101010101" pitchFamily="49" charset="-122"/>
              </a:rPr>
              <a:t>轴套完全落入红色得分区域</a:t>
            </a:r>
            <a:endParaRPr lang="zh-CN" altLang="en-US" sz="3600" dirty="0">
              <a:latin typeface="黑体" panose="02010609060101010101" pitchFamily="49" charset="-122"/>
              <a:ea typeface="黑体" panose="02010609060101010101" pitchFamily="49" charset="-122"/>
            </a:endParaRPr>
          </a:p>
        </p:txBody>
      </p:sp>
      <p:sp>
        <p:nvSpPr>
          <p:cNvPr id="8" name="文本框 7"/>
          <p:cNvSpPr txBox="1"/>
          <p:nvPr/>
        </p:nvSpPr>
        <p:spPr>
          <a:xfrm>
            <a:off x="6040120" y="3632125"/>
            <a:ext cx="2564328" cy="307777"/>
          </a:xfrm>
          <a:prstGeom prst="rect">
            <a:avLst/>
          </a:prstGeom>
          <a:noFill/>
          <a:ln w="9525">
            <a:noFill/>
          </a:ln>
        </p:spPr>
        <p:txBody>
          <a:bodyPr wrap="square">
            <a:spAutoFit/>
          </a:bodyPr>
          <a:lstStyle/>
          <a:p>
            <a:pPr indent="0"/>
            <a:r>
              <a:rPr lang="en-US" sz="1400" b="0" dirty="0">
                <a:latin typeface="黑体" panose="02010609060101010101" pitchFamily="49" charset="-122"/>
                <a:ea typeface="黑体" panose="02010609060101010101" pitchFamily="49" charset="-122"/>
              </a:rPr>
              <a:t>b </a:t>
            </a:r>
            <a:r>
              <a:rPr lang="zh-CN" sz="1400" b="0" dirty="0">
                <a:latin typeface="黑体" panose="02010609060101010101" pitchFamily="49" charset="-122"/>
                <a:ea typeface="黑体" panose="02010609060101010101" pitchFamily="49" charset="-122"/>
              </a:rPr>
              <a:t>轴套完全落入红色得分区域</a:t>
            </a:r>
            <a:endParaRPr lang="zh-CN" altLang="en-US" sz="3600" dirty="0">
              <a:latin typeface="黑体" panose="02010609060101010101" pitchFamily="49" charset="-122"/>
              <a:ea typeface="黑体" panose="02010609060101010101" pitchFamily="49" charset="-122"/>
            </a:endParaRPr>
          </a:p>
        </p:txBody>
      </p:sp>
      <p:sp>
        <p:nvSpPr>
          <p:cNvPr id="9" name="矩形 4"/>
          <p:cNvSpPr>
            <a:spLocks noChangeArrowheads="1"/>
          </p:cNvSpPr>
          <p:nvPr/>
        </p:nvSpPr>
        <p:spPr bwMode="auto">
          <a:xfrm>
            <a:off x="266446" y="1419622"/>
            <a:ext cx="3225434" cy="3416320"/>
          </a:xfrm>
          <a:prstGeom prst="rect">
            <a:avLst/>
          </a:prstGeom>
          <a:noFill/>
          <a:ln w="9525">
            <a:noFill/>
            <a:miter lim="800000"/>
          </a:ln>
        </p:spPr>
        <p:txBody>
          <a:bodyPr wrap="square">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完成标志</a:t>
            </a:r>
            <a:r>
              <a:rPr lang="zh-CN" altLang="en-US" sz="1600" dirty="0">
                <a:latin typeface="微软雅黑" panose="020B0503020204020204" pitchFamily="34" charset="-122"/>
                <a:ea typeface="微软雅黑" panose="020B0503020204020204" pitchFamily="34" charset="-122"/>
              </a:rPr>
              <a:t>：</a:t>
            </a:r>
            <a:r>
              <a:rPr sz="1600" dirty="0">
                <a:latin typeface="微软雅黑" panose="020B0503020204020204" pitchFamily="34" charset="-122"/>
                <a:ea typeface="微软雅黑" panose="020B0503020204020204" pitchFamily="34" charset="-122"/>
              </a:rPr>
              <a:t>机器人</a:t>
            </a:r>
            <a:r>
              <a:rPr sz="1600" dirty="0">
                <a:solidFill>
                  <a:srgbClr val="FF0000"/>
                </a:solidFill>
                <a:latin typeface="微软雅黑" panose="020B0503020204020204" pitchFamily="34" charset="-122"/>
                <a:ea typeface="微软雅黑" panose="020B0503020204020204" pitchFamily="34" charset="-122"/>
              </a:rPr>
              <a:t>操纵转柄</a:t>
            </a:r>
            <a:r>
              <a:rPr sz="1600" dirty="0">
                <a:latin typeface="微软雅黑" panose="020B0503020204020204" pitchFamily="34" charset="-122"/>
                <a:ea typeface="微软雅黑" panose="020B0503020204020204" pitchFamily="34" charset="-122"/>
              </a:rPr>
              <a:t>，使红色的指针指向转盘黄色轴套的数量与图像识别得到的数字</a:t>
            </a:r>
            <a:r>
              <a:rPr sz="1600" dirty="0">
                <a:solidFill>
                  <a:srgbClr val="FF0000"/>
                </a:solidFill>
                <a:latin typeface="微软雅黑" panose="020B0503020204020204" pitchFamily="34" charset="-122"/>
                <a:ea typeface="微软雅黑" panose="020B0503020204020204" pitchFamily="34" charset="-122"/>
              </a:rPr>
              <a:t>一致</a:t>
            </a:r>
            <a:r>
              <a:rPr lang="zh-CN" sz="1600" dirty="0">
                <a:latin typeface="微软雅黑" panose="020B0503020204020204" pitchFamily="34" charset="-122"/>
                <a:ea typeface="微软雅黑" panose="020B0503020204020204" pitchFamily="34" charset="-122"/>
              </a:rPr>
              <a:t>。（</a:t>
            </a:r>
            <a:r>
              <a:rPr sz="1600" dirty="0">
                <a:latin typeface="微软雅黑" panose="020B0503020204020204" pitchFamily="34" charset="-122"/>
                <a:ea typeface="微软雅黑" panose="020B0503020204020204" pitchFamily="34" charset="-122"/>
              </a:rPr>
              <a:t>例如，图像识别拉杆方向的数字为3，则物品定位的红色标记也要指向数量为3的黄色轴套，轴套部分落在得分区域如图中a，b所示，即可得分。</a:t>
            </a:r>
            <a:r>
              <a:rPr lang="zh-CN" sz="1600" dirty="0">
                <a:latin typeface="微软雅黑" panose="020B0503020204020204" pitchFamily="34" charset="-122"/>
                <a:ea typeface="微软雅黑" panose="020B0503020204020204" pitchFamily="34" charset="-122"/>
              </a:rPr>
              <a:t>）</a:t>
            </a:r>
            <a:r>
              <a:rPr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                           </a:t>
            </a:r>
            <a:r>
              <a:rPr lang="zh-CN" altLang="en-US" sz="1600" b="1" dirty="0">
                <a:latin typeface="微软雅黑" panose="020B0503020204020204" pitchFamily="34" charset="-122"/>
                <a:ea typeface="微软雅黑" panose="020B0503020204020204" pitchFamily="34" charset="-122"/>
              </a:rPr>
              <a:t>得分</a:t>
            </a:r>
            <a:r>
              <a:rPr lang="zh-CN" altLang="en-US" sz="1600" b="1" dirty="0">
                <a:latin typeface="微软雅黑" panose="020B0503020204020204" pitchFamily="34" charset="-122"/>
                <a:ea typeface="微软雅黑" panose="020B0503020204020204" pitchFamily="34" charset="-122"/>
                <a:sym typeface="Wingdings" panose="05000000000000000000" pitchFamily="2" charset="2"/>
              </a:rPr>
              <a:t>：</a:t>
            </a:r>
            <a:r>
              <a:rPr lang="en-US" altLang="zh-CN" sz="1600" dirty="0">
                <a:solidFill>
                  <a:srgbClr val="FF0000"/>
                </a:solidFill>
                <a:latin typeface="微软雅黑" panose="020B0503020204020204" pitchFamily="34" charset="-122"/>
                <a:ea typeface="微软雅黑" panose="020B0503020204020204" pitchFamily="34" charset="-122"/>
              </a:rPr>
              <a:t>80</a:t>
            </a:r>
            <a:r>
              <a:rPr lang="zh-CN" altLang="en-US" sz="1600" dirty="0">
                <a:latin typeface="微软雅黑" panose="020B0503020204020204" pitchFamily="34" charset="-122"/>
                <a:ea typeface="微软雅黑" panose="020B0503020204020204" pitchFamily="34" charset="-122"/>
              </a:rPr>
              <a:t>分。</a:t>
            </a:r>
            <a:endParaRPr lang="en-US" altLang="zh-CN" sz="16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4"/>
          <p:cNvSpPr txBox="1">
            <a:spLocks noChangeArrowheads="1"/>
          </p:cNvSpPr>
          <p:nvPr/>
        </p:nvSpPr>
        <p:spPr bwMode="auto">
          <a:xfrm>
            <a:off x="452909" y="1000140"/>
            <a:ext cx="3327003" cy="491490"/>
          </a:xfrm>
          <a:prstGeom prst="rect">
            <a:avLst/>
          </a:prstGeom>
          <a:noFill/>
          <a:ln w="9525">
            <a:noFill/>
            <a:miter lim="800000"/>
          </a:ln>
        </p:spPr>
        <p:txBody>
          <a:bodyPr wrap="square">
            <a:spAutoFit/>
          </a:bodyPr>
          <a:lstStyle/>
          <a:p>
            <a:r>
              <a:rPr lang="zh-CN" altLang="en-US" sz="2600" dirty="0">
                <a:latin typeface="微软雅黑" panose="020B0503020204020204" pitchFamily="34" charset="-122"/>
                <a:ea typeface="微软雅黑" panose="020B0503020204020204" pitchFamily="34" charset="-122"/>
              </a:rPr>
              <a:t>任务</a:t>
            </a:r>
            <a:r>
              <a:rPr lang="en-US" altLang="zh-CN" sz="2600" dirty="0">
                <a:latin typeface="微软雅黑" panose="020B0503020204020204" pitchFamily="34" charset="-122"/>
                <a:ea typeface="微软雅黑" panose="020B0503020204020204" pitchFamily="34" charset="-122"/>
              </a:rPr>
              <a:t>11-</a:t>
            </a:r>
            <a:r>
              <a:rPr lang="zh-CN" altLang="en-US" sz="2600" dirty="0">
                <a:latin typeface="微软雅黑" panose="020B0503020204020204" pitchFamily="34" charset="-122"/>
                <a:ea typeface="微软雅黑" panose="020B0503020204020204" pitchFamily="34" charset="-122"/>
              </a:rPr>
              <a:t>物品定位</a:t>
            </a:r>
            <a:endParaRPr lang="zh-CN" altLang="en-US" sz="2600" dirty="0">
              <a:latin typeface="微软雅黑" panose="020B0503020204020204" pitchFamily="34" charset="-122"/>
              <a:ea typeface="微软雅黑" panose="020B0503020204020204" pitchFamily="34" charset="-122"/>
            </a:endParaRPr>
          </a:p>
        </p:txBody>
      </p:sp>
      <p:pic>
        <p:nvPicPr>
          <p:cNvPr id="2" name="图片 -2147482557" descr="C:\Users\NEW\Desktop\微信图片_20191018165446.png"/>
          <p:cNvPicPr>
            <a:picLocks noChangeAspect="1"/>
          </p:cNvPicPr>
          <p:nvPr/>
        </p:nvPicPr>
        <p:blipFill>
          <a:blip r:embed="rId1"/>
          <a:srcRect b="3612"/>
          <a:stretch>
            <a:fillRect/>
          </a:stretch>
        </p:blipFill>
        <p:spPr>
          <a:xfrm>
            <a:off x="2722245" y="1381760"/>
            <a:ext cx="4541520" cy="2187575"/>
          </a:xfrm>
          <a:prstGeom prst="rect">
            <a:avLst/>
          </a:prstGeom>
          <a:noFill/>
          <a:ln w="9525">
            <a:noFill/>
          </a:ln>
        </p:spPr>
      </p:pic>
      <p:sp>
        <p:nvSpPr>
          <p:cNvPr id="100" name="文本框 99"/>
          <p:cNvSpPr txBox="1"/>
          <p:nvPr/>
        </p:nvSpPr>
        <p:spPr>
          <a:xfrm>
            <a:off x="3094354" y="3920157"/>
            <a:ext cx="2629773" cy="307777"/>
          </a:xfrm>
          <a:prstGeom prst="rect">
            <a:avLst/>
          </a:prstGeom>
          <a:noFill/>
          <a:ln w="9525">
            <a:noFill/>
          </a:ln>
        </p:spPr>
        <p:txBody>
          <a:bodyPr wrap="square">
            <a:spAutoFit/>
          </a:bodyPr>
          <a:lstStyle/>
          <a:p>
            <a:pPr indent="0"/>
            <a:r>
              <a:rPr lang="en-US" sz="1400" b="0" dirty="0">
                <a:latin typeface="黑体" panose="02010609060101010101" pitchFamily="49" charset="-122"/>
                <a:ea typeface="黑体" panose="02010609060101010101" pitchFamily="49" charset="-122"/>
              </a:rPr>
              <a:t>c </a:t>
            </a:r>
            <a:r>
              <a:rPr lang="zh-CN" sz="1400" b="0" dirty="0">
                <a:latin typeface="黑体" panose="02010609060101010101" pitchFamily="49" charset="-122"/>
                <a:ea typeface="黑体" panose="02010609060101010101" pitchFamily="49" charset="-122"/>
              </a:rPr>
              <a:t>轴套没有落入红色得分区域</a:t>
            </a:r>
            <a:endParaRPr lang="zh-CN" altLang="en-US" sz="3600" dirty="0">
              <a:latin typeface="黑体" panose="02010609060101010101" pitchFamily="49" charset="-122"/>
              <a:ea typeface="黑体" panose="02010609060101010101" pitchFamily="49" charset="-122"/>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4"/>
          <p:cNvSpPr txBox="1">
            <a:spLocks noChangeArrowheads="1"/>
          </p:cNvSpPr>
          <p:nvPr/>
        </p:nvSpPr>
        <p:spPr bwMode="auto">
          <a:xfrm>
            <a:off x="380901" y="1038050"/>
            <a:ext cx="3327003" cy="491490"/>
          </a:xfrm>
          <a:prstGeom prst="rect">
            <a:avLst/>
          </a:prstGeom>
          <a:noFill/>
          <a:ln w="9525">
            <a:noFill/>
            <a:miter lim="800000"/>
          </a:ln>
        </p:spPr>
        <p:txBody>
          <a:bodyPr wrap="square">
            <a:spAutoFit/>
          </a:bodyPr>
          <a:lstStyle/>
          <a:p>
            <a:r>
              <a:rPr lang="zh-CN" altLang="en-US" sz="2600" dirty="0">
                <a:latin typeface="微软雅黑" panose="020B0503020204020204" pitchFamily="34" charset="-122"/>
                <a:ea typeface="微软雅黑" panose="020B0503020204020204" pitchFamily="34" charset="-122"/>
              </a:rPr>
              <a:t>任务</a:t>
            </a:r>
            <a:r>
              <a:rPr lang="en-US" altLang="zh-CN" sz="2600" dirty="0">
                <a:latin typeface="微软雅黑" panose="020B0503020204020204" pitchFamily="34" charset="-122"/>
                <a:ea typeface="微软雅黑" panose="020B0503020204020204" pitchFamily="34" charset="-122"/>
              </a:rPr>
              <a:t>12-</a:t>
            </a:r>
            <a:r>
              <a:rPr lang="zh-CN" altLang="en-US" sz="2600" dirty="0">
                <a:latin typeface="微软雅黑" panose="020B0503020204020204" pitchFamily="34" charset="-122"/>
                <a:ea typeface="微软雅黑" panose="020B0503020204020204" pitchFamily="34" charset="-122"/>
              </a:rPr>
              <a:t>红旗保卫战</a:t>
            </a:r>
            <a:endParaRPr lang="zh-CN" altLang="en-US" sz="2600" dirty="0">
              <a:latin typeface="微软雅黑" panose="020B0503020204020204" pitchFamily="34" charset="-122"/>
              <a:ea typeface="微软雅黑" panose="020B0503020204020204" pitchFamily="34" charset="-122"/>
            </a:endParaRPr>
          </a:p>
        </p:txBody>
      </p:sp>
      <p:pic>
        <p:nvPicPr>
          <p:cNvPr id="102" name="图片 102" descr="红旗保卫战.97"/>
          <p:cNvPicPr>
            <a:picLocks noChangeAspect="1"/>
          </p:cNvPicPr>
          <p:nvPr/>
        </p:nvPicPr>
        <p:blipFill>
          <a:blip r:embed="rId1"/>
          <a:srcRect t="23064" b="18820"/>
          <a:stretch>
            <a:fillRect/>
          </a:stretch>
        </p:blipFill>
        <p:spPr>
          <a:xfrm>
            <a:off x="412115" y="2270006"/>
            <a:ext cx="4159885" cy="1689735"/>
          </a:xfrm>
          <a:prstGeom prst="rect">
            <a:avLst/>
          </a:prstGeom>
        </p:spPr>
      </p:pic>
      <p:pic>
        <p:nvPicPr>
          <p:cNvPr id="225" name="图片 225" descr="F:\2020 WER\2020年科协\2-3D模型及渲染图\4、效果图\红旗保卫战.69.png"/>
          <p:cNvPicPr>
            <a:picLocks noChangeAspect="1" noChangeArrowheads="1"/>
          </p:cNvPicPr>
          <p:nvPr/>
        </p:nvPicPr>
        <p:blipFill>
          <a:blip r:embed="rId2" cstate="print">
            <a:extLst>
              <a:ext uri="{28A0092B-C50C-407E-A947-70E740481C1C}">
                <a14:useLocalDpi xmlns:a14="http://schemas.microsoft.com/office/drawing/2010/main" val="0"/>
              </a:ext>
            </a:extLst>
          </a:blip>
          <a:srcRect l="8450" t="21855" r="11819" b="9548"/>
          <a:stretch>
            <a:fillRect/>
          </a:stretch>
        </p:blipFill>
        <p:spPr>
          <a:xfrm>
            <a:off x="4572000" y="1995686"/>
            <a:ext cx="3368675" cy="2023745"/>
          </a:xfrm>
          <a:prstGeom prst="rect">
            <a:avLst/>
          </a:prstGeom>
          <a:noFill/>
          <a:ln>
            <a:noFill/>
          </a:ln>
        </p:spPr>
      </p:pic>
      <p:sp>
        <p:nvSpPr>
          <p:cNvPr id="3" name="文本框 2"/>
          <p:cNvSpPr txBox="1"/>
          <p:nvPr/>
        </p:nvSpPr>
        <p:spPr>
          <a:xfrm>
            <a:off x="843915" y="4540766"/>
            <a:ext cx="6577330" cy="307777"/>
          </a:xfrm>
          <a:prstGeom prst="rect">
            <a:avLst/>
          </a:prstGeom>
          <a:noFill/>
          <a:ln w="9525">
            <a:noFill/>
          </a:ln>
        </p:spPr>
        <p:txBody>
          <a:bodyPr wrap="square">
            <a:spAutoFit/>
          </a:bodyPr>
          <a:lstStyle/>
          <a:p>
            <a:pPr indent="0"/>
            <a:r>
              <a:rPr lang="zh-CN" sz="1400" b="0" dirty="0">
                <a:latin typeface="黑体" panose="02010609060101010101" pitchFamily="49" charset="-122"/>
                <a:ea typeface="黑体" panose="02010609060101010101" pitchFamily="49" charset="-122"/>
              </a:rPr>
              <a:t>模型的初始状态：两侧拉杆以中心线对称，红旗停放在中间，转柄保持水平。</a:t>
            </a:r>
            <a:endParaRPr lang="zh-CN" altLang="en-US" sz="2800" dirty="0">
              <a:latin typeface="黑体" panose="02010609060101010101" pitchFamily="49" charset="-122"/>
              <a:ea typeface="黑体" panose="02010609060101010101" pitchFamily="49" charset="-122"/>
            </a:endParaRPr>
          </a:p>
        </p:txBody>
      </p:sp>
      <p:sp>
        <p:nvSpPr>
          <p:cNvPr id="98" name="矩形标注 98"/>
          <p:cNvSpPr/>
          <p:nvPr/>
        </p:nvSpPr>
        <p:spPr>
          <a:xfrm>
            <a:off x="412115" y="1829316"/>
            <a:ext cx="991870" cy="377190"/>
          </a:xfrm>
          <a:prstGeom prst="wedgeRectCallout">
            <a:avLst>
              <a:gd name="adj1" fmla="val 51088"/>
              <a:gd name="adj2" fmla="val 290404"/>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滚珠</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75" name="矩形标注 75"/>
          <p:cNvSpPr/>
          <p:nvPr/>
        </p:nvSpPr>
        <p:spPr>
          <a:xfrm>
            <a:off x="4571683" y="1797566"/>
            <a:ext cx="561975" cy="408940"/>
          </a:xfrm>
          <a:prstGeom prst="wedgeRectCallout">
            <a:avLst>
              <a:gd name="adj1" fmla="val 78530"/>
              <a:gd name="adj2" fmla="val 218322"/>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拉杆</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88" name="矩形标注 88"/>
          <p:cNvSpPr/>
          <p:nvPr/>
        </p:nvSpPr>
        <p:spPr>
          <a:xfrm>
            <a:off x="4324985" y="3786386"/>
            <a:ext cx="565150" cy="408940"/>
          </a:xfrm>
          <a:prstGeom prst="wedgeRectCallout">
            <a:avLst>
              <a:gd name="adj1" fmla="val 177977"/>
              <a:gd name="adj2" fmla="val -90527"/>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方框</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99" name="矩形标注 99"/>
          <p:cNvSpPr/>
          <p:nvPr/>
        </p:nvSpPr>
        <p:spPr>
          <a:xfrm>
            <a:off x="7571105" y="1665486"/>
            <a:ext cx="673100" cy="408940"/>
          </a:xfrm>
          <a:prstGeom prst="wedgeRectCallout">
            <a:avLst>
              <a:gd name="adj1" fmla="val -168113"/>
              <a:gd name="adj2" fmla="val 122049"/>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红旗</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59" name="矩形标注 59"/>
          <p:cNvSpPr/>
          <p:nvPr/>
        </p:nvSpPr>
        <p:spPr>
          <a:xfrm>
            <a:off x="7940675" y="3786386"/>
            <a:ext cx="673100" cy="408940"/>
          </a:xfrm>
          <a:prstGeom prst="wedgeRectCallout">
            <a:avLst>
              <a:gd name="adj1" fmla="val -203867"/>
              <a:gd name="adj2" fmla="val -281987"/>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ct val="150000"/>
              </a:lnSpc>
            </a:pPr>
            <a:r>
              <a:rPr lang="en-US" altLang="zh-CN" sz="1050" kern="1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转柄</a:t>
            </a:r>
            <a:endParaRPr lang="en-US" altLang="zh-CN" sz="1050" kern="1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4"/>
          <p:cNvSpPr txBox="1">
            <a:spLocks noChangeArrowheads="1"/>
          </p:cNvSpPr>
          <p:nvPr/>
        </p:nvSpPr>
        <p:spPr bwMode="auto">
          <a:xfrm>
            <a:off x="2685157" y="1000140"/>
            <a:ext cx="3327003" cy="491490"/>
          </a:xfrm>
          <a:prstGeom prst="rect">
            <a:avLst/>
          </a:prstGeom>
          <a:noFill/>
          <a:ln w="9525">
            <a:noFill/>
            <a:miter lim="800000"/>
          </a:ln>
        </p:spPr>
        <p:txBody>
          <a:bodyPr wrap="square">
            <a:spAutoFit/>
          </a:bodyPr>
          <a:lstStyle/>
          <a:p>
            <a:r>
              <a:rPr lang="zh-CN" altLang="en-US" sz="2600" dirty="0">
                <a:latin typeface="微软雅黑" panose="020B0503020204020204" pitchFamily="34" charset="-122"/>
                <a:ea typeface="微软雅黑" panose="020B0503020204020204" pitchFamily="34" charset="-122"/>
              </a:rPr>
              <a:t>任务</a:t>
            </a:r>
            <a:r>
              <a:rPr lang="en-US" altLang="zh-CN" sz="2600" dirty="0">
                <a:latin typeface="微软雅黑" panose="020B0503020204020204" pitchFamily="34" charset="-122"/>
                <a:ea typeface="微软雅黑" panose="020B0503020204020204" pitchFamily="34" charset="-122"/>
              </a:rPr>
              <a:t>12-</a:t>
            </a:r>
            <a:r>
              <a:rPr lang="zh-CN" altLang="en-US" sz="2600" dirty="0">
                <a:latin typeface="微软雅黑" panose="020B0503020204020204" pitchFamily="34" charset="-122"/>
                <a:ea typeface="微软雅黑" panose="020B0503020204020204" pitchFamily="34" charset="-122"/>
              </a:rPr>
              <a:t>红旗保卫战</a:t>
            </a:r>
            <a:endParaRPr lang="zh-CN" altLang="en-US" sz="2600" dirty="0">
              <a:latin typeface="微软雅黑" panose="020B0503020204020204" pitchFamily="34" charset="-122"/>
              <a:ea typeface="微软雅黑" panose="020B0503020204020204" pitchFamily="34" charset="-122"/>
            </a:endParaRPr>
          </a:p>
        </p:txBody>
      </p:sp>
      <p:pic>
        <p:nvPicPr>
          <p:cNvPr id="17" name="图片 17" descr="红旗保卫战.71"/>
          <p:cNvPicPr>
            <a:picLocks noChangeAspect="1"/>
          </p:cNvPicPr>
          <p:nvPr/>
        </p:nvPicPr>
        <p:blipFill>
          <a:blip r:embed="rId1"/>
          <a:srcRect l="6744" t="22824" r="4691" b="9641"/>
          <a:stretch>
            <a:fillRect/>
          </a:stretch>
        </p:blipFill>
        <p:spPr>
          <a:xfrm>
            <a:off x="584835" y="1893416"/>
            <a:ext cx="3636645" cy="1938020"/>
          </a:xfrm>
          <a:prstGeom prst="rect">
            <a:avLst/>
          </a:prstGeom>
          <a:ln>
            <a:noFill/>
          </a:ln>
        </p:spPr>
      </p:pic>
      <p:pic>
        <p:nvPicPr>
          <p:cNvPr id="226" name="图片 226" descr="F:\2020 WER\2020年科协\2-3D模型及渲染图\4、效果图\红旗保卫战.70.png"/>
          <p:cNvPicPr>
            <a:picLocks noChangeAspect="1" noChangeArrowheads="1"/>
          </p:cNvPicPr>
          <p:nvPr/>
        </p:nvPicPr>
        <p:blipFill>
          <a:blip r:embed="rId2" cstate="print">
            <a:extLst>
              <a:ext uri="{28A0092B-C50C-407E-A947-70E740481C1C}">
                <a14:useLocalDpi xmlns:a14="http://schemas.microsoft.com/office/drawing/2010/main" val="0"/>
              </a:ext>
            </a:extLst>
          </a:blip>
          <a:srcRect l="9909" t="16871" r="7258" b="11237"/>
          <a:stretch>
            <a:fillRect/>
          </a:stretch>
        </p:blipFill>
        <p:spPr>
          <a:xfrm>
            <a:off x="4787900" y="1529561"/>
            <a:ext cx="3802380" cy="2301875"/>
          </a:xfrm>
          <a:prstGeom prst="rect">
            <a:avLst/>
          </a:prstGeom>
          <a:noFill/>
          <a:ln>
            <a:noFill/>
          </a:ln>
        </p:spPr>
      </p:pic>
      <p:sp>
        <p:nvSpPr>
          <p:cNvPr id="114" name="上箭头 114"/>
          <p:cNvSpPr/>
          <p:nvPr/>
        </p:nvSpPr>
        <p:spPr>
          <a:xfrm>
            <a:off x="584200" y="1687041"/>
            <a:ext cx="124460" cy="26797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sp>
      <p:sp>
        <p:nvSpPr>
          <p:cNvPr id="116" name="上箭头 116"/>
          <p:cNvSpPr/>
          <p:nvPr/>
        </p:nvSpPr>
        <p:spPr>
          <a:xfrm rot="10800000" flipH="1">
            <a:off x="584835" y="3231361"/>
            <a:ext cx="123825" cy="26797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sp>
      <p:cxnSp>
        <p:nvCxnSpPr>
          <p:cNvPr id="106" name="直接连接符 106"/>
          <p:cNvCxnSpPr/>
          <p:nvPr/>
        </p:nvCxnSpPr>
        <p:spPr>
          <a:xfrm flipV="1">
            <a:off x="428625" y="2418561"/>
            <a:ext cx="3918585" cy="1270"/>
          </a:xfrm>
          <a:prstGeom prst="line">
            <a:avLst/>
          </a:prstGeom>
          <a:ln w="19050">
            <a:solidFill>
              <a:srgbClr val="FF0000"/>
            </a:solidFill>
          </a:ln>
        </p:spPr>
        <p:style>
          <a:lnRef idx="3">
            <a:schemeClr val="accent4"/>
          </a:lnRef>
          <a:fillRef idx="0">
            <a:schemeClr val="accent4"/>
          </a:fillRef>
          <a:effectRef idx="2">
            <a:schemeClr val="accent4"/>
          </a:effectRef>
          <a:fontRef idx="minor">
            <a:schemeClr val="tx1"/>
          </a:fontRef>
        </p:style>
      </p:cxnSp>
      <p:sp>
        <p:nvSpPr>
          <p:cNvPr id="107" name="矩形 107"/>
          <p:cNvSpPr/>
          <p:nvPr/>
        </p:nvSpPr>
        <p:spPr>
          <a:xfrm>
            <a:off x="883920" y="1529561"/>
            <a:ext cx="635000" cy="425450"/>
          </a:xfrm>
          <a:prstGeom prst="rect">
            <a:avLst/>
          </a:prstGeom>
          <a:noFill/>
          <a:ln w="19050"/>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对方得分区域</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10" name="矩形 110"/>
          <p:cNvSpPr/>
          <p:nvPr/>
        </p:nvSpPr>
        <p:spPr>
          <a:xfrm>
            <a:off x="886460" y="3786351"/>
            <a:ext cx="632460" cy="425450"/>
          </a:xfrm>
          <a:prstGeom prst="rect">
            <a:avLst/>
          </a:prstGeom>
          <a:noFill/>
          <a:ln w="19050"/>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己方得分区域</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9" name="矩形标注 29"/>
          <p:cNvSpPr/>
          <p:nvPr/>
        </p:nvSpPr>
        <p:spPr>
          <a:xfrm>
            <a:off x="2203133" y="3612361"/>
            <a:ext cx="1133475" cy="425450"/>
          </a:xfrm>
          <a:prstGeom prst="wedgeRectCallout">
            <a:avLst>
              <a:gd name="adj1" fmla="val -133389"/>
              <a:gd name="adj2" fmla="val -159552"/>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红色半透明区域为得分区域</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00" name="文本框 99"/>
          <p:cNvSpPr txBox="1"/>
          <p:nvPr/>
        </p:nvSpPr>
        <p:spPr>
          <a:xfrm>
            <a:off x="1468120" y="4286096"/>
            <a:ext cx="5080000" cy="307777"/>
          </a:xfrm>
          <a:prstGeom prst="rect">
            <a:avLst/>
          </a:prstGeom>
          <a:noFill/>
          <a:ln w="9525">
            <a:noFill/>
          </a:ln>
        </p:spPr>
        <p:txBody>
          <a:bodyPr>
            <a:spAutoFit/>
          </a:bodyPr>
          <a:lstStyle/>
          <a:p>
            <a:pPr indent="0"/>
            <a:r>
              <a:rPr lang="zh-CN" sz="1400" b="0" dirty="0">
                <a:latin typeface="黑体" panose="02010609060101010101" pitchFamily="49" charset="-122"/>
                <a:ea typeface="黑体" panose="02010609060101010101" pitchFamily="49" charset="-122"/>
              </a:rPr>
              <a:t>红旗保卫战完成状态俯视图</a:t>
            </a:r>
            <a:r>
              <a:rPr lang="en-US" sz="1400" b="0" dirty="0">
                <a:latin typeface="黑体" panose="02010609060101010101" pitchFamily="49" charset="-122"/>
                <a:ea typeface="黑体" panose="02010609060101010101" pitchFamily="49" charset="-122"/>
              </a:rPr>
              <a:t>  </a:t>
            </a:r>
            <a:endParaRPr lang="zh-CN" altLang="en-US" sz="3600" dirty="0">
              <a:latin typeface="黑体" panose="02010609060101010101" pitchFamily="49" charset="-122"/>
              <a:ea typeface="黑体" panose="02010609060101010101" pitchFamily="49" charset="-122"/>
            </a:endParaRPr>
          </a:p>
        </p:txBody>
      </p:sp>
      <p:sp>
        <p:nvSpPr>
          <p:cNvPr id="4" name="文本框 3"/>
          <p:cNvSpPr txBox="1"/>
          <p:nvPr/>
        </p:nvSpPr>
        <p:spPr>
          <a:xfrm>
            <a:off x="5580112" y="4064173"/>
            <a:ext cx="2520280" cy="307777"/>
          </a:xfrm>
          <a:prstGeom prst="rect">
            <a:avLst/>
          </a:prstGeom>
          <a:noFill/>
          <a:ln w="9525">
            <a:noFill/>
          </a:ln>
        </p:spPr>
        <p:txBody>
          <a:bodyPr wrap="square">
            <a:spAutoFit/>
          </a:bodyPr>
          <a:lstStyle/>
          <a:p>
            <a:pPr indent="0"/>
            <a:r>
              <a:rPr lang="zh-CN" sz="1400" b="0" dirty="0">
                <a:latin typeface="黑体" panose="02010609060101010101" pitchFamily="49" charset="-122"/>
                <a:ea typeface="黑体" panose="02010609060101010101" pitchFamily="49" charset="-122"/>
              </a:rPr>
              <a:t>红旗保卫战完成状态斜视图</a:t>
            </a:r>
            <a:endParaRPr lang="zh-CN" altLang="en-US" sz="3600" dirty="0">
              <a:latin typeface="黑体" panose="02010609060101010101" pitchFamily="49" charset="-122"/>
              <a:ea typeface="黑体" panose="02010609060101010101" pitchFamily="49" charset="-122"/>
            </a:endParaRPr>
          </a:p>
        </p:txBody>
      </p:sp>
      <p:cxnSp>
        <p:nvCxnSpPr>
          <p:cNvPr id="6" name="直接连接符 106"/>
          <p:cNvCxnSpPr/>
          <p:nvPr/>
        </p:nvCxnSpPr>
        <p:spPr>
          <a:xfrm flipV="1">
            <a:off x="422910" y="2880841"/>
            <a:ext cx="3918585" cy="1270"/>
          </a:xfrm>
          <a:prstGeom prst="line">
            <a:avLst/>
          </a:prstGeom>
          <a:ln w="19050">
            <a:solidFill>
              <a:srgbClr val="FF0000"/>
            </a:solidFill>
          </a:ln>
        </p:spPr>
        <p:style>
          <a:lnRef idx="3">
            <a:schemeClr val="accent4"/>
          </a:lnRef>
          <a:fillRef idx="0">
            <a:schemeClr val="accent4"/>
          </a:fillRef>
          <a:effectRef idx="2">
            <a:schemeClr val="accent4"/>
          </a:effectRef>
          <a:fontRef idx="minor">
            <a:schemeClr val="tx1"/>
          </a:fontRef>
        </p:style>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4"/>
          <p:cNvSpPr txBox="1">
            <a:spLocks noChangeArrowheads="1"/>
          </p:cNvSpPr>
          <p:nvPr/>
        </p:nvSpPr>
        <p:spPr bwMode="auto">
          <a:xfrm>
            <a:off x="3765277" y="915566"/>
            <a:ext cx="3327003" cy="491490"/>
          </a:xfrm>
          <a:prstGeom prst="rect">
            <a:avLst/>
          </a:prstGeom>
          <a:noFill/>
          <a:ln w="9525">
            <a:noFill/>
            <a:miter lim="800000"/>
          </a:ln>
        </p:spPr>
        <p:txBody>
          <a:bodyPr wrap="square">
            <a:spAutoFit/>
          </a:bodyPr>
          <a:lstStyle/>
          <a:p>
            <a:r>
              <a:rPr lang="zh-CN" altLang="en-US" sz="2600" dirty="0">
                <a:latin typeface="微软雅黑" panose="020B0503020204020204" pitchFamily="34" charset="-122"/>
                <a:ea typeface="微软雅黑" panose="020B0503020204020204" pitchFamily="34" charset="-122"/>
              </a:rPr>
              <a:t>任务</a:t>
            </a:r>
            <a:r>
              <a:rPr lang="en-US" altLang="zh-CN" sz="2600" dirty="0">
                <a:latin typeface="微软雅黑" panose="020B0503020204020204" pitchFamily="34" charset="-122"/>
                <a:ea typeface="微软雅黑" panose="020B0503020204020204" pitchFamily="34" charset="-122"/>
              </a:rPr>
              <a:t>12-</a:t>
            </a:r>
            <a:r>
              <a:rPr lang="zh-CN" altLang="en-US" sz="2600" dirty="0">
                <a:latin typeface="微软雅黑" panose="020B0503020204020204" pitchFamily="34" charset="-122"/>
                <a:ea typeface="微软雅黑" panose="020B0503020204020204" pitchFamily="34" charset="-122"/>
              </a:rPr>
              <a:t>红旗保卫战</a:t>
            </a:r>
            <a:endParaRPr lang="zh-CN" altLang="en-US" sz="2600" dirty="0">
              <a:latin typeface="微软雅黑" panose="020B0503020204020204" pitchFamily="34" charset="-122"/>
              <a:ea typeface="微软雅黑" panose="020B0503020204020204" pitchFamily="34" charset="-122"/>
            </a:endParaRPr>
          </a:p>
        </p:txBody>
      </p:sp>
      <p:pic>
        <p:nvPicPr>
          <p:cNvPr id="296" name="图片 296" descr="F:\2020 WER\2020年科协\2-3D模型及渲染图\4、效果图\红旗保卫战\红旗保卫战.149.png"/>
          <p:cNvPicPr>
            <a:picLocks noChangeAspect="1" noChangeArrowheads="1"/>
          </p:cNvPicPr>
          <p:nvPr/>
        </p:nvPicPr>
        <p:blipFill>
          <a:blip r:embed="rId1" cstate="print">
            <a:extLst>
              <a:ext uri="{28A0092B-C50C-407E-A947-70E740481C1C}">
                <a14:useLocalDpi xmlns:a14="http://schemas.microsoft.com/office/drawing/2010/main" val="0"/>
              </a:ext>
            </a:extLst>
          </a:blip>
          <a:srcRect l="13286" t="15119" r="3017" b="8488"/>
          <a:stretch>
            <a:fillRect/>
          </a:stretch>
        </p:blipFill>
        <p:spPr>
          <a:xfrm>
            <a:off x="3059832" y="2211710"/>
            <a:ext cx="2622550" cy="1674495"/>
          </a:xfrm>
          <a:prstGeom prst="rect">
            <a:avLst/>
          </a:prstGeom>
          <a:noFill/>
          <a:ln>
            <a:noFill/>
          </a:ln>
        </p:spPr>
      </p:pic>
      <p:pic>
        <p:nvPicPr>
          <p:cNvPr id="297" name="图片 297" descr="F:\2020 WER\2020年科协\2-3D模型及渲染图\4、效果图\红旗保卫战\红旗保卫战.150.png"/>
          <p:cNvPicPr>
            <a:picLocks noChangeAspect="1" noChangeArrowheads="1"/>
          </p:cNvPicPr>
          <p:nvPr/>
        </p:nvPicPr>
        <p:blipFill>
          <a:blip r:embed="rId2" cstate="print">
            <a:extLst>
              <a:ext uri="{28A0092B-C50C-407E-A947-70E740481C1C}">
                <a14:useLocalDpi xmlns:a14="http://schemas.microsoft.com/office/drawing/2010/main" val="0"/>
              </a:ext>
            </a:extLst>
          </a:blip>
          <a:srcRect l="31547" t="24366" r="19258" b="26597"/>
          <a:stretch>
            <a:fillRect/>
          </a:stretch>
        </p:blipFill>
        <p:spPr>
          <a:xfrm>
            <a:off x="5833110" y="1917169"/>
            <a:ext cx="2735580" cy="1907540"/>
          </a:xfrm>
          <a:prstGeom prst="rect">
            <a:avLst/>
          </a:prstGeom>
          <a:noFill/>
          <a:ln>
            <a:noFill/>
          </a:ln>
        </p:spPr>
      </p:pic>
      <p:sp>
        <p:nvSpPr>
          <p:cNvPr id="304" name="上箭头 304"/>
          <p:cNvSpPr/>
          <p:nvPr/>
        </p:nvSpPr>
        <p:spPr>
          <a:xfrm rot="16200000">
            <a:off x="6628130" y="2027342"/>
            <a:ext cx="190500" cy="267335"/>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sp>
      <p:sp>
        <p:nvSpPr>
          <p:cNvPr id="303" name="上箭头 303"/>
          <p:cNvSpPr/>
          <p:nvPr/>
        </p:nvSpPr>
        <p:spPr>
          <a:xfrm rot="5400000">
            <a:off x="7919085" y="2030834"/>
            <a:ext cx="190500" cy="26797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sp>
      <p:cxnSp>
        <p:nvCxnSpPr>
          <p:cNvPr id="299" name="直接连接符 299"/>
          <p:cNvCxnSpPr/>
          <p:nvPr/>
        </p:nvCxnSpPr>
        <p:spPr>
          <a:xfrm>
            <a:off x="7865110" y="2256259"/>
            <a:ext cx="0" cy="952500"/>
          </a:xfrm>
          <a:prstGeom prst="line">
            <a:avLst/>
          </a:prstGeom>
          <a:ln w="1905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2" name="直接连接符 299"/>
          <p:cNvCxnSpPr/>
          <p:nvPr/>
        </p:nvCxnSpPr>
        <p:spPr>
          <a:xfrm>
            <a:off x="6892925" y="2260704"/>
            <a:ext cx="0" cy="952500"/>
          </a:xfrm>
          <a:prstGeom prst="line">
            <a:avLst/>
          </a:prstGeom>
          <a:ln w="19050">
            <a:solidFill>
              <a:srgbClr val="FF0000"/>
            </a:solidFill>
          </a:ln>
        </p:spPr>
        <p:style>
          <a:lnRef idx="3">
            <a:schemeClr val="accent4"/>
          </a:lnRef>
          <a:fillRef idx="0">
            <a:schemeClr val="accent4"/>
          </a:fillRef>
          <a:effectRef idx="2">
            <a:schemeClr val="accent4"/>
          </a:effectRef>
          <a:fontRef idx="minor">
            <a:schemeClr val="tx1"/>
          </a:fontRef>
        </p:style>
      </p:cxnSp>
      <p:sp>
        <p:nvSpPr>
          <p:cNvPr id="301" name="矩形 301"/>
          <p:cNvSpPr/>
          <p:nvPr/>
        </p:nvSpPr>
        <p:spPr>
          <a:xfrm>
            <a:off x="5833110" y="1668884"/>
            <a:ext cx="914400" cy="349250"/>
          </a:xfrm>
          <a:prstGeom prst="rect">
            <a:avLst/>
          </a:prstGeom>
          <a:noFill/>
          <a:ln w="19050"/>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己方得分区域</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300" name="矩形 300"/>
          <p:cNvSpPr/>
          <p:nvPr/>
        </p:nvSpPr>
        <p:spPr>
          <a:xfrm>
            <a:off x="7880350" y="1662534"/>
            <a:ext cx="914400" cy="361950"/>
          </a:xfrm>
          <a:prstGeom prst="rect">
            <a:avLst/>
          </a:prstGeom>
          <a:noFill/>
          <a:ln w="19050"/>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对方得分区域</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3" name="文本框 2"/>
          <p:cNvSpPr txBox="1"/>
          <p:nvPr/>
        </p:nvSpPr>
        <p:spPr>
          <a:xfrm>
            <a:off x="3167598" y="4208189"/>
            <a:ext cx="2484522" cy="307777"/>
          </a:xfrm>
          <a:prstGeom prst="rect">
            <a:avLst/>
          </a:prstGeom>
          <a:noFill/>
          <a:ln w="9525">
            <a:noFill/>
          </a:ln>
        </p:spPr>
        <p:txBody>
          <a:bodyPr wrap="square">
            <a:spAutoFit/>
          </a:bodyPr>
          <a:lstStyle/>
          <a:p>
            <a:pPr indent="0"/>
            <a:r>
              <a:rPr lang="zh-CN" sz="1400" b="0" dirty="0">
                <a:latin typeface="黑体" panose="02010609060101010101" pitchFamily="49" charset="-122"/>
                <a:ea typeface="黑体" panose="02010609060101010101" pitchFamily="49" charset="-122"/>
              </a:rPr>
              <a:t>  红旗得分状态放大图</a:t>
            </a:r>
            <a:endParaRPr lang="zh-CN" altLang="en-US" sz="3600" dirty="0">
              <a:latin typeface="黑体" panose="02010609060101010101" pitchFamily="49" charset="-122"/>
              <a:ea typeface="黑体" panose="02010609060101010101" pitchFamily="49" charset="-122"/>
            </a:endParaRPr>
          </a:p>
        </p:txBody>
      </p:sp>
      <p:sp>
        <p:nvSpPr>
          <p:cNvPr id="5" name="文本框 4"/>
          <p:cNvSpPr txBox="1"/>
          <p:nvPr/>
        </p:nvSpPr>
        <p:spPr>
          <a:xfrm>
            <a:off x="6119926" y="4136181"/>
            <a:ext cx="2484522" cy="307777"/>
          </a:xfrm>
          <a:prstGeom prst="rect">
            <a:avLst/>
          </a:prstGeom>
          <a:noFill/>
          <a:ln w="9525">
            <a:noFill/>
          </a:ln>
        </p:spPr>
        <p:txBody>
          <a:bodyPr wrap="square">
            <a:spAutoFit/>
          </a:bodyPr>
          <a:lstStyle/>
          <a:p>
            <a:pPr indent="0"/>
            <a:r>
              <a:rPr lang="en-US" sz="900" b="0" dirty="0">
                <a:latin typeface="Times New Roman" panose="02020603050405020304" charset="0"/>
                <a:ea typeface="宋体" panose="02010600030101010101" pitchFamily="2" charset="-122"/>
              </a:rPr>
              <a:t> </a:t>
            </a:r>
            <a:r>
              <a:rPr lang="zh-CN" sz="1400" b="0" dirty="0">
                <a:latin typeface="黑体" panose="02010609060101010101" pitchFamily="49" charset="-122"/>
                <a:ea typeface="黑体" panose="02010609060101010101" pitchFamily="49" charset="-122"/>
              </a:rPr>
              <a:t>红旗得分状态放大图</a:t>
            </a:r>
            <a:endParaRPr lang="zh-CN" altLang="en-US" dirty="0">
              <a:latin typeface="黑体" panose="02010609060101010101" pitchFamily="49" charset="-122"/>
              <a:ea typeface="黑体" panose="02010609060101010101" pitchFamily="49" charset="-122"/>
            </a:endParaRPr>
          </a:p>
        </p:txBody>
      </p:sp>
      <p:sp>
        <p:nvSpPr>
          <p:cNvPr id="9" name="矩形 4"/>
          <p:cNvSpPr>
            <a:spLocks noChangeArrowheads="1"/>
          </p:cNvSpPr>
          <p:nvPr/>
        </p:nvSpPr>
        <p:spPr bwMode="auto">
          <a:xfrm>
            <a:off x="330966" y="1061820"/>
            <a:ext cx="2872882" cy="3742178"/>
          </a:xfrm>
          <a:prstGeom prst="rect">
            <a:avLst/>
          </a:prstGeom>
          <a:noFill/>
          <a:ln w="9525">
            <a:noFill/>
            <a:miter lim="800000"/>
          </a:ln>
        </p:spPr>
        <p:txBody>
          <a:bodyPr wrap="square">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完成标志</a:t>
            </a:r>
            <a:r>
              <a:rPr lang="zh-CN" altLang="en-US" sz="1600" dirty="0">
                <a:latin typeface="微软雅黑" panose="020B0503020204020204" pitchFamily="34" charset="-122"/>
                <a:ea typeface="微软雅黑" panose="020B0503020204020204" pitchFamily="34" charset="-122"/>
              </a:rPr>
              <a:t>：</a:t>
            </a:r>
            <a:r>
              <a:rPr sz="1600" dirty="0" err="1">
                <a:latin typeface="微软雅黑" panose="020B0503020204020204" pitchFamily="34" charset="-122"/>
                <a:ea typeface="微软雅黑" panose="020B0503020204020204" pitchFamily="34" charset="-122"/>
              </a:rPr>
              <a:t>机器人</a:t>
            </a:r>
            <a:r>
              <a:rPr sz="1600" dirty="0" err="1">
                <a:solidFill>
                  <a:srgbClr val="FF0000"/>
                </a:solidFill>
                <a:latin typeface="微软雅黑" panose="020B0503020204020204" pitchFamily="34" charset="-122"/>
                <a:ea typeface="微软雅黑" panose="020B0503020204020204" pitchFamily="34" charset="-122"/>
              </a:rPr>
              <a:t>操纵拉杆</a:t>
            </a:r>
            <a:r>
              <a:rPr sz="1600" dirty="0" err="1">
                <a:latin typeface="微软雅黑" panose="020B0503020204020204" pitchFamily="34" charset="-122"/>
                <a:ea typeface="微软雅黑" panose="020B0503020204020204" pitchFamily="34" charset="-122"/>
              </a:rPr>
              <a:t>，使货物的垂直投影完全落在自己一侧的方框内，且保持到本轮竞赛结束</a:t>
            </a:r>
            <a:r>
              <a:rPr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     </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b="1" dirty="0">
                <a:latin typeface="微软雅黑" panose="020B0503020204020204" pitchFamily="34" charset="-122"/>
                <a:ea typeface="微软雅黑" panose="020B0503020204020204" pitchFamily="34" charset="-122"/>
              </a:rPr>
              <a:t>得分</a:t>
            </a:r>
            <a:r>
              <a:rPr lang="zh-CN" altLang="en-US" sz="1600" b="1" dirty="0">
                <a:latin typeface="微软雅黑" panose="020B0503020204020204" pitchFamily="34" charset="-122"/>
                <a:ea typeface="微软雅黑" panose="020B0503020204020204" pitchFamily="34" charset="-122"/>
                <a:sym typeface="Wingdings" panose="05000000000000000000" pitchFamily="2" charset="2"/>
              </a:rPr>
              <a:t>：</a:t>
            </a:r>
            <a:r>
              <a:rPr sz="1600" dirty="0">
                <a:latin typeface="微软雅黑" panose="020B0503020204020204" pitchFamily="34" charset="-122"/>
                <a:ea typeface="微软雅黑" panose="020B0503020204020204" pitchFamily="34" charset="-122"/>
                <a:sym typeface="+mn-ea"/>
              </a:rPr>
              <a:t>每个</a:t>
            </a:r>
            <a:r>
              <a:rPr lang="zh-CN" altLang="en-US" sz="1600" dirty="0">
                <a:latin typeface="微软雅黑" panose="020B0503020204020204" pitchFamily="34" charset="-122"/>
                <a:ea typeface="微软雅黑" panose="020B0503020204020204" pitchFamily="34" charset="-122"/>
                <a:sym typeface="+mn-ea"/>
              </a:rPr>
              <a:t> </a:t>
            </a:r>
            <a:r>
              <a:rPr lang="en-US" altLang="zh-CN" sz="1600" dirty="0">
                <a:solidFill>
                  <a:srgbClr val="FF0000"/>
                </a:solidFill>
                <a:latin typeface="微软雅黑" panose="020B0503020204020204" pitchFamily="34" charset="-122"/>
                <a:ea typeface="微软雅黑" panose="020B0503020204020204" pitchFamily="34" charset="-122"/>
              </a:rPr>
              <a:t>30</a:t>
            </a:r>
            <a:r>
              <a:rPr lang="zh-CN" altLang="en-US" sz="1600" dirty="0">
                <a:latin typeface="微软雅黑" panose="020B0503020204020204" pitchFamily="34" charset="-122"/>
                <a:ea typeface="微软雅黑" panose="020B0503020204020204" pitchFamily="34" charset="-122"/>
              </a:rPr>
              <a:t>分。                </a:t>
            </a:r>
            <a:r>
              <a:rPr lang="zh-CN" altLang="en-US" sz="1600" b="1" dirty="0">
                <a:latin typeface="微软雅黑" panose="020B0503020204020204" pitchFamily="34" charset="-122"/>
                <a:ea typeface="微软雅黑" panose="020B0503020204020204" pitchFamily="34" charset="-122"/>
                <a:sym typeface="+mn-ea"/>
              </a:rPr>
              <a:t>完成标志</a:t>
            </a:r>
            <a:r>
              <a:rPr lang="zh-CN" altLang="en-US" sz="1600" dirty="0">
                <a:latin typeface="微软雅黑" panose="020B0503020204020204" pitchFamily="34" charset="-122"/>
                <a:ea typeface="微软雅黑" panose="020B0503020204020204" pitchFamily="34" charset="-122"/>
                <a:sym typeface="+mn-ea"/>
              </a:rPr>
              <a:t>：</a:t>
            </a:r>
            <a:r>
              <a:rPr lang="zh-CN" altLang="en-US" sz="1600" dirty="0">
                <a:latin typeface="微软雅黑" panose="020B0503020204020204" pitchFamily="34" charset="-122"/>
                <a:ea typeface="微软雅黑" panose="020B0503020204020204" pitchFamily="34" charset="-122"/>
              </a:rPr>
              <a:t>机器人</a:t>
            </a:r>
            <a:r>
              <a:rPr lang="zh-CN" altLang="en-US" sz="1600" dirty="0">
                <a:solidFill>
                  <a:srgbClr val="FF0000"/>
                </a:solidFill>
                <a:latin typeface="微软雅黑" panose="020B0503020204020204" pitchFamily="34" charset="-122"/>
                <a:ea typeface="微软雅黑" panose="020B0503020204020204" pitchFamily="34" charset="-122"/>
              </a:rPr>
              <a:t>操纵转柄</a:t>
            </a:r>
            <a:r>
              <a:rPr lang="zh-CN" altLang="en-US" sz="1600" dirty="0">
                <a:latin typeface="微软雅黑" panose="020B0503020204020204" pitchFamily="34" charset="-122"/>
                <a:ea typeface="微软雅黑" panose="020B0503020204020204" pitchFamily="34" charset="-122"/>
              </a:rPr>
              <a:t>，使</a:t>
            </a:r>
            <a:r>
              <a:rPr lang="zh-CN" altLang="en-US" sz="1600" dirty="0">
                <a:solidFill>
                  <a:srgbClr val="FF0000"/>
                </a:solidFill>
                <a:latin typeface="微软雅黑" panose="020B0503020204020204" pitchFamily="34" charset="-122"/>
                <a:ea typeface="微软雅黑" panose="020B0503020204020204" pitchFamily="34" charset="-122"/>
              </a:rPr>
              <a:t>红旗</a:t>
            </a:r>
            <a:r>
              <a:rPr lang="zh-CN" altLang="en-US" sz="1600" dirty="0">
                <a:latin typeface="微软雅黑" panose="020B0503020204020204" pitchFamily="34" charset="-122"/>
                <a:ea typeface="微软雅黑" panose="020B0503020204020204" pitchFamily="34" charset="-122"/>
              </a:rPr>
              <a:t>倒向</a:t>
            </a:r>
            <a:r>
              <a:rPr lang="zh-CN" altLang="en-US" sz="1600" dirty="0">
                <a:solidFill>
                  <a:srgbClr val="FF0000"/>
                </a:solidFill>
                <a:latin typeface="微软雅黑" panose="020B0503020204020204" pitchFamily="34" charset="-122"/>
                <a:ea typeface="微软雅黑" panose="020B0503020204020204" pitchFamily="34" charset="-122"/>
              </a:rPr>
              <a:t>自己一侧</a:t>
            </a:r>
            <a:r>
              <a:rPr lang="zh-CN" altLang="en-US" sz="1600" dirty="0">
                <a:latin typeface="微软雅黑" panose="020B0503020204020204" pitchFamily="34" charset="-122"/>
                <a:ea typeface="微软雅黑" panose="020B0503020204020204" pitchFamily="34" charset="-122"/>
              </a:rPr>
              <a:t>，且红旗的垂直投影完全超过黄色标记，并保持到本轮竞赛结束。                                 </a:t>
            </a:r>
            <a:r>
              <a:rPr lang="zh-CN" altLang="en-US" sz="1600" b="1" dirty="0">
                <a:latin typeface="微软雅黑" panose="020B0503020204020204" pitchFamily="34" charset="-122"/>
                <a:ea typeface="微软雅黑" panose="020B0503020204020204" pitchFamily="34" charset="-122"/>
                <a:sym typeface="+mn-ea"/>
              </a:rPr>
              <a:t>得分</a:t>
            </a:r>
            <a:r>
              <a:rPr lang="zh-CN" altLang="en-US" sz="1600" b="1" dirty="0">
                <a:latin typeface="微软雅黑" panose="020B0503020204020204" pitchFamily="34" charset="-122"/>
                <a:ea typeface="微软雅黑" panose="020B0503020204020204" pitchFamily="34" charset="-122"/>
                <a:sym typeface="Wingdings" panose="05000000000000000000" pitchFamily="2" charset="2"/>
              </a:rPr>
              <a:t>：</a:t>
            </a:r>
            <a:r>
              <a:rPr lang="zh-CN" altLang="en-US" sz="1600" dirty="0">
                <a:latin typeface="微软雅黑" panose="020B0503020204020204" pitchFamily="34" charset="-122"/>
                <a:ea typeface="微软雅黑" panose="020B0503020204020204" pitchFamily="34" charset="-122"/>
                <a:sym typeface="+mn-ea"/>
              </a:rPr>
              <a:t> </a:t>
            </a:r>
            <a:r>
              <a:rPr lang="en-US" altLang="zh-CN" sz="1600" dirty="0">
                <a:solidFill>
                  <a:srgbClr val="FF0000"/>
                </a:solidFill>
                <a:latin typeface="微软雅黑" panose="020B0503020204020204" pitchFamily="34" charset="-122"/>
                <a:ea typeface="微软雅黑" panose="020B0503020204020204" pitchFamily="34" charset="-122"/>
                <a:sym typeface="+mn-ea"/>
              </a:rPr>
              <a:t>60</a:t>
            </a:r>
            <a:r>
              <a:rPr lang="zh-CN" altLang="en-US" sz="1600" dirty="0">
                <a:latin typeface="微软雅黑" panose="020B0503020204020204" pitchFamily="34" charset="-122"/>
                <a:ea typeface="微软雅黑" panose="020B0503020204020204" pitchFamily="34" charset="-122"/>
                <a:sym typeface="+mn-ea"/>
              </a:rPr>
              <a:t>分</a:t>
            </a:r>
            <a:r>
              <a:rPr lang="zh-CN" altLang="en-US" sz="1600" dirty="0">
                <a:latin typeface="微软雅黑" panose="020B0503020204020204" pitchFamily="34" charset="-122"/>
                <a:ea typeface="微软雅黑" panose="020B0503020204020204" pitchFamily="34" charset="-122"/>
              </a:rPr>
              <a:t>。                                </a:t>
            </a:r>
            <a:endParaRPr lang="en-US" altLang="zh-CN" sz="16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4"/>
          <p:cNvSpPr txBox="1">
            <a:spLocks noChangeArrowheads="1"/>
          </p:cNvSpPr>
          <p:nvPr/>
        </p:nvSpPr>
        <p:spPr bwMode="auto">
          <a:xfrm>
            <a:off x="956965" y="1072148"/>
            <a:ext cx="3327003" cy="491490"/>
          </a:xfrm>
          <a:prstGeom prst="rect">
            <a:avLst/>
          </a:prstGeom>
          <a:noFill/>
          <a:ln w="9525">
            <a:noFill/>
            <a:miter lim="800000"/>
          </a:ln>
        </p:spPr>
        <p:txBody>
          <a:bodyPr wrap="square">
            <a:spAutoFit/>
          </a:bodyPr>
          <a:lstStyle/>
          <a:p>
            <a:r>
              <a:rPr lang="zh-CN" altLang="en-US" sz="2600" dirty="0">
                <a:latin typeface="微软雅黑" panose="020B0503020204020204" pitchFamily="34" charset="-122"/>
                <a:ea typeface="微软雅黑" panose="020B0503020204020204" pitchFamily="34" charset="-122"/>
              </a:rPr>
              <a:t>任务</a:t>
            </a:r>
            <a:r>
              <a:rPr lang="en-US" altLang="zh-CN" sz="2600" dirty="0">
                <a:latin typeface="微软雅黑" panose="020B0503020204020204" pitchFamily="34" charset="-122"/>
                <a:ea typeface="微软雅黑" panose="020B0503020204020204" pitchFamily="34" charset="-122"/>
              </a:rPr>
              <a:t>13-</a:t>
            </a:r>
            <a:r>
              <a:rPr lang="zh-CN" altLang="en-US" sz="2600" dirty="0">
                <a:latin typeface="微软雅黑" panose="020B0503020204020204" pitchFamily="34" charset="-122"/>
                <a:ea typeface="微软雅黑" panose="020B0503020204020204" pitchFamily="34" charset="-122"/>
              </a:rPr>
              <a:t>返回</a:t>
            </a:r>
            <a:endParaRPr lang="zh-CN" altLang="en-US" sz="2600" dirty="0">
              <a:latin typeface="微软雅黑" panose="020B0503020204020204" pitchFamily="34" charset="-122"/>
              <a:ea typeface="微软雅黑" panose="020B0503020204020204" pitchFamily="34" charset="-122"/>
            </a:endParaRPr>
          </a:p>
        </p:txBody>
      </p:sp>
      <p:sp>
        <p:nvSpPr>
          <p:cNvPr id="9" name="矩形 4"/>
          <p:cNvSpPr>
            <a:spLocks noChangeArrowheads="1"/>
          </p:cNvSpPr>
          <p:nvPr/>
        </p:nvSpPr>
        <p:spPr bwMode="auto">
          <a:xfrm>
            <a:off x="1432768" y="1929874"/>
            <a:ext cx="6451600" cy="1938020"/>
          </a:xfrm>
          <a:prstGeom prst="rect">
            <a:avLst/>
          </a:prstGeom>
          <a:noFill/>
          <a:ln w="9525">
            <a:noFill/>
            <a:miter lim="800000"/>
          </a:ln>
        </p:spPr>
        <p:txBody>
          <a:bodyPr wrap="square">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完成标志</a:t>
            </a:r>
            <a:r>
              <a:rPr lang="zh-CN" altLang="en-US" sz="1600" dirty="0">
                <a:latin typeface="微软雅黑" panose="020B0503020204020204" pitchFamily="34" charset="-122"/>
                <a:ea typeface="微软雅黑" panose="020B0503020204020204" pitchFamily="34" charset="-122"/>
              </a:rPr>
              <a:t>：</a:t>
            </a:r>
            <a:r>
              <a:rPr sz="1600" dirty="0">
                <a:latin typeface="微软雅黑" panose="020B0503020204020204" pitchFamily="34" charset="-122"/>
                <a:ea typeface="微软雅黑" panose="020B0503020204020204" pitchFamily="34" charset="-122"/>
              </a:rPr>
              <a:t> 竞赛</a:t>
            </a:r>
            <a:r>
              <a:rPr sz="1600" dirty="0">
                <a:solidFill>
                  <a:srgbClr val="FF0000"/>
                </a:solidFill>
                <a:latin typeface="微软雅黑" panose="020B0503020204020204" pitchFamily="34" charset="-122"/>
                <a:ea typeface="微软雅黑" panose="020B0503020204020204" pitchFamily="34" charset="-122"/>
              </a:rPr>
              <a:t>结束前</a:t>
            </a:r>
            <a:r>
              <a:rPr sz="1600" dirty="0">
                <a:latin typeface="微软雅黑" panose="020B0503020204020204" pitchFamily="34" charset="-122"/>
                <a:ea typeface="微软雅黑" panose="020B0503020204020204" pitchFamily="34" charset="-122"/>
              </a:rPr>
              <a:t>，机器人至少</a:t>
            </a:r>
            <a:r>
              <a:rPr sz="1600" dirty="0">
                <a:solidFill>
                  <a:srgbClr val="FF0000"/>
                </a:solidFill>
                <a:latin typeface="微软雅黑" panose="020B0503020204020204" pitchFamily="34" charset="-122"/>
                <a:ea typeface="微软雅黑" panose="020B0503020204020204" pitchFamily="34" charset="-122"/>
              </a:rPr>
              <a:t>完成一个</a:t>
            </a:r>
            <a:r>
              <a:rPr sz="1600" dirty="0">
                <a:latin typeface="微软雅黑" panose="020B0503020204020204" pitchFamily="34" charset="-122"/>
                <a:ea typeface="微软雅黑" panose="020B0503020204020204" pitchFamily="34" charset="-122"/>
              </a:rPr>
              <a:t>任务(</a:t>
            </a:r>
            <a:r>
              <a:rPr sz="1600" dirty="0">
                <a:solidFill>
                  <a:srgbClr val="FF0000"/>
                </a:solidFill>
                <a:latin typeface="微软雅黑" panose="020B0503020204020204" pitchFamily="34" charset="-122"/>
                <a:ea typeface="微软雅黑" panose="020B0503020204020204" pitchFamily="34" charset="-122"/>
              </a:rPr>
              <a:t>不包含出发任务</a:t>
            </a:r>
            <a:r>
              <a:rPr sz="1600" dirty="0">
                <a:latin typeface="微软雅黑" panose="020B0503020204020204" pitchFamily="34" charset="-122"/>
                <a:ea typeface="微软雅黑" panose="020B0503020204020204" pitchFamily="34" charset="-122"/>
              </a:rPr>
              <a:t>)后自主回到基地</a:t>
            </a:r>
            <a:endParaRPr sz="1600" dirty="0">
              <a:latin typeface="微软雅黑" panose="020B0503020204020204" pitchFamily="34" charset="-122"/>
              <a:ea typeface="微软雅黑" panose="020B0503020204020204" pitchFamily="34" charset="-122"/>
            </a:endParaRPr>
          </a:p>
          <a:p>
            <a:pPr>
              <a:lnSpc>
                <a:spcPct val="150000"/>
              </a:lnSpc>
            </a:pPr>
            <a:r>
              <a:rPr sz="1600" dirty="0" err="1">
                <a:latin typeface="微软雅黑" panose="020B0503020204020204" pitchFamily="34" charset="-122"/>
                <a:ea typeface="微软雅黑" panose="020B0503020204020204" pitchFamily="34" charset="-122"/>
              </a:rPr>
              <a:t>机器人的任一</a:t>
            </a:r>
            <a:r>
              <a:rPr sz="1600" dirty="0" err="1">
                <a:solidFill>
                  <a:srgbClr val="FF0000"/>
                </a:solidFill>
                <a:latin typeface="微软雅黑" panose="020B0503020204020204" pitchFamily="34" charset="-122"/>
                <a:ea typeface="微软雅黑" panose="020B0503020204020204" pitchFamily="34" charset="-122"/>
              </a:rPr>
              <a:t>驱动轮</a:t>
            </a:r>
            <a:r>
              <a:rPr sz="1600" dirty="0" err="1">
                <a:latin typeface="微软雅黑" panose="020B0503020204020204" pitchFamily="34" charset="-122"/>
                <a:ea typeface="微软雅黑" panose="020B0503020204020204" pitchFamily="34" charset="-122"/>
              </a:rPr>
              <a:t>与场地的接触点在基地内即可得分</a:t>
            </a:r>
            <a:r>
              <a:rPr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a:lnSpc>
                <a:spcPct val="150000"/>
              </a:lnSpc>
            </a:pPr>
            <a:r>
              <a:rPr sz="1600" dirty="0" err="1">
                <a:latin typeface="微软雅黑" panose="020B0503020204020204" pitchFamily="34" charset="-122"/>
                <a:ea typeface="微软雅黑" panose="020B0503020204020204" pitchFamily="34" charset="-122"/>
              </a:rPr>
              <a:t>每台机器人多次完成返回任务，但只记一次得分</a:t>
            </a:r>
            <a:r>
              <a:rPr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            </a:t>
            </a:r>
            <a:r>
              <a:rPr lang="zh-CN" altLang="en-US" sz="1600" b="1" dirty="0">
                <a:latin typeface="微软雅黑" panose="020B0503020204020204" pitchFamily="34" charset="-122"/>
                <a:ea typeface="微软雅黑" panose="020B0503020204020204" pitchFamily="34" charset="-122"/>
              </a:rPr>
              <a:t>得分</a:t>
            </a:r>
            <a:r>
              <a:rPr lang="zh-CN" altLang="en-US" sz="1600" b="1" dirty="0">
                <a:latin typeface="微软雅黑" panose="020B0503020204020204" pitchFamily="34" charset="-122"/>
                <a:ea typeface="微软雅黑" panose="020B0503020204020204" pitchFamily="34" charset="-122"/>
                <a:sym typeface="Wingdings" panose="05000000000000000000" pitchFamily="2" charset="2"/>
              </a:rPr>
              <a:t>：</a:t>
            </a:r>
            <a:r>
              <a:rPr sz="1600" dirty="0">
                <a:latin typeface="微软雅黑" panose="020B0503020204020204" pitchFamily="34" charset="-122"/>
                <a:ea typeface="微软雅黑" panose="020B0503020204020204" pitchFamily="34" charset="-122"/>
                <a:sym typeface="+mn-ea"/>
              </a:rPr>
              <a:t>每</a:t>
            </a:r>
            <a:r>
              <a:rPr lang="zh-CN" sz="1600" dirty="0">
                <a:latin typeface="微软雅黑" panose="020B0503020204020204" pitchFamily="34" charset="-122"/>
                <a:ea typeface="微软雅黑" panose="020B0503020204020204" pitchFamily="34" charset="-122"/>
                <a:sym typeface="+mn-ea"/>
              </a:rPr>
              <a:t>台</a:t>
            </a:r>
            <a:r>
              <a:rPr lang="zh-CN" altLang="en-US" sz="1600" dirty="0">
                <a:latin typeface="微软雅黑" panose="020B0503020204020204" pitchFamily="34" charset="-122"/>
                <a:ea typeface="微软雅黑" panose="020B0503020204020204" pitchFamily="34" charset="-122"/>
                <a:sym typeface="+mn-ea"/>
              </a:rPr>
              <a:t> </a:t>
            </a:r>
            <a:r>
              <a:rPr lang="en-US" altLang="zh-CN" sz="1600" dirty="0">
                <a:solidFill>
                  <a:srgbClr val="FF0000"/>
                </a:solidFill>
                <a:latin typeface="微软雅黑" panose="020B0503020204020204" pitchFamily="34" charset="-122"/>
                <a:ea typeface="微软雅黑" panose="020B0503020204020204" pitchFamily="34" charset="-122"/>
              </a:rPr>
              <a:t>30</a:t>
            </a:r>
            <a:r>
              <a:rPr lang="zh-CN" altLang="en-US" sz="1600" dirty="0">
                <a:latin typeface="微软雅黑" panose="020B0503020204020204" pitchFamily="34" charset="-122"/>
                <a:ea typeface="微软雅黑" panose="020B0503020204020204" pitchFamily="34" charset="-122"/>
              </a:rPr>
              <a:t>分。                                              </a:t>
            </a:r>
            <a:endParaRPr lang="en-US" altLang="zh-CN" sz="16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4"/>
          <p:cNvSpPr txBox="1">
            <a:spLocks noChangeArrowheads="1"/>
          </p:cNvSpPr>
          <p:nvPr/>
        </p:nvSpPr>
        <p:spPr bwMode="auto">
          <a:xfrm>
            <a:off x="740941" y="1144156"/>
            <a:ext cx="3327003" cy="491490"/>
          </a:xfrm>
          <a:prstGeom prst="rect">
            <a:avLst/>
          </a:prstGeom>
          <a:noFill/>
          <a:ln w="9525">
            <a:noFill/>
            <a:miter lim="800000"/>
          </a:ln>
        </p:spPr>
        <p:txBody>
          <a:bodyPr wrap="square">
            <a:spAutoFit/>
          </a:bodyPr>
          <a:lstStyle/>
          <a:p>
            <a:r>
              <a:rPr lang="zh-CN" sz="2600" dirty="0">
                <a:latin typeface="微软雅黑" panose="020B0503020204020204" pitchFamily="34" charset="-122"/>
                <a:ea typeface="微软雅黑" panose="020B0503020204020204" pitchFamily="34" charset="-122"/>
              </a:rPr>
              <a:t>附加任务</a:t>
            </a:r>
            <a:endParaRPr lang="zh-CN" sz="2600" dirty="0">
              <a:latin typeface="微软雅黑" panose="020B0503020204020204" pitchFamily="34" charset="-122"/>
              <a:ea typeface="微软雅黑" panose="020B0503020204020204" pitchFamily="34" charset="-122"/>
            </a:endParaRPr>
          </a:p>
        </p:txBody>
      </p:sp>
      <p:sp>
        <p:nvSpPr>
          <p:cNvPr id="3" name="文本框 2"/>
          <p:cNvSpPr txBox="1"/>
          <p:nvPr/>
        </p:nvSpPr>
        <p:spPr>
          <a:xfrm>
            <a:off x="1024969" y="1981056"/>
            <a:ext cx="7003415" cy="1814830"/>
          </a:xfrm>
          <a:prstGeom prst="rect">
            <a:avLst/>
          </a:prstGeom>
          <a:noFill/>
          <a:ln w="9525">
            <a:noFill/>
          </a:ln>
        </p:spPr>
        <p:txBody>
          <a:bodyPr wrap="square">
            <a:spAutoFit/>
          </a:bodyPr>
          <a:lstStyle/>
          <a:p>
            <a:pPr indent="266700"/>
            <a:r>
              <a:rPr lang="en-US" sz="1600" dirty="0">
                <a:latin typeface="微软雅黑" panose="020B0503020204020204" pitchFamily="34" charset="-122"/>
                <a:ea typeface="微软雅黑" panose="020B0503020204020204" pitchFamily="34" charset="-122"/>
              </a:rPr>
              <a:t>  </a:t>
            </a:r>
            <a:r>
              <a:rPr sz="1600" dirty="0">
                <a:latin typeface="微软雅黑" panose="020B0503020204020204" pitchFamily="34" charset="-122"/>
                <a:ea typeface="微软雅黑" panose="020B0503020204020204" pitchFamily="34" charset="-122"/>
              </a:rPr>
              <a:t>完成附加任务的机器人最多2个。竞赛开始前，完成下层场任务的机器人摆放位置、机器人高度均不限，但机器人不可与任务模型接触。机器人的垂直投影不得超过30cm×30cm（与基地范围大小相同）。完成上层场地任务时，机器人只能从上层基地或备用基地出发，机器人的垂直投影不得超过30cm×30cm，高度不限。参赛队员在完成上、下层任务过程中可交换或单向传递机器人。完成上层任务的机器人只有在机器人回到基地或备用基地后方可传递或交换到下层。</a:t>
            </a:r>
            <a:endParaRPr sz="16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历届比赛回顾</a:t>
            </a:r>
            <a:br>
              <a:rPr lang="en-US" altLang="zh-CN" dirty="0"/>
            </a:br>
            <a:r>
              <a:rPr lang="en-US" altLang="zh-CN" dirty="0"/>
              <a:t>2018</a:t>
            </a:r>
            <a:endParaRPr lang="zh-CN" altLang="en-US" dirty="0"/>
          </a:p>
        </p:txBody>
      </p:sp>
      <p:pic>
        <p:nvPicPr>
          <p:cNvPr id="5" name="内容占位符 4"/>
          <p:cNvPicPr>
            <a:picLocks noGrp="1" noChangeAspect="1"/>
          </p:cNvPicPr>
          <p:nvPr>
            <p:ph sz="half" idx="2"/>
          </p:nvPr>
        </p:nvPicPr>
        <p:blipFill>
          <a:blip r:embed="rId1" cstate="print">
            <a:extLst>
              <a:ext uri="{28A0092B-C50C-407E-A947-70E740481C1C}">
                <a14:useLocalDpi xmlns:a14="http://schemas.microsoft.com/office/drawing/2010/main" val="0"/>
              </a:ext>
            </a:extLst>
          </a:blip>
          <a:stretch>
            <a:fillRect/>
          </a:stretch>
        </p:blipFill>
        <p:spPr>
          <a:xfrm>
            <a:off x="4372293" y="376412"/>
            <a:ext cx="4584387" cy="4584387"/>
          </a:xfrm>
          <a:prstGeom prst="rect">
            <a:avLst/>
          </a:prstGeom>
        </p:spPr>
      </p:pic>
      <p:pic>
        <p:nvPicPr>
          <p:cNvPr id="6" name="内容占位符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58943" y="1698425"/>
            <a:ext cx="3262311" cy="2552094"/>
          </a:xfrm>
          <a:prstGeom prst="rect">
            <a:avLst/>
          </a:prstGeom>
          <a:solidFill>
            <a:schemeClr val="bg1"/>
          </a:solid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4"/>
          <p:cNvSpPr txBox="1">
            <a:spLocks noChangeArrowheads="1"/>
          </p:cNvSpPr>
          <p:nvPr/>
        </p:nvSpPr>
        <p:spPr bwMode="auto">
          <a:xfrm>
            <a:off x="121977" y="817246"/>
            <a:ext cx="4454525" cy="491490"/>
          </a:xfrm>
          <a:prstGeom prst="rect">
            <a:avLst/>
          </a:prstGeom>
          <a:noFill/>
          <a:ln w="9525">
            <a:noFill/>
            <a:miter lim="800000"/>
          </a:ln>
        </p:spPr>
        <p:txBody>
          <a:bodyPr wrap="square">
            <a:spAutoFit/>
          </a:bodyPr>
          <a:lstStyle/>
          <a:p>
            <a:r>
              <a:rPr lang="zh-CN" sz="2600" dirty="0">
                <a:latin typeface="微软雅黑" panose="020B0503020204020204" pitchFamily="34" charset="-122"/>
                <a:ea typeface="微软雅黑" panose="020B0503020204020204" pitchFamily="34" charset="-122"/>
              </a:rPr>
              <a:t>附加任务</a:t>
            </a:r>
            <a:r>
              <a:rPr lang="en-US" altLang="zh-CN" sz="2600" dirty="0">
                <a:latin typeface="微软雅黑" panose="020B0503020204020204" pitchFamily="34" charset="-122"/>
                <a:ea typeface="微软雅黑" panose="020B0503020204020204" pitchFamily="34" charset="-122"/>
              </a:rPr>
              <a:t>1-</a:t>
            </a:r>
            <a:r>
              <a:rPr lang="zh-CN" altLang="en-US" sz="2600" dirty="0">
                <a:latin typeface="微软雅黑" panose="020B0503020204020204" pitchFamily="34" charset="-122"/>
                <a:ea typeface="微软雅黑" panose="020B0503020204020204" pitchFamily="34" charset="-122"/>
              </a:rPr>
              <a:t>开启云平台</a:t>
            </a:r>
            <a:endParaRPr lang="zh-CN" altLang="en-US" sz="2600" dirty="0">
              <a:latin typeface="微软雅黑" panose="020B0503020204020204" pitchFamily="34" charset="-122"/>
              <a:ea typeface="微软雅黑" panose="020B0503020204020204" pitchFamily="34" charset="-122"/>
            </a:endParaRPr>
          </a:p>
        </p:txBody>
      </p:sp>
      <p:pic>
        <p:nvPicPr>
          <p:cNvPr id="229" name="图片 229" descr="F:\2020 WER\2020年科协\2-3D模型及渲染图\4、效果图\开启云平台.81.png"/>
          <p:cNvPicPr>
            <a:picLocks noChangeAspect="1" noChangeArrowheads="1"/>
          </p:cNvPicPr>
          <p:nvPr/>
        </p:nvPicPr>
        <p:blipFill>
          <a:blip r:embed="rId1" cstate="print">
            <a:extLst>
              <a:ext uri="{28A0092B-C50C-407E-A947-70E740481C1C}">
                <a14:useLocalDpi xmlns:a14="http://schemas.microsoft.com/office/drawing/2010/main" val="0"/>
              </a:ext>
            </a:extLst>
          </a:blip>
          <a:srcRect l="23931" t="13906" r="24599" b="9018"/>
          <a:stretch>
            <a:fillRect/>
          </a:stretch>
        </p:blipFill>
        <p:spPr>
          <a:xfrm>
            <a:off x="1464945" y="1318260"/>
            <a:ext cx="2256155" cy="2357755"/>
          </a:xfrm>
          <a:prstGeom prst="rect">
            <a:avLst/>
          </a:prstGeom>
          <a:noFill/>
          <a:ln>
            <a:noFill/>
          </a:ln>
        </p:spPr>
      </p:pic>
      <p:pic>
        <p:nvPicPr>
          <p:cNvPr id="230" name="图片 230" descr="F:\2020 WER\2020年科协\2-3D模型及渲染图\4、效果图\开启云平台.79.png"/>
          <p:cNvPicPr>
            <a:picLocks noChangeAspect="1" noChangeArrowheads="1"/>
          </p:cNvPicPr>
          <p:nvPr/>
        </p:nvPicPr>
        <p:blipFill>
          <a:blip r:embed="rId2" cstate="print">
            <a:extLst>
              <a:ext uri="{28A0092B-C50C-407E-A947-70E740481C1C}">
                <a14:useLocalDpi xmlns:a14="http://schemas.microsoft.com/office/drawing/2010/main" val="0"/>
              </a:ext>
            </a:extLst>
          </a:blip>
          <a:srcRect l="22599" t="8982" r="16666" b="6721"/>
          <a:stretch>
            <a:fillRect/>
          </a:stretch>
        </p:blipFill>
        <p:spPr>
          <a:xfrm>
            <a:off x="5064125" y="1214755"/>
            <a:ext cx="2463800" cy="2387600"/>
          </a:xfrm>
          <a:prstGeom prst="rect">
            <a:avLst/>
          </a:prstGeom>
          <a:noFill/>
          <a:ln>
            <a:noFill/>
          </a:ln>
        </p:spPr>
      </p:pic>
      <p:sp>
        <p:nvSpPr>
          <p:cNvPr id="32" name="矩形标注 32"/>
          <p:cNvSpPr/>
          <p:nvPr/>
        </p:nvSpPr>
        <p:spPr>
          <a:xfrm>
            <a:off x="346393" y="1317943"/>
            <a:ext cx="991235" cy="327025"/>
          </a:xfrm>
          <a:prstGeom prst="wedgeRectCallout">
            <a:avLst>
              <a:gd name="adj1" fmla="val 111531"/>
              <a:gd name="adj2" fmla="val 10485"/>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转板背面</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90" name="矩形标注 190"/>
          <p:cNvSpPr/>
          <p:nvPr/>
        </p:nvSpPr>
        <p:spPr>
          <a:xfrm>
            <a:off x="3649345" y="855345"/>
            <a:ext cx="982980" cy="685800"/>
          </a:xfrm>
          <a:prstGeom prst="wedgeRectCallout">
            <a:avLst>
              <a:gd name="adj1" fmla="val -153682"/>
              <a:gd name="adj2" fmla="val 232407"/>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转柄的小齿轮与转板的大齿轮没有啮合</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00" name="矩形标注 100"/>
          <p:cNvSpPr/>
          <p:nvPr/>
        </p:nvSpPr>
        <p:spPr>
          <a:xfrm>
            <a:off x="346710" y="2145665"/>
            <a:ext cx="880110" cy="332740"/>
          </a:xfrm>
          <a:prstGeom prst="wedgeRectCallout">
            <a:avLst>
              <a:gd name="adj1" fmla="val 200577"/>
              <a:gd name="adj2" fmla="val 20610"/>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黄色标记</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34" name="矩形标注 34"/>
          <p:cNvSpPr/>
          <p:nvPr/>
        </p:nvSpPr>
        <p:spPr>
          <a:xfrm>
            <a:off x="346393" y="2894330"/>
            <a:ext cx="991235" cy="299720"/>
          </a:xfrm>
          <a:prstGeom prst="wedgeRectCallout">
            <a:avLst>
              <a:gd name="adj1" fmla="val 156245"/>
              <a:gd name="adj2" fmla="val -72669"/>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转柄</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33" name="矩形标注 33"/>
          <p:cNvSpPr/>
          <p:nvPr/>
        </p:nvSpPr>
        <p:spPr>
          <a:xfrm>
            <a:off x="7720013" y="1317943"/>
            <a:ext cx="882015" cy="340995"/>
          </a:xfrm>
          <a:prstGeom prst="wedgeRectCallout">
            <a:avLst>
              <a:gd name="adj1" fmla="val -144708"/>
              <a:gd name="adj2" fmla="val 112476"/>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转板正面</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01" name="矩形标注 101"/>
          <p:cNvSpPr/>
          <p:nvPr/>
        </p:nvSpPr>
        <p:spPr>
          <a:xfrm>
            <a:off x="3888740" y="2241550"/>
            <a:ext cx="920750" cy="334010"/>
          </a:xfrm>
          <a:prstGeom prst="wedgeRectCallout">
            <a:avLst>
              <a:gd name="adj1" fmla="val 187517"/>
              <a:gd name="adj2" fmla="val -102661"/>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蓝色标记</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 name="矩形标注 35"/>
          <p:cNvSpPr/>
          <p:nvPr/>
        </p:nvSpPr>
        <p:spPr>
          <a:xfrm>
            <a:off x="7838123" y="2894330"/>
            <a:ext cx="1016635" cy="334010"/>
          </a:xfrm>
          <a:prstGeom prst="wedgeRectCallout">
            <a:avLst>
              <a:gd name="adj1" fmla="val -254840"/>
              <a:gd name="adj2" fmla="val -108935"/>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转柄挡位开启</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cxnSp>
        <p:nvCxnSpPr>
          <p:cNvPr id="103" name="直接箭头连接符 103"/>
          <p:cNvCxnSpPr/>
          <p:nvPr/>
        </p:nvCxnSpPr>
        <p:spPr>
          <a:xfrm flipH="1">
            <a:off x="5805805" y="3300095"/>
            <a:ext cx="172720" cy="18923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7" name="矩形标注 97"/>
          <p:cNvSpPr/>
          <p:nvPr/>
        </p:nvSpPr>
        <p:spPr>
          <a:xfrm>
            <a:off x="3888740" y="2894330"/>
            <a:ext cx="697230" cy="469265"/>
          </a:xfrm>
          <a:prstGeom prst="wedgeRectCallout">
            <a:avLst>
              <a:gd name="adj1" fmla="val 231602"/>
              <a:gd name="adj2" fmla="val 48782"/>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红色箭头为正方向</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3" name="文本框 2"/>
          <p:cNvSpPr txBox="1"/>
          <p:nvPr/>
        </p:nvSpPr>
        <p:spPr>
          <a:xfrm>
            <a:off x="447675" y="3918585"/>
            <a:ext cx="8296275" cy="252730"/>
          </a:xfrm>
          <a:prstGeom prst="rect">
            <a:avLst/>
          </a:prstGeom>
          <a:noFill/>
          <a:ln w="9525">
            <a:noFill/>
          </a:ln>
        </p:spPr>
        <p:txBody>
          <a:bodyPr wrap="square">
            <a:spAutoFit/>
          </a:bodyPr>
          <a:lstStyle/>
          <a:p>
            <a:pPr algn="l">
              <a:buClrTx/>
              <a:buSzTx/>
              <a:buFontTx/>
            </a:pPr>
            <a:r>
              <a:rPr sz="1600" b="0" dirty="0">
                <a:latin typeface="微软雅黑" panose="020B0503020204020204" pitchFamily="34" charset="-122"/>
                <a:ea typeface="微软雅黑" panose="020B0503020204020204" pitchFamily="34" charset="-122"/>
              </a:rPr>
              <a:t>转柄的小齿轮与转板的大齿轮未啮合，转柄无法控制转柄；只有当两个齿轮啮合时，转柄才可控制转板。转柄初始状态与场地平面垂直。</a:t>
            </a:r>
            <a:endParaRPr sz="16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4"/>
          <p:cNvSpPr txBox="1">
            <a:spLocks noChangeArrowheads="1"/>
          </p:cNvSpPr>
          <p:nvPr/>
        </p:nvSpPr>
        <p:spPr bwMode="auto">
          <a:xfrm>
            <a:off x="405507" y="857012"/>
            <a:ext cx="4454525" cy="491490"/>
          </a:xfrm>
          <a:prstGeom prst="rect">
            <a:avLst/>
          </a:prstGeom>
          <a:noFill/>
          <a:ln w="9525">
            <a:noFill/>
            <a:miter lim="800000"/>
          </a:ln>
        </p:spPr>
        <p:txBody>
          <a:bodyPr wrap="square">
            <a:spAutoFit/>
          </a:bodyPr>
          <a:lstStyle/>
          <a:p>
            <a:r>
              <a:rPr lang="zh-CN" sz="2600" dirty="0">
                <a:latin typeface="微软雅黑" panose="020B0503020204020204" pitchFamily="34" charset="-122"/>
                <a:ea typeface="微软雅黑" panose="020B0503020204020204" pitchFamily="34" charset="-122"/>
              </a:rPr>
              <a:t>附加任务</a:t>
            </a:r>
            <a:r>
              <a:rPr lang="en-US" altLang="zh-CN" sz="2600" dirty="0">
                <a:latin typeface="微软雅黑" panose="020B0503020204020204" pitchFamily="34" charset="-122"/>
                <a:ea typeface="微软雅黑" panose="020B0503020204020204" pitchFamily="34" charset="-122"/>
              </a:rPr>
              <a:t>1-</a:t>
            </a:r>
            <a:r>
              <a:rPr lang="zh-CN" altLang="en-US" sz="2600" dirty="0">
                <a:latin typeface="微软雅黑" panose="020B0503020204020204" pitchFamily="34" charset="-122"/>
                <a:ea typeface="微软雅黑" panose="020B0503020204020204" pitchFamily="34" charset="-122"/>
              </a:rPr>
              <a:t>开启云平台</a:t>
            </a:r>
            <a:endParaRPr lang="zh-CN" altLang="en-US" sz="2600" dirty="0">
              <a:latin typeface="微软雅黑" panose="020B0503020204020204" pitchFamily="34" charset="-122"/>
              <a:ea typeface="微软雅黑" panose="020B0503020204020204" pitchFamily="34" charset="-122"/>
            </a:endParaRPr>
          </a:p>
        </p:txBody>
      </p:sp>
      <p:sp>
        <p:nvSpPr>
          <p:cNvPr id="3" name="文本框 2"/>
          <p:cNvSpPr txBox="1"/>
          <p:nvPr/>
        </p:nvSpPr>
        <p:spPr>
          <a:xfrm>
            <a:off x="565835" y="4371950"/>
            <a:ext cx="8296275" cy="252730"/>
          </a:xfrm>
          <a:prstGeom prst="rect">
            <a:avLst/>
          </a:prstGeom>
          <a:noFill/>
          <a:ln w="9525">
            <a:noFill/>
          </a:ln>
        </p:spPr>
        <p:txBody>
          <a:bodyPr wrap="square">
            <a:spAutoFit/>
          </a:bodyPr>
          <a:lstStyle/>
          <a:p>
            <a:pPr indent="0"/>
            <a:r>
              <a:rPr sz="1600" b="0" dirty="0">
                <a:latin typeface="微软雅黑" panose="020B0503020204020204" pitchFamily="34" charset="-122"/>
                <a:ea typeface="微软雅黑" panose="020B0503020204020204" pitchFamily="34" charset="-122"/>
              </a:rPr>
              <a:t>向外抽出转柄，使转柄和转板的齿轮啮合。此时转柄挡位也闭合，转柄挡位闭合起到限位的作用。</a:t>
            </a:r>
            <a:endParaRPr sz="1600" dirty="0">
              <a:latin typeface="微软雅黑" panose="020B0503020204020204" pitchFamily="34" charset="-122"/>
              <a:ea typeface="微软雅黑" panose="020B0503020204020204" pitchFamily="34" charset="-122"/>
            </a:endParaRPr>
          </a:p>
        </p:txBody>
      </p:sp>
      <p:pic>
        <p:nvPicPr>
          <p:cNvPr id="192" name="图片 192" descr="开启云平台.114"/>
          <p:cNvPicPr>
            <a:picLocks noChangeAspect="1"/>
          </p:cNvPicPr>
          <p:nvPr/>
        </p:nvPicPr>
        <p:blipFill>
          <a:blip r:embed="rId1"/>
          <a:srcRect l="39037" t="31850" r="32769" b="21787"/>
          <a:stretch>
            <a:fillRect/>
          </a:stretch>
        </p:blipFill>
        <p:spPr>
          <a:xfrm>
            <a:off x="971600" y="1419622"/>
            <a:ext cx="2315845" cy="2663190"/>
          </a:xfrm>
          <a:prstGeom prst="rect">
            <a:avLst/>
          </a:prstGeom>
          <a:ln>
            <a:noFill/>
          </a:ln>
        </p:spPr>
      </p:pic>
      <p:pic>
        <p:nvPicPr>
          <p:cNvPr id="234" name="图片 234" descr="F:\2020 WER\2020年科协\2-3D模型及渲染图\4、效果图\开启云平台.84.png"/>
          <p:cNvPicPr>
            <a:picLocks noChangeAspect="1" noChangeArrowheads="1"/>
          </p:cNvPicPr>
          <p:nvPr/>
        </p:nvPicPr>
        <p:blipFill>
          <a:blip r:embed="rId2" cstate="print">
            <a:extLst>
              <a:ext uri="{28A0092B-C50C-407E-A947-70E740481C1C}">
                <a14:useLocalDpi xmlns:a14="http://schemas.microsoft.com/office/drawing/2010/main" val="0"/>
              </a:ext>
            </a:extLst>
          </a:blip>
          <a:srcRect l="26131" t="42499" r="43742" b="9161"/>
          <a:stretch>
            <a:fillRect/>
          </a:stretch>
        </p:blipFill>
        <p:spPr>
          <a:xfrm>
            <a:off x="5086400" y="1467882"/>
            <a:ext cx="2500630" cy="2800350"/>
          </a:xfrm>
          <a:prstGeom prst="rect">
            <a:avLst/>
          </a:prstGeom>
          <a:noFill/>
          <a:ln>
            <a:noFill/>
          </a:ln>
        </p:spPr>
      </p:pic>
      <p:sp>
        <p:nvSpPr>
          <p:cNvPr id="194" name="矩形标注 194"/>
          <p:cNvSpPr/>
          <p:nvPr/>
        </p:nvSpPr>
        <p:spPr>
          <a:xfrm>
            <a:off x="3346183" y="1560592"/>
            <a:ext cx="1133475" cy="554990"/>
          </a:xfrm>
          <a:prstGeom prst="wedgeRectCallout">
            <a:avLst>
              <a:gd name="adj1" fmla="val -148123"/>
              <a:gd name="adj2" fmla="val 221052"/>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转柄的小齿轮与转板的大齿轮啮合</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38" name="矩形标注 38"/>
          <p:cNvSpPr/>
          <p:nvPr/>
        </p:nvSpPr>
        <p:spPr>
          <a:xfrm>
            <a:off x="4346625" y="3464957"/>
            <a:ext cx="1027430" cy="408940"/>
          </a:xfrm>
          <a:prstGeom prst="wedgeRectCallout">
            <a:avLst>
              <a:gd name="adj1" fmla="val 91656"/>
              <a:gd name="adj2" fmla="val -227639"/>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转柄挡位闭合</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4"/>
          <p:cNvSpPr txBox="1">
            <a:spLocks noChangeArrowheads="1"/>
          </p:cNvSpPr>
          <p:nvPr/>
        </p:nvSpPr>
        <p:spPr bwMode="auto">
          <a:xfrm>
            <a:off x="216024" y="1000140"/>
            <a:ext cx="3707904" cy="491490"/>
          </a:xfrm>
          <a:prstGeom prst="rect">
            <a:avLst/>
          </a:prstGeom>
          <a:noFill/>
          <a:ln w="9525">
            <a:noFill/>
            <a:miter lim="800000"/>
          </a:ln>
        </p:spPr>
        <p:txBody>
          <a:bodyPr wrap="square">
            <a:spAutoFit/>
          </a:bodyPr>
          <a:lstStyle/>
          <a:p>
            <a:r>
              <a:rPr lang="zh-CN" sz="2600" dirty="0">
                <a:latin typeface="微软雅黑" panose="020B0503020204020204" pitchFamily="34" charset="-122"/>
                <a:ea typeface="微软雅黑" panose="020B0503020204020204" pitchFamily="34" charset="-122"/>
              </a:rPr>
              <a:t>附加任务</a:t>
            </a:r>
            <a:r>
              <a:rPr lang="en-US" altLang="zh-CN" sz="2600" dirty="0">
                <a:latin typeface="微软雅黑" panose="020B0503020204020204" pitchFamily="34" charset="-122"/>
                <a:ea typeface="微软雅黑" panose="020B0503020204020204" pitchFamily="34" charset="-122"/>
              </a:rPr>
              <a:t>1-</a:t>
            </a:r>
            <a:r>
              <a:rPr lang="zh-CN" altLang="en-US" sz="2600" dirty="0">
                <a:latin typeface="微软雅黑" panose="020B0503020204020204" pitchFamily="34" charset="-122"/>
                <a:ea typeface="微软雅黑" panose="020B0503020204020204" pitchFamily="34" charset="-122"/>
              </a:rPr>
              <a:t>开启云平台</a:t>
            </a:r>
            <a:endParaRPr lang="zh-CN" altLang="en-US" sz="2600" dirty="0">
              <a:latin typeface="微软雅黑" panose="020B0503020204020204" pitchFamily="34" charset="-122"/>
              <a:ea typeface="微软雅黑" panose="020B0503020204020204" pitchFamily="34" charset="-122"/>
            </a:endParaRPr>
          </a:p>
        </p:txBody>
      </p:sp>
      <p:pic>
        <p:nvPicPr>
          <p:cNvPr id="232" name="图片 232" descr="F:\2020 WER\2020年科协\2-3D模型及渲染图\4、效果图\开启云平台.82.png"/>
          <p:cNvPicPr>
            <a:picLocks noChangeAspect="1" noChangeArrowheads="1"/>
          </p:cNvPicPr>
          <p:nvPr/>
        </p:nvPicPr>
        <p:blipFill>
          <a:blip r:embed="rId1" cstate="print">
            <a:extLst>
              <a:ext uri="{28A0092B-C50C-407E-A947-70E740481C1C}">
                <a14:useLocalDpi xmlns:a14="http://schemas.microsoft.com/office/drawing/2010/main" val="0"/>
              </a:ext>
            </a:extLst>
          </a:blip>
          <a:srcRect l="23075" t="6352" r="22868" b="2832"/>
          <a:stretch>
            <a:fillRect/>
          </a:stretch>
        </p:blipFill>
        <p:spPr>
          <a:xfrm>
            <a:off x="3348340" y="1237977"/>
            <a:ext cx="2303780" cy="2701925"/>
          </a:xfrm>
          <a:prstGeom prst="rect">
            <a:avLst/>
          </a:prstGeom>
          <a:noFill/>
          <a:ln>
            <a:noFill/>
          </a:ln>
        </p:spPr>
      </p:pic>
      <p:pic>
        <p:nvPicPr>
          <p:cNvPr id="195" name="图片 195" descr="开启云平台.83"/>
          <p:cNvPicPr>
            <a:picLocks noChangeAspect="1"/>
          </p:cNvPicPr>
          <p:nvPr/>
        </p:nvPicPr>
        <p:blipFill>
          <a:blip r:embed="rId2"/>
          <a:srcRect l="24711" t="19203" r="27985" b="17748"/>
          <a:stretch>
            <a:fillRect/>
          </a:stretch>
        </p:blipFill>
        <p:spPr>
          <a:xfrm>
            <a:off x="6012160" y="1570211"/>
            <a:ext cx="2388870" cy="2225675"/>
          </a:xfrm>
          <a:prstGeom prst="rect">
            <a:avLst/>
          </a:prstGeom>
          <a:ln>
            <a:noFill/>
          </a:ln>
        </p:spPr>
      </p:pic>
      <p:sp>
        <p:nvSpPr>
          <p:cNvPr id="100" name="文本框 99"/>
          <p:cNvSpPr txBox="1"/>
          <p:nvPr/>
        </p:nvSpPr>
        <p:spPr>
          <a:xfrm>
            <a:off x="5580112" y="4064173"/>
            <a:ext cx="3031460" cy="307777"/>
          </a:xfrm>
          <a:prstGeom prst="rect">
            <a:avLst/>
          </a:prstGeom>
          <a:noFill/>
          <a:ln w="9525">
            <a:noFill/>
          </a:ln>
        </p:spPr>
        <p:txBody>
          <a:bodyPr wrap="square">
            <a:spAutoFit/>
          </a:bodyPr>
          <a:lstStyle/>
          <a:p>
            <a:pPr indent="560705"/>
            <a:r>
              <a:rPr lang="zh-CN" sz="1400" b="0" dirty="0">
                <a:latin typeface="黑体" panose="02010609060101010101" pitchFamily="49" charset="-122"/>
                <a:ea typeface="黑体" panose="02010609060101010101" pitchFamily="49" charset="-122"/>
              </a:rPr>
              <a:t>开启云平台完成状态俯视图</a:t>
            </a:r>
            <a:endParaRPr lang="zh-CN" altLang="en-US" sz="2800" dirty="0">
              <a:latin typeface="黑体" panose="02010609060101010101" pitchFamily="49" charset="-122"/>
              <a:ea typeface="黑体" panose="02010609060101010101" pitchFamily="49" charset="-122"/>
            </a:endParaRPr>
          </a:p>
        </p:txBody>
      </p:sp>
      <p:sp>
        <p:nvSpPr>
          <p:cNvPr id="2" name="文本框 1"/>
          <p:cNvSpPr txBox="1"/>
          <p:nvPr/>
        </p:nvSpPr>
        <p:spPr>
          <a:xfrm>
            <a:off x="2667888" y="4136181"/>
            <a:ext cx="3128248" cy="307777"/>
          </a:xfrm>
          <a:prstGeom prst="rect">
            <a:avLst/>
          </a:prstGeom>
          <a:noFill/>
          <a:ln w="9525">
            <a:noFill/>
          </a:ln>
        </p:spPr>
        <p:txBody>
          <a:bodyPr wrap="square">
            <a:spAutoFit/>
          </a:bodyPr>
          <a:lstStyle/>
          <a:p>
            <a:pPr indent="560705"/>
            <a:r>
              <a:rPr lang="zh-CN" sz="1400" b="0" dirty="0">
                <a:latin typeface="黑体" panose="02010609060101010101" pitchFamily="49" charset="-122"/>
                <a:ea typeface="黑体" panose="02010609060101010101" pitchFamily="49" charset="-122"/>
              </a:rPr>
              <a:t>开启云平台完成状态斜视图</a:t>
            </a:r>
            <a:endParaRPr lang="zh-CN" altLang="en-US" sz="2800" dirty="0">
              <a:latin typeface="黑体" panose="02010609060101010101" pitchFamily="49" charset="-122"/>
              <a:ea typeface="黑体" panose="02010609060101010101" pitchFamily="49" charset="-122"/>
            </a:endParaRPr>
          </a:p>
        </p:txBody>
      </p:sp>
      <p:sp>
        <p:nvSpPr>
          <p:cNvPr id="9" name="矩形 4"/>
          <p:cNvSpPr>
            <a:spLocks noChangeArrowheads="1"/>
          </p:cNvSpPr>
          <p:nvPr/>
        </p:nvSpPr>
        <p:spPr bwMode="auto">
          <a:xfrm>
            <a:off x="539552" y="1848971"/>
            <a:ext cx="2736304" cy="2306955"/>
          </a:xfrm>
          <a:prstGeom prst="rect">
            <a:avLst/>
          </a:prstGeom>
          <a:noFill/>
          <a:ln w="9525">
            <a:noFill/>
            <a:miter lim="800000"/>
          </a:ln>
        </p:spPr>
        <p:txBody>
          <a:bodyPr wrap="square">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完成标志</a:t>
            </a:r>
            <a:r>
              <a:rPr lang="zh-CN" altLang="en-US" sz="1600" dirty="0">
                <a:latin typeface="微软雅黑" panose="020B0503020204020204" pitchFamily="34" charset="-122"/>
                <a:ea typeface="微软雅黑" panose="020B0503020204020204" pitchFamily="34" charset="-122"/>
              </a:rPr>
              <a:t>：   </a:t>
            </a:r>
            <a:r>
              <a:rPr sz="1600" dirty="0" err="1">
                <a:latin typeface="微软雅黑" panose="020B0503020204020204" pitchFamily="34" charset="-122"/>
                <a:ea typeface="微软雅黑" panose="020B0503020204020204" pitchFamily="34" charset="-122"/>
              </a:rPr>
              <a:t>机器人转动转柄，不得直接接触转板，使转板蓝色标记的垂直投影完全落在两个黄色标记中间的红色半透明区域内</a:t>
            </a:r>
            <a:r>
              <a:rPr lang="zh-CN" altLang="en-US" sz="1600" dirty="0">
                <a:latin typeface="微软雅黑" panose="020B0503020204020204" pitchFamily="34" charset="-122"/>
                <a:ea typeface="微软雅黑" panose="020B0503020204020204" pitchFamily="34" charset="-122"/>
              </a:rPr>
              <a:t>。</a:t>
            </a:r>
            <a:r>
              <a:rPr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                           </a:t>
            </a:r>
            <a:r>
              <a:rPr lang="zh-CN" altLang="en-US" sz="1600" b="1" dirty="0">
                <a:latin typeface="微软雅黑" panose="020B0503020204020204" pitchFamily="34" charset="-122"/>
                <a:ea typeface="微软雅黑" panose="020B0503020204020204" pitchFamily="34" charset="-122"/>
              </a:rPr>
              <a:t>得分</a:t>
            </a:r>
            <a:r>
              <a:rPr lang="zh-CN" altLang="en-US" sz="1600" b="1" dirty="0">
                <a:latin typeface="微软雅黑" panose="020B0503020204020204" pitchFamily="34" charset="-122"/>
                <a:ea typeface="微软雅黑" panose="020B0503020204020204" pitchFamily="34" charset="-122"/>
                <a:sym typeface="Wingdings" panose="05000000000000000000" pitchFamily="2" charset="2"/>
              </a:rPr>
              <a:t>：</a:t>
            </a:r>
            <a:r>
              <a:rPr lang="en-US" altLang="zh-CN" sz="1600" dirty="0">
                <a:solidFill>
                  <a:srgbClr val="FF0000"/>
                </a:solidFill>
                <a:latin typeface="微软雅黑" panose="020B0503020204020204" pitchFamily="34" charset="-122"/>
                <a:ea typeface="微软雅黑" panose="020B0503020204020204" pitchFamily="34" charset="-122"/>
              </a:rPr>
              <a:t>80</a:t>
            </a:r>
            <a:r>
              <a:rPr lang="zh-CN" altLang="en-US" sz="1600" dirty="0">
                <a:latin typeface="微软雅黑" panose="020B0503020204020204" pitchFamily="34" charset="-122"/>
                <a:ea typeface="微软雅黑" panose="020B0503020204020204" pitchFamily="34" charset="-122"/>
              </a:rPr>
              <a:t>分。</a:t>
            </a:r>
            <a:endParaRPr lang="en-US" altLang="zh-CN" sz="16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4"/>
          <p:cNvSpPr txBox="1">
            <a:spLocks noChangeArrowheads="1"/>
          </p:cNvSpPr>
          <p:nvPr/>
        </p:nvSpPr>
        <p:spPr bwMode="auto">
          <a:xfrm>
            <a:off x="405507" y="928132"/>
            <a:ext cx="4454525" cy="491490"/>
          </a:xfrm>
          <a:prstGeom prst="rect">
            <a:avLst/>
          </a:prstGeom>
          <a:noFill/>
          <a:ln w="9525">
            <a:noFill/>
            <a:miter lim="800000"/>
          </a:ln>
        </p:spPr>
        <p:txBody>
          <a:bodyPr wrap="square">
            <a:spAutoFit/>
          </a:bodyPr>
          <a:lstStyle/>
          <a:p>
            <a:r>
              <a:rPr lang="zh-CN" sz="2600" dirty="0">
                <a:latin typeface="微软雅黑" panose="020B0503020204020204" pitchFamily="34" charset="-122"/>
                <a:ea typeface="微软雅黑" panose="020B0503020204020204" pitchFamily="34" charset="-122"/>
              </a:rPr>
              <a:t>附加任务</a:t>
            </a:r>
            <a:r>
              <a:rPr lang="en-US" altLang="zh-CN" sz="2600" dirty="0">
                <a:latin typeface="微软雅黑" panose="020B0503020204020204" pitchFamily="34" charset="-122"/>
                <a:ea typeface="微软雅黑" panose="020B0503020204020204" pitchFamily="34" charset="-122"/>
              </a:rPr>
              <a:t>2-</a:t>
            </a:r>
            <a:r>
              <a:rPr lang="zh-CN" altLang="en-US" sz="2600" dirty="0">
                <a:latin typeface="微软雅黑" panose="020B0503020204020204" pitchFamily="34" charset="-122"/>
                <a:ea typeface="微软雅黑" panose="020B0503020204020204" pitchFamily="34" charset="-122"/>
              </a:rPr>
              <a:t>自动驾驶</a:t>
            </a:r>
            <a:endParaRPr lang="zh-CN" altLang="en-US" sz="2600" dirty="0">
              <a:latin typeface="微软雅黑" panose="020B0503020204020204" pitchFamily="34" charset="-122"/>
              <a:ea typeface="微软雅黑" panose="020B0503020204020204" pitchFamily="34" charset="-122"/>
            </a:endParaRPr>
          </a:p>
        </p:txBody>
      </p:sp>
      <p:pic>
        <p:nvPicPr>
          <p:cNvPr id="223" name="图片 223" descr="F:\2020 WER\2020年科协\2-3D模型及渲染图\4、效果图\自动驾驶\自动驾驶.143.png"/>
          <p:cNvPicPr>
            <a:picLocks noChangeAspect="1" noChangeArrowheads="1"/>
          </p:cNvPicPr>
          <p:nvPr/>
        </p:nvPicPr>
        <p:blipFill>
          <a:blip r:embed="rId1" cstate="print">
            <a:extLst>
              <a:ext uri="{28A0092B-C50C-407E-A947-70E740481C1C}">
                <a14:useLocalDpi xmlns:a14="http://schemas.microsoft.com/office/drawing/2010/main" val="0"/>
              </a:ext>
            </a:extLst>
          </a:blip>
          <a:srcRect l="18723" t="2261" r="15859" b="4362"/>
          <a:stretch>
            <a:fillRect/>
          </a:stretch>
        </p:blipFill>
        <p:spPr>
          <a:xfrm>
            <a:off x="2987824" y="1203598"/>
            <a:ext cx="3601085" cy="3588385"/>
          </a:xfrm>
          <a:prstGeom prst="rect">
            <a:avLst/>
          </a:prstGeom>
          <a:noFill/>
          <a:ln>
            <a:noFill/>
          </a:ln>
        </p:spPr>
      </p:pic>
      <p:sp>
        <p:nvSpPr>
          <p:cNvPr id="87" name="矩形标注 87"/>
          <p:cNvSpPr/>
          <p:nvPr/>
        </p:nvSpPr>
        <p:spPr>
          <a:xfrm>
            <a:off x="2313137" y="1489031"/>
            <a:ext cx="937895" cy="379095"/>
          </a:xfrm>
          <a:prstGeom prst="wedgeRectCallout">
            <a:avLst>
              <a:gd name="adj1" fmla="val 231076"/>
              <a:gd name="adj2" fmla="val 343215"/>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挡杆</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86" name="矩形标注 86"/>
          <p:cNvSpPr/>
          <p:nvPr/>
        </p:nvSpPr>
        <p:spPr>
          <a:xfrm>
            <a:off x="1514307" y="3164796"/>
            <a:ext cx="978535" cy="319405"/>
          </a:xfrm>
          <a:prstGeom prst="wedgeRectCallout">
            <a:avLst>
              <a:gd name="adj1" fmla="val 179623"/>
              <a:gd name="adj2" fmla="val -98608"/>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小汽车</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4"/>
          <p:cNvSpPr txBox="1">
            <a:spLocks noChangeArrowheads="1"/>
          </p:cNvSpPr>
          <p:nvPr/>
        </p:nvSpPr>
        <p:spPr bwMode="auto">
          <a:xfrm>
            <a:off x="405507" y="1009819"/>
            <a:ext cx="4454525" cy="491490"/>
          </a:xfrm>
          <a:prstGeom prst="rect">
            <a:avLst/>
          </a:prstGeom>
          <a:noFill/>
          <a:ln w="9525">
            <a:noFill/>
            <a:miter lim="800000"/>
          </a:ln>
        </p:spPr>
        <p:txBody>
          <a:bodyPr wrap="square">
            <a:spAutoFit/>
          </a:bodyPr>
          <a:lstStyle/>
          <a:p>
            <a:r>
              <a:rPr lang="zh-CN" sz="2600" dirty="0">
                <a:latin typeface="微软雅黑" panose="020B0503020204020204" pitchFamily="34" charset="-122"/>
                <a:ea typeface="微软雅黑" panose="020B0503020204020204" pitchFamily="34" charset="-122"/>
              </a:rPr>
              <a:t>附加任务</a:t>
            </a:r>
            <a:r>
              <a:rPr lang="en-US" altLang="zh-CN" sz="2600" dirty="0">
                <a:latin typeface="微软雅黑" panose="020B0503020204020204" pitchFamily="34" charset="-122"/>
                <a:ea typeface="微软雅黑" panose="020B0503020204020204" pitchFamily="34" charset="-122"/>
              </a:rPr>
              <a:t>2-</a:t>
            </a:r>
            <a:r>
              <a:rPr lang="zh-CN" altLang="en-US" sz="2600" dirty="0">
                <a:latin typeface="微软雅黑" panose="020B0503020204020204" pitchFamily="34" charset="-122"/>
                <a:ea typeface="微软雅黑" panose="020B0503020204020204" pitchFamily="34" charset="-122"/>
              </a:rPr>
              <a:t>自动驾驶</a:t>
            </a:r>
            <a:endParaRPr lang="zh-CN" altLang="en-US" sz="2600" dirty="0">
              <a:latin typeface="微软雅黑" panose="020B0503020204020204" pitchFamily="34" charset="-122"/>
              <a:ea typeface="微软雅黑" panose="020B0503020204020204" pitchFamily="34" charset="-122"/>
            </a:endParaRPr>
          </a:p>
        </p:txBody>
      </p:sp>
      <p:pic>
        <p:nvPicPr>
          <p:cNvPr id="236" name="图片 236" descr="F:\2020 WER\2020年科协\2-3D模型及渲染图\4、效果图\自动驾驶.86.png"/>
          <p:cNvPicPr>
            <a:picLocks noChangeAspect="1" noChangeArrowheads="1"/>
          </p:cNvPicPr>
          <p:nvPr/>
        </p:nvPicPr>
        <p:blipFill>
          <a:blip r:embed="rId1" cstate="print">
            <a:extLst>
              <a:ext uri="{28A0092B-C50C-407E-A947-70E740481C1C}">
                <a14:useLocalDpi xmlns:a14="http://schemas.microsoft.com/office/drawing/2010/main" val="0"/>
              </a:ext>
            </a:extLst>
          </a:blip>
          <a:srcRect l="14497" t="7871" r="13314" b="8722"/>
          <a:stretch>
            <a:fillRect/>
          </a:stretch>
        </p:blipFill>
        <p:spPr>
          <a:xfrm>
            <a:off x="3347864" y="1851670"/>
            <a:ext cx="3903980" cy="3148330"/>
          </a:xfrm>
          <a:prstGeom prst="rect">
            <a:avLst/>
          </a:prstGeom>
          <a:noFill/>
          <a:ln>
            <a:noFill/>
          </a:ln>
        </p:spPr>
      </p:pic>
      <p:cxnSp>
        <p:nvCxnSpPr>
          <p:cNvPr id="108" name="直接箭头连接符 108"/>
          <p:cNvCxnSpPr/>
          <p:nvPr/>
        </p:nvCxnSpPr>
        <p:spPr>
          <a:xfrm flipH="1">
            <a:off x="6178059" y="4217680"/>
            <a:ext cx="696595" cy="506095"/>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4" name="矩形标注 104"/>
          <p:cNvSpPr/>
          <p:nvPr/>
        </p:nvSpPr>
        <p:spPr>
          <a:xfrm>
            <a:off x="7668344" y="2396485"/>
            <a:ext cx="1224136" cy="535305"/>
          </a:xfrm>
          <a:prstGeom prst="wedgeRectCallout">
            <a:avLst>
              <a:gd name="adj1" fmla="val -131601"/>
              <a:gd name="adj2" fmla="val 318920"/>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dirty="0" err="1">
                <a:latin typeface="Calibri" panose="020F0502020204030204"/>
                <a:ea typeface="宋体" panose="02010600030101010101" pitchFamily="2" charset="-122"/>
                <a:cs typeface="Times New Roman" panose="02020603050405020304"/>
                <a:sym typeface="Times New Roman" panose="02020603050405020304"/>
              </a:rPr>
              <a:t>红色箭头为正方向</a:t>
            </a:r>
            <a:endParaRPr lang="en-US" altLang="zh-CN" sz="900" kern="100" dirty="0">
              <a:latin typeface="Calibri" panose="020F0502020204030204"/>
              <a:ea typeface="宋体" panose="02010600030101010101" pitchFamily="2" charset="-122"/>
              <a:cs typeface="Times New Roman" panose="02020603050405020304"/>
              <a:sym typeface="Times New Roman" panose="02020603050405020304"/>
            </a:endParaRPr>
          </a:p>
          <a:p>
            <a:pPr indent="0" algn="ctr">
              <a:lnSpc>
                <a:spcPts val="1100"/>
              </a:lnSpc>
            </a:pPr>
            <a:r>
              <a:rPr lang="en-US" altLang="zh-CN" sz="900" kern="100" dirty="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900" kern="100" dirty="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305" name="矩形标注 305"/>
          <p:cNvSpPr/>
          <p:nvPr/>
        </p:nvSpPr>
        <p:spPr>
          <a:xfrm>
            <a:off x="2307099" y="1874213"/>
            <a:ext cx="652780" cy="379095"/>
          </a:xfrm>
          <a:prstGeom prst="wedgeRectCallout">
            <a:avLst>
              <a:gd name="adj1" fmla="val 188326"/>
              <a:gd name="adj2" fmla="val 173031"/>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上转柄</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 name="矩形标注 305"/>
          <p:cNvSpPr/>
          <p:nvPr/>
        </p:nvSpPr>
        <p:spPr>
          <a:xfrm>
            <a:off x="2256299" y="2788613"/>
            <a:ext cx="652780" cy="379095"/>
          </a:xfrm>
          <a:prstGeom prst="wedgeRectCallout">
            <a:avLst>
              <a:gd name="adj1" fmla="val 188326"/>
              <a:gd name="adj2" fmla="val 173031"/>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zh-CN" altLang="en-US" sz="900" kern="100">
                <a:latin typeface="Calibri" panose="020F0502020204030204"/>
                <a:ea typeface="宋体" panose="02010600030101010101" pitchFamily="2" charset="-122"/>
                <a:cs typeface="Times New Roman" panose="02020603050405020304"/>
                <a:sym typeface="Times New Roman" panose="02020603050405020304"/>
              </a:rPr>
              <a:t>下</a:t>
            </a: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转柄</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92" name="矩形标注 92"/>
          <p:cNvSpPr/>
          <p:nvPr/>
        </p:nvSpPr>
        <p:spPr>
          <a:xfrm>
            <a:off x="3272299" y="4426278"/>
            <a:ext cx="1008380" cy="354965"/>
          </a:xfrm>
          <a:prstGeom prst="wedgeRectCallout">
            <a:avLst>
              <a:gd name="adj1" fmla="val 143765"/>
              <a:gd name="adj2" fmla="val -148300"/>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车库出口</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4"/>
          <p:cNvSpPr txBox="1">
            <a:spLocks noChangeArrowheads="1"/>
          </p:cNvSpPr>
          <p:nvPr/>
        </p:nvSpPr>
        <p:spPr bwMode="auto">
          <a:xfrm>
            <a:off x="405507" y="1000140"/>
            <a:ext cx="4454525" cy="491490"/>
          </a:xfrm>
          <a:prstGeom prst="rect">
            <a:avLst/>
          </a:prstGeom>
          <a:noFill/>
          <a:ln w="9525">
            <a:noFill/>
            <a:miter lim="800000"/>
          </a:ln>
        </p:spPr>
        <p:txBody>
          <a:bodyPr wrap="square">
            <a:spAutoFit/>
          </a:bodyPr>
          <a:lstStyle/>
          <a:p>
            <a:r>
              <a:rPr lang="zh-CN" sz="2600" dirty="0">
                <a:latin typeface="微软雅黑" panose="020B0503020204020204" pitchFamily="34" charset="-122"/>
                <a:ea typeface="微软雅黑" panose="020B0503020204020204" pitchFamily="34" charset="-122"/>
              </a:rPr>
              <a:t>附加任务</a:t>
            </a:r>
            <a:r>
              <a:rPr lang="en-US" altLang="zh-CN" sz="2600" dirty="0">
                <a:latin typeface="微软雅黑" panose="020B0503020204020204" pitchFamily="34" charset="-122"/>
                <a:ea typeface="微软雅黑" panose="020B0503020204020204" pitchFamily="34" charset="-122"/>
              </a:rPr>
              <a:t>2-</a:t>
            </a:r>
            <a:r>
              <a:rPr lang="zh-CN" altLang="en-US" sz="2600" dirty="0">
                <a:latin typeface="微软雅黑" panose="020B0503020204020204" pitchFamily="34" charset="-122"/>
                <a:ea typeface="微软雅黑" panose="020B0503020204020204" pitchFamily="34" charset="-122"/>
              </a:rPr>
              <a:t>自动驾驶</a:t>
            </a:r>
            <a:endParaRPr lang="zh-CN" altLang="en-US" sz="2600" dirty="0">
              <a:latin typeface="微软雅黑" panose="020B0503020204020204" pitchFamily="34" charset="-122"/>
              <a:ea typeface="微软雅黑" panose="020B0503020204020204" pitchFamily="34" charset="-122"/>
            </a:endParaRPr>
          </a:p>
        </p:txBody>
      </p:sp>
      <p:pic>
        <p:nvPicPr>
          <p:cNvPr id="126" name="图片 126" descr="自动驾驶.99"/>
          <p:cNvPicPr>
            <a:picLocks noChangeAspect="1"/>
          </p:cNvPicPr>
          <p:nvPr/>
        </p:nvPicPr>
        <p:blipFill>
          <a:blip r:embed="rId1"/>
          <a:srcRect l="13435" t="14577" r="14063" b="5641"/>
          <a:stretch>
            <a:fillRect/>
          </a:stretch>
        </p:blipFill>
        <p:spPr>
          <a:xfrm>
            <a:off x="1176655" y="1605280"/>
            <a:ext cx="2512695" cy="1932940"/>
          </a:xfrm>
          <a:prstGeom prst="rect">
            <a:avLst/>
          </a:prstGeom>
          <a:ln>
            <a:noFill/>
          </a:ln>
        </p:spPr>
      </p:pic>
      <p:pic>
        <p:nvPicPr>
          <p:cNvPr id="135" name="图片 135" descr="自动驾驶.100"/>
          <p:cNvPicPr>
            <a:picLocks noChangeAspect="1"/>
          </p:cNvPicPr>
          <p:nvPr/>
        </p:nvPicPr>
        <p:blipFill>
          <a:blip r:embed="rId2"/>
          <a:srcRect l="13586" t="15566" r="18360" b="6509"/>
          <a:stretch>
            <a:fillRect/>
          </a:stretch>
        </p:blipFill>
        <p:spPr>
          <a:xfrm>
            <a:off x="4756785" y="1605280"/>
            <a:ext cx="2506345" cy="2005965"/>
          </a:xfrm>
          <a:prstGeom prst="rect">
            <a:avLst/>
          </a:prstGeom>
          <a:ln>
            <a:noFill/>
          </a:ln>
        </p:spPr>
      </p:pic>
      <p:sp>
        <p:nvSpPr>
          <p:cNvPr id="136" name="矩形标注 136"/>
          <p:cNvSpPr/>
          <p:nvPr/>
        </p:nvSpPr>
        <p:spPr>
          <a:xfrm>
            <a:off x="673100" y="1811020"/>
            <a:ext cx="1019810" cy="408940"/>
          </a:xfrm>
          <a:prstGeom prst="wedgeRectCallout">
            <a:avLst>
              <a:gd name="adj1" fmla="val 148624"/>
              <a:gd name="adj2" fmla="val 144847"/>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密码锁锁定状态</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91" name="矩形标注 91"/>
          <p:cNvSpPr/>
          <p:nvPr/>
        </p:nvSpPr>
        <p:spPr>
          <a:xfrm>
            <a:off x="7180580" y="2414905"/>
            <a:ext cx="1026795" cy="387350"/>
          </a:xfrm>
          <a:prstGeom prst="wedgeRectCallout">
            <a:avLst>
              <a:gd name="adj1" fmla="val -111001"/>
              <a:gd name="adj2" fmla="val 18302"/>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密码锁解锁状态</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00" name="文本框 99"/>
          <p:cNvSpPr txBox="1"/>
          <p:nvPr/>
        </p:nvSpPr>
        <p:spPr>
          <a:xfrm>
            <a:off x="833755" y="3847465"/>
            <a:ext cx="6429375" cy="337185"/>
          </a:xfrm>
          <a:prstGeom prst="rect">
            <a:avLst/>
          </a:prstGeom>
          <a:noFill/>
          <a:ln w="9525">
            <a:noFill/>
          </a:ln>
        </p:spPr>
        <p:txBody>
          <a:bodyPr wrap="square">
            <a:spAutoFit/>
          </a:bodyPr>
          <a:lstStyle/>
          <a:p>
            <a:pPr indent="560705"/>
            <a:r>
              <a:rPr sz="1600" b="0" dirty="0">
                <a:latin typeface="微软雅黑" panose="020B0503020204020204" pitchFamily="34" charset="-122"/>
                <a:ea typeface="微软雅黑" panose="020B0503020204020204" pitchFamily="34" charset="-122"/>
              </a:rPr>
              <a:t>机器人通过转动上面转柄，使密码锁处于解锁状态</a:t>
            </a:r>
            <a:endParaRPr sz="16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4"/>
          <p:cNvSpPr txBox="1">
            <a:spLocks noChangeArrowheads="1"/>
          </p:cNvSpPr>
          <p:nvPr/>
        </p:nvSpPr>
        <p:spPr bwMode="auto">
          <a:xfrm>
            <a:off x="3357835" y="843558"/>
            <a:ext cx="4454525" cy="491490"/>
          </a:xfrm>
          <a:prstGeom prst="rect">
            <a:avLst/>
          </a:prstGeom>
          <a:noFill/>
          <a:ln w="9525">
            <a:noFill/>
            <a:miter lim="800000"/>
          </a:ln>
        </p:spPr>
        <p:txBody>
          <a:bodyPr wrap="square">
            <a:spAutoFit/>
          </a:bodyPr>
          <a:lstStyle/>
          <a:p>
            <a:r>
              <a:rPr lang="zh-CN" sz="2600" dirty="0">
                <a:latin typeface="微软雅黑" panose="020B0503020204020204" pitchFamily="34" charset="-122"/>
                <a:ea typeface="微软雅黑" panose="020B0503020204020204" pitchFamily="34" charset="-122"/>
              </a:rPr>
              <a:t>附加任务</a:t>
            </a:r>
            <a:r>
              <a:rPr lang="en-US" altLang="zh-CN" sz="2600" dirty="0">
                <a:latin typeface="微软雅黑" panose="020B0503020204020204" pitchFamily="34" charset="-122"/>
                <a:ea typeface="微软雅黑" panose="020B0503020204020204" pitchFamily="34" charset="-122"/>
              </a:rPr>
              <a:t>2-</a:t>
            </a:r>
            <a:r>
              <a:rPr lang="zh-CN" altLang="en-US" sz="2600" dirty="0">
                <a:latin typeface="微软雅黑" panose="020B0503020204020204" pitchFamily="34" charset="-122"/>
                <a:ea typeface="微软雅黑" panose="020B0503020204020204" pitchFamily="34" charset="-122"/>
              </a:rPr>
              <a:t>自动驾驶</a:t>
            </a:r>
            <a:endParaRPr lang="zh-CN" altLang="en-US" sz="2600" dirty="0">
              <a:latin typeface="微软雅黑" panose="020B0503020204020204" pitchFamily="34" charset="-122"/>
              <a:ea typeface="微软雅黑" panose="020B0503020204020204" pitchFamily="34" charset="-122"/>
            </a:endParaRPr>
          </a:p>
        </p:txBody>
      </p:sp>
      <p:sp>
        <p:nvSpPr>
          <p:cNvPr id="100" name="文本框 99"/>
          <p:cNvSpPr txBox="1"/>
          <p:nvPr/>
        </p:nvSpPr>
        <p:spPr>
          <a:xfrm>
            <a:off x="827585" y="3349819"/>
            <a:ext cx="7585764" cy="1526187"/>
          </a:xfrm>
          <a:prstGeom prst="rect">
            <a:avLst/>
          </a:prstGeom>
          <a:noFill/>
          <a:ln w="9525">
            <a:noFill/>
          </a:ln>
        </p:spPr>
        <p:txBody>
          <a:bodyPr wrap="square">
            <a:spAutoFit/>
          </a:bodyPr>
          <a:lstStyle/>
          <a:p>
            <a:pPr>
              <a:lnSpc>
                <a:spcPct val="150000"/>
              </a:lnSpc>
            </a:pPr>
            <a:r>
              <a:rPr lang="zh-CN" altLang="en-US" sz="1600" b="1" dirty="0">
                <a:latin typeface="微软雅黑" panose="020B0503020204020204" pitchFamily="34" charset="-122"/>
                <a:ea typeface="微软雅黑" panose="020B0503020204020204" pitchFamily="34" charset="-122"/>
                <a:sym typeface="+mn-ea"/>
              </a:rPr>
              <a:t>完成标志</a:t>
            </a:r>
            <a:r>
              <a:rPr lang="zh-CN" altLang="en-US" sz="1600" dirty="0">
                <a:latin typeface="微软雅黑" panose="020B0503020204020204" pitchFamily="34" charset="-122"/>
                <a:ea typeface="微软雅黑" panose="020B0503020204020204" pitchFamily="34" charset="-122"/>
                <a:sym typeface="+mn-ea"/>
              </a:rPr>
              <a:t>：转动下面转柄，升起挡杆，挡杆红色标记的水平投影高出车库顶部。</a:t>
            </a:r>
            <a:r>
              <a:rPr sz="1600" dirty="0">
                <a:latin typeface="微软雅黑" panose="020B0503020204020204" pitchFamily="34" charset="-122"/>
                <a:ea typeface="微软雅黑" panose="020B0503020204020204" pitchFamily="34" charset="-122"/>
                <a:sym typeface="+mn-ea"/>
              </a:rPr>
              <a:t>    </a:t>
            </a:r>
            <a:r>
              <a:rPr lang="zh-CN" altLang="en-US" sz="1600" dirty="0">
                <a:latin typeface="微软雅黑" panose="020B0503020204020204" pitchFamily="34" charset="-122"/>
                <a:ea typeface="微软雅黑" panose="020B0503020204020204" pitchFamily="34" charset="-122"/>
                <a:sym typeface="+mn-ea"/>
              </a:rPr>
              <a:t>                                                                                                                              </a:t>
            </a:r>
            <a:r>
              <a:rPr lang="zh-CN" altLang="en-US" sz="1600" b="1" dirty="0">
                <a:latin typeface="微软雅黑" panose="020B0503020204020204" pitchFamily="34" charset="-122"/>
                <a:ea typeface="微软雅黑" panose="020B0503020204020204" pitchFamily="34" charset="-122"/>
                <a:sym typeface="+mn-ea"/>
              </a:rPr>
              <a:t>得分</a:t>
            </a:r>
            <a:r>
              <a:rPr lang="zh-CN" altLang="en-US" sz="1600" b="1" dirty="0">
                <a:latin typeface="微软雅黑" panose="020B0503020204020204" pitchFamily="34" charset="-122"/>
                <a:ea typeface="微软雅黑" panose="020B0503020204020204" pitchFamily="34" charset="-122"/>
                <a:sym typeface="Wingdings" panose="05000000000000000000" pitchFamily="2" charset="2"/>
              </a:rPr>
              <a:t>：</a:t>
            </a:r>
            <a:r>
              <a:rPr lang="en-US" altLang="zh-CN" sz="1600" dirty="0">
                <a:solidFill>
                  <a:srgbClr val="FF0000"/>
                </a:solidFill>
                <a:latin typeface="微软雅黑" panose="020B0503020204020204" pitchFamily="34" charset="-122"/>
                <a:ea typeface="微软雅黑" panose="020B0503020204020204" pitchFamily="34" charset="-122"/>
                <a:sym typeface="+mn-ea"/>
              </a:rPr>
              <a:t>50</a:t>
            </a:r>
            <a:r>
              <a:rPr lang="zh-CN" altLang="en-US" sz="1600" dirty="0">
                <a:latin typeface="微软雅黑" panose="020B0503020204020204" pitchFamily="34" charset="-122"/>
                <a:ea typeface="微软雅黑" panose="020B0503020204020204" pitchFamily="34" charset="-122"/>
                <a:sym typeface="+mn-ea"/>
              </a:rPr>
              <a:t>分。</a:t>
            </a:r>
            <a:endParaRPr lang="en-US" altLang="zh-CN" sz="1600" dirty="0">
              <a:latin typeface="微软雅黑" panose="020B0503020204020204" pitchFamily="34" charset="-122"/>
              <a:ea typeface="微软雅黑" panose="020B0503020204020204" pitchFamily="34" charset="-122"/>
              <a:sym typeface="+mn-ea"/>
            </a:endParaRPr>
          </a:p>
          <a:p>
            <a:pPr>
              <a:lnSpc>
                <a:spcPct val="150000"/>
              </a:lnSpc>
            </a:pPr>
            <a:r>
              <a:rPr lang="zh-CN" altLang="en-US" sz="1600" b="1" dirty="0">
                <a:latin typeface="微软雅黑" panose="020B0503020204020204" pitchFamily="34" charset="-122"/>
                <a:ea typeface="微软雅黑" panose="020B0503020204020204" pitchFamily="34" charset="-122"/>
                <a:sym typeface="+mn-ea"/>
              </a:rPr>
              <a:t>完成标志</a:t>
            </a:r>
            <a:r>
              <a:rPr lang="zh-CN" altLang="en-US" sz="1600" dirty="0">
                <a:latin typeface="微软雅黑" panose="020B0503020204020204" pitchFamily="34" charset="-122"/>
                <a:ea typeface="微软雅黑" panose="020B0503020204020204" pitchFamily="34" charset="-122"/>
                <a:sym typeface="+mn-ea"/>
              </a:rPr>
              <a:t>：</a:t>
            </a:r>
            <a:r>
              <a:rPr sz="1600" dirty="0" err="1">
                <a:latin typeface="微软雅黑" panose="020B0503020204020204" pitchFamily="34" charset="-122"/>
                <a:ea typeface="微软雅黑" panose="020B0503020204020204" pitchFamily="34" charset="-122"/>
                <a:sym typeface="+mn-ea"/>
              </a:rPr>
              <a:t>最后机器人把小汽车带回基地</a:t>
            </a:r>
            <a:r>
              <a:rPr sz="1600" dirty="0">
                <a:latin typeface="微软雅黑" panose="020B0503020204020204" pitchFamily="34" charset="-122"/>
                <a:ea typeface="微软雅黑" panose="020B0503020204020204" pitchFamily="34" charset="-122"/>
                <a:sym typeface="+mn-ea"/>
              </a:rPr>
              <a:t> </a:t>
            </a:r>
            <a:r>
              <a:rPr lang="zh-CN" altLang="en-US" sz="1600" dirty="0">
                <a:latin typeface="微软雅黑" panose="020B0503020204020204" pitchFamily="34" charset="-122"/>
                <a:ea typeface="微软雅黑" panose="020B0503020204020204" pitchFamily="34" charset="-122"/>
                <a:sym typeface="+mn-ea"/>
              </a:rPr>
              <a:t>。</a:t>
            </a:r>
            <a:endParaRPr lang="en-US" altLang="zh-CN" sz="1600" dirty="0">
              <a:latin typeface="微软雅黑" panose="020B0503020204020204" pitchFamily="34" charset="-122"/>
              <a:ea typeface="微软雅黑" panose="020B0503020204020204" pitchFamily="34" charset="-122"/>
              <a:sym typeface="+mn-ea"/>
            </a:endParaRPr>
          </a:p>
          <a:p>
            <a:pPr>
              <a:lnSpc>
                <a:spcPct val="150000"/>
              </a:lnSpc>
            </a:pPr>
            <a:r>
              <a:rPr lang="zh-CN" altLang="en-US" sz="1600" b="1" dirty="0">
                <a:latin typeface="微软雅黑" panose="020B0503020204020204" pitchFamily="34" charset="-122"/>
                <a:ea typeface="微软雅黑" panose="020B0503020204020204" pitchFamily="34" charset="-122"/>
                <a:sym typeface="+mn-ea"/>
              </a:rPr>
              <a:t>得分</a:t>
            </a:r>
            <a:r>
              <a:rPr lang="zh-CN" altLang="en-US" sz="1600" b="1" dirty="0">
                <a:latin typeface="微软雅黑" panose="020B0503020204020204" pitchFamily="34" charset="-122"/>
                <a:ea typeface="微软雅黑" panose="020B0503020204020204" pitchFamily="34" charset="-122"/>
                <a:sym typeface="Wingdings" panose="05000000000000000000" pitchFamily="2" charset="2"/>
              </a:rPr>
              <a:t>：</a:t>
            </a:r>
            <a:r>
              <a:rPr lang="en-US" altLang="zh-CN" sz="1600" dirty="0">
                <a:solidFill>
                  <a:srgbClr val="FF0000"/>
                </a:solidFill>
                <a:latin typeface="微软雅黑" panose="020B0503020204020204" pitchFamily="34" charset="-122"/>
                <a:ea typeface="微软雅黑" panose="020B0503020204020204" pitchFamily="34" charset="-122"/>
                <a:sym typeface="+mn-ea"/>
              </a:rPr>
              <a:t>100</a:t>
            </a:r>
            <a:r>
              <a:rPr lang="zh-CN" altLang="en-US" sz="1600" dirty="0">
                <a:latin typeface="微软雅黑" panose="020B0503020204020204" pitchFamily="34" charset="-122"/>
                <a:ea typeface="微软雅黑" panose="020B0503020204020204" pitchFamily="34" charset="-122"/>
                <a:sym typeface="+mn-ea"/>
              </a:rPr>
              <a:t>分。  </a:t>
            </a:r>
            <a:r>
              <a:rPr lang="zh-CN" altLang="en-US" sz="1600" dirty="0">
                <a:solidFill>
                  <a:srgbClr val="FF0000"/>
                </a:solidFill>
                <a:latin typeface="微软雅黑" panose="020B0503020204020204" pitchFamily="34" charset="-122"/>
                <a:ea typeface="微软雅黑" panose="020B0503020204020204" pitchFamily="34" charset="-122"/>
                <a:sym typeface="+mn-ea"/>
              </a:rPr>
              <a:t>小汽车必须从车库出口取出，否则不得分。</a:t>
            </a:r>
            <a:endParaRPr lang="zh-CN" altLang="en-US" sz="1600" dirty="0">
              <a:solidFill>
                <a:srgbClr val="FF0000"/>
              </a:solidFill>
              <a:latin typeface="微软雅黑" panose="020B0503020204020204" pitchFamily="34" charset="-122"/>
              <a:ea typeface="微软雅黑" panose="020B0503020204020204" pitchFamily="34" charset="-122"/>
              <a:sym typeface="+mn-ea"/>
            </a:endParaRPr>
          </a:p>
        </p:txBody>
      </p:sp>
      <p:pic>
        <p:nvPicPr>
          <p:cNvPr id="137" name="图片 137" descr="自动驾驶.101"/>
          <p:cNvPicPr>
            <a:picLocks noChangeAspect="1"/>
          </p:cNvPicPr>
          <p:nvPr/>
        </p:nvPicPr>
        <p:blipFill>
          <a:blip r:embed="rId1"/>
          <a:srcRect l="14706" t="17531" r="15345" b="12230"/>
          <a:stretch>
            <a:fillRect/>
          </a:stretch>
        </p:blipFill>
        <p:spPr>
          <a:xfrm>
            <a:off x="2516738" y="1222876"/>
            <a:ext cx="2640330" cy="1852930"/>
          </a:xfrm>
          <a:prstGeom prst="rect">
            <a:avLst/>
          </a:prstGeom>
          <a:ln>
            <a:noFill/>
          </a:ln>
        </p:spPr>
      </p:pic>
      <p:pic>
        <p:nvPicPr>
          <p:cNvPr id="138" name="图片 138" descr="自动驾驶.102"/>
          <p:cNvPicPr>
            <a:picLocks noChangeAspect="1"/>
          </p:cNvPicPr>
          <p:nvPr/>
        </p:nvPicPr>
        <p:blipFill>
          <a:blip r:embed="rId2"/>
          <a:srcRect l="11503" t="19286" r="21920" b="6814"/>
          <a:stretch>
            <a:fillRect/>
          </a:stretch>
        </p:blipFill>
        <p:spPr>
          <a:xfrm>
            <a:off x="5436096" y="1090796"/>
            <a:ext cx="2557780" cy="1985010"/>
          </a:xfrm>
          <a:prstGeom prst="rect">
            <a:avLst/>
          </a:prstGeom>
          <a:ln>
            <a:noFill/>
          </a:ln>
        </p:spPr>
      </p:pic>
      <p:sp>
        <p:nvSpPr>
          <p:cNvPr id="149" name="矩形标注 149"/>
          <p:cNvSpPr/>
          <p:nvPr/>
        </p:nvSpPr>
        <p:spPr>
          <a:xfrm>
            <a:off x="1526138" y="1834064"/>
            <a:ext cx="990600" cy="629285"/>
          </a:xfrm>
          <a:prstGeom prst="wedgeRectCallout">
            <a:avLst>
              <a:gd name="adj1" fmla="val 176217"/>
              <a:gd name="adj2" fmla="val -77598"/>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挡杆红色标记的水平投影高出车库顶部</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 name="文本框 1"/>
          <p:cNvSpPr txBox="1"/>
          <p:nvPr/>
        </p:nvSpPr>
        <p:spPr>
          <a:xfrm>
            <a:off x="2123728" y="3056061"/>
            <a:ext cx="3033340" cy="307777"/>
          </a:xfrm>
          <a:prstGeom prst="rect">
            <a:avLst/>
          </a:prstGeom>
          <a:noFill/>
          <a:ln w="9525">
            <a:noFill/>
          </a:ln>
        </p:spPr>
        <p:txBody>
          <a:bodyPr wrap="square">
            <a:spAutoFit/>
          </a:bodyPr>
          <a:lstStyle/>
          <a:p>
            <a:pPr indent="560705"/>
            <a:r>
              <a:rPr lang="zh-CN" sz="1400" b="0" dirty="0">
                <a:latin typeface="黑体" panose="02010609060101010101" pitchFamily="49" charset="-122"/>
                <a:ea typeface="黑体" panose="02010609060101010101" pitchFamily="49" charset="-122"/>
              </a:rPr>
              <a:t>自动驾驶升起挡杆得分状态</a:t>
            </a:r>
            <a:endParaRPr lang="zh-CN" altLang="en-US" sz="2800" dirty="0">
              <a:latin typeface="黑体" panose="02010609060101010101" pitchFamily="49" charset="-122"/>
              <a:ea typeface="黑体" panose="02010609060101010101" pitchFamily="49" charset="-122"/>
            </a:endParaRPr>
          </a:p>
        </p:txBody>
      </p:sp>
      <p:sp>
        <p:nvSpPr>
          <p:cNvPr id="3" name="文本框 2"/>
          <p:cNvSpPr txBox="1"/>
          <p:nvPr/>
        </p:nvSpPr>
        <p:spPr>
          <a:xfrm>
            <a:off x="5796136" y="3056061"/>
            <a:ext cx="2160240" cy="307777"/>
          </a:xfrm>
          <a:prstGeom prst="rect">
            <a:avLst/>
          </a:prstGeom>
          <a:noFill/>
          <a:ln w="9525">
            <a:noFill/>
          </a:ln>
        </p:spPr>
        <p:txBody>
          <a:bodyPr wrap="square">
            <a:spAutoFit/>
          </a:bodyPr>
          <a:lstStyle/>
          <a:p>
            <a:pPr indent="560705"/>
            <a:r>
              <a:rPr lang="zh-CN" sz="1400" b="0" dirty="0">
                <a:latin typeface="黑体" panose="02010609060101010101" pitchFamily="49" charset="-122"/>
                <a:ea typeface="黑体" panose="02010609060101010101" pitchFamily="49" charset="-122"/>
              </a:rPr>
              <a:t>小车被带回基地</a:t>
            </a:r>
            <a:endParaRPr lang="zh-CN" altLang="en-US" sz="2800" dirty="0">
              <a:latin typeface="黑体" panose="02010609060101010101" pitchFamily="49" charset="-122"/>
              <a:ea typeface="黑体" panose="02010609060101010101" pitchFamily="49" charset="-122"/>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4"/>
          <p:cNvSpPr txBox="1">
            <a:spLocks noChangeArrowheads="1"/>
          </p:cNvSpPr>
          <p:nvPr/>
        </p:nvSpPr>
        <p:spPr bwMode="auto">
          <a:xfrm>
            <a:off x="621531" y="1144156"/>
            <a:ext cx="4454525" cy="491490"/>
          </a:xfrm>
          <a:prstGeom prst="rect">
            <a:avLst/>
          </a:prstGeom>
          <a:noFill/>
          <a:ln w="9525">
            <a:noFill/>
            <a:miter lim="800000"/>
          </a:ln>
        </p:spPr>
        <p:txBody>
          <a:bodyPr wrap="square">
            <a:spAutoFit/>
          </a:bodyPr>
          <a:lstStyle/>
          <a:p>
            <a:r>
              <a:rPr lang="zh-CN" sz="2600" dirty="0">
                <a:latin typeface="微软雅黑" panose="020B0503020204020204" pitchFamily="34" charset="-122"/>
                <a:ea typeface="微软雅黑" panose="020B0503020204020204" pitchFamily="34" charset="-122"/>
              </a:rPr>
              <a:t>附加任务</a:t>
            </a:r>
            <a:r>
              <a:rPr lang="en-US" altLang="zh-CN" sz="2600" dirty="0">
                <a:latin typeface="微软雅黑" panose="020B0503020204020204" pitchFamily="34" charset="-122"/>
                <a:ea typeface="微软雅黑" panose="020B0503020204020204" pitchFamily="34" charset="-122"/>
              </a:rPr>
              <a:t>3-</a:t>
            </a:r>
            <a:r>
              <a:rPr lang="zh-CN" altLang="en-US" sz="2600" dirty="0">
                <a:latin typeface="微软雅黑" panose="020B0503020204020204" pitchFamily="34" charset="-122"/>
                <a:ea typeface="微软雅黑" panose="020B0503020204020204" pitchFamily="34" charset="-122"/>
              </a:rPr>
              <a:t>智能终端</a:t>
            </a:r>
            <a:endParaRPr lang="zh-CN" altLang="en-US" sz="2600" dirty="0">
              <a:latin typeface="微软雅黑" panose="020B0503020204020204" pitchFamily="34" charset="-122"/>
              <a:ea typeface="微软雅黑" panose="020B0503020204020204" pitchFamily="34" charset="-122"/>
            </a:endParaRPr>
          </a:p>
        </p:txBody>
      </p:sp>
      <p:pic>
        <p:nvPicPr>
          <p:cNvPr id="289" name="图片 289" descr="F:\2020 WER\2020年科协\2-3D模型及渲染图\4、效果图\智能终端\智能终端.145.png"/>
          <p:cNvPicPr>
            <a:picLocks noChangeAspect="1" noChangeArrowheads="1"/>
          </p:cNvPicPr>
          <p:nvPr/>
        </p:nvPicPr>
        <p:blipFill>
          <a:blip r:embed="rId1" cstate="print">
            <a:extLst>
              <a:ext uri="{28A0092B-C50C-407E-A947-70E740481C1C}">
                <a14:useLocalDpi xmlns:a14="http://schemas.microsoft.com/office/drawing/2010/main" val="0"/>
              </a:ext>
            </a:extLst>
          </a:blip>
          <a:srcRect l="29889" t="5331" r="29281"/>
          <a:stretch>
            <a:fillRect/>
          </a:stretch>
        </p:blipFill>
        <p:spPr>
          <a:xfrm>
            <a:off x="4605372" y="1403955"/>
            <a:ext cx="2054860" cy="3328035"/>
          </a:xfrm>
          <a:prstGeom prst="rect">
            <a:avLst/>
          </a:prstGeom>
          <a:noFill/>
          <a:ln>
            <a:noFill/>
          </a:ln>
        </p:spPr>
      </p:pic>
      <p:sp>
        <p:nvSpPr>
          <p:cNvPr id="65" name="矩形标注 65"/>
          <p:cNvSpPr/>
          <p:nvPr/>
        </p:nvSpPr>
        <p:spPr>
          <a:xfrm>
            <a:off x="3223930" y="2217073"/>
            <a:ext cx="942975" cy="260985"/>
          </a:xfrm>
          <a:prstGeom prst="wedgeRectCallout">
            <a:avLst>
              <a:gd name="adj1" fmla="val 132794"/>
              <a:gd name="adj2" fmla="val 84914"/>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上转柄</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11" name="矩形标注 111"/>
          <p:cNvSpPr/>
          <p:nvPr/>
        </p:nvSpPr>
        <p:spPr>
          <a:xfrm>
            <a:off x="3442553" y="3842464"/>
            <a:ext cx="1190268" cy="387350"/>
          </a:xfrm>
          <a:prstGeom prst="wedgeRectCallout">
            <a:avLst>
              <a:gd name="adj1" fmla="val 83183"/>
              <a:gd name="adj2" fmla="val 75409"/>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dirty="0" err="1">
                <a:latin typeface="Calibri" panose="020F0502020204030204"/>
                <a:ea typeface="宋体" panose="02010600030101010101" pitchFamily="2" charset="-122"/>
                <a:cs typeface="Times New Roman" panose="02020603050405020304"/>
                <a:sym typeface="Times New Roman" panose="02020603050405020304"/>
              </a:rPr>
              <a:t>红色箭头为正方向</a:t>
            </a:r>
            <a:endParaRPr lang="en-US" altLang="zh-CN" sz="900" kern="100" dirty="0">
              <a:latin typeface="Calibri" panose="020F0502020204030204"/>
              <a:ea typeface="宋体" panose="02010600030101010101" pitchFamily="2" charset="-122"/>
              <a:cs typeface="Times New Roman" panose="02020603050405020304"/>
              <a:sym typeface="Times New Roman" panose="02020603050405020304"/>
            </a:endParaRPr>
          </a:p>
          <a:p>
            <a:pPr indent="0" algn="ctr">
              <a:lnSpc>
                <a:spcPts val="1100"/>
              </a:lnSpc>
            </a:pPr>
            <a:r>
              <a:rPr lang="en-US" altLang="zh-CN" sz="900" kern="100" dirty="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900" kern="100" dirty="0">
              <a:latin typeface="Calibri" panose="020F0502020204030204"/>
              <a:ea typeface="宋体" panose="02010600030101010101" pitchFamily="2" charset="-122"/>
              <a:cs typeface="Times New Roman" panose="02020603050405020304"/>
              <a:sym typeface="Times New Roman" panose="02020603050405020304"/>
            </a:endParaRPr>
          </a:p>
        </p:txBody>
      </p:sp>
      <p:cxnSp>
        <p:nvCxnSpPr>
          <p:cNvPr id="112" name="直接箭头连接符 112"/>
          <p:cNvCxnSpPr/>
          <p:nvPr/>
        </p:nvCxnSpPr>
        <p:spPr>
          <a:xfrm>
            <a:off x="5065112" y="4373850"/>
            <a:ext cx="561975" cy="23622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4"/>
          <p:cNvSpPr txBox="1">
            <a:spLocks noChangeArrowheads="1"/>
          </p:cNvSpPr>
          <p:nvPr/>
        </p:nvSpPr>
        <p:spPr bwMode="auto">
          <a:xfrm>
            <a:off x="477515" y="1072148"/>
            <a:ext cx="4454525" cy="491490"/>
          </a:xfrm>
          <a:prstGeom prst="rect">
            <a:avLst/>
          </a:prstGeom>
          <a:noFill/>
          <a:ln w="9525">
            <a:noFill/>
            <a:miter lim="800000"/>
          </a:ln>
        </p:spPr>
        <p:txBody>
          <a:bodyPr wrap="square">
            <a:spAutoFit/>
          </a:bodyPr>
          <a:lstStyle/>
          <a:p>
            <a:r>
              <a:rPr lang="zh-CN" sz="2600" dirty="0">
                <a:latin typeface="微软雅黑" panose="020B0503020204020204" pitchFamily="34" charset="-122"/>
                <a:ea typeface="微软雅黑" panose="020B0503020204020204" pitchFamily="34" charset="-122"/>
              </a:rPr>
              <a:t>附加任务</a:t>
            </a:r>
            <a:r>
              <a:rPr lang="en-US" altLang="zh-CN" sz="2600" dirty="0">
                <a:latin typeface="微软雅黑" panose="020B0503020204020204" pitchFamily="34" charset="-122"/>
                <a:ea typeface="微软雅黑" panose="020B0503020204020204" pitchFamily="34" charset="-122"/>
              </a:rPr>
              <a:t>3-</a:t>
            </a:r>
            <a:r>
              <a:rPr lang="zh-CN" altLang="en-US" sz="2600" dirty="0">
                <a:latin typeface="微软雅黑" panose="020B0503020204020204" pitchFamily="34" charset="-122"/>
                <a:ea typeface="微软雅黑" panose="020B0503020204020204" pitchFamily="34" charset="-122"/>
              </a:rPr>
              <a:t>智能终端</a:t>
            </a:r>
            <a:endParaRPr lang="zh-CN" altLang="en-US" sz="2600" dirty="0">
              <a:latin typeface="微软雅黑" panose="020B0503020204020204" pitchFamily="34" charset="-122"/>
              <a:ea typeface="微软雅黑" panose="020B0503020204020204" pitchFamily="34" charset="-122"/>
            </a:endParaRPr>
          </a:p>
        </p:txBody>
      </p:sp>
      <p:pic>
        <p:nvPicPr>
          <p:cNvPr id="131" name="图片 131" descr="F:\2020 WER\2020年科协\2-3D模型及渲染图\4、效果图\智能终端\2020科协-附加.129.png"/>
          <p:cNvPicPr>
            <a:picLocks noChangeAspect="1" noChangeArrowheads="1"/>
          </p:cNvPicPr>
          <p:nvPr/>
        </p:nvPicPr>
        <p:blipFill>
          <a:blip r:embed="rId1" cstate="print">
            <a:extLst>
              <a:ext uri="{28A0092B-C50C-407E-A947-70E740481C1C}">
                <a14:useLocalDpi xmlns:a14="http://schemas.microsoft.com/office/drawing/2010/main" val="0"/>
              </a:ext>
            </a:extLst>
          </a:blip>
          <a:srcRect l="25260" t="15955" r="22754" b="6676"/>
          <a:stretch>
            <a:fillRect/>
          </a:stretch>
        </p:blipFill>
        <p:spPr>
          <a:xfrm>
            <a:off x="4172148" y="981075"/>
            <a:ext cx="3197860" cy="3322320"/>
          </a:xfrm>
          <a:prstGeom prst="rect">
            <a:avLst/>
          </a:prstGeom>
          <a:noFill/>
          <a:ln>
            <a:noFill/>
          </a:ln>
        </p:spPr>
      </p:pic>
      <p:sp>
        <p:nvSpPr>
          <p:cNvPr id="2" name="矩形标注 71"/>
          <p:cNvSpPr/>
          <p:nvPr/>
        </p:nvSpPr>
        <p:spPr>
          <a:xfrm>
            <a:off x="3891161" y="1419543"/>
            <a:ext cx="925195" cy="301625"/>
          </a:xfrm>
          <a:prstGeom prst="wedgeRectCallout">
            <a:avLst>
              <a:gd name="adj1" fmla="val 173220"/>
              <a:gd name="adj2" fmla="val 144198"/>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迷宫出口A</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66" name="矩形标注 66"/>
          <p:cNvSpPr/>
          <p:nvPr/>
        </p:nvSpPr>
        <p:spPr>
          <a:xfrm>
            <a:off x="2791976" y="2254568"/>
            <a:ext cx="942975" cy="248285"/>
          </a:xfrm>
          <a:prstGeom prst="wedgeRectCallout">
            <a:avLst>
              <a:gd name="adj1" fmla="val 178787"/>
              <a:gd name="adj2" fmla="val -232992"/>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迷宫入口</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72" name="矩形标注 72"/>
          <p:cNvSpPr/>
          <p:nvPr/>
        </p:nvSpPr>
        <p:spPr>
          <a:xfrm>
            <a:off x="3980061" y="2481898"/>
            <a:ext cx="925195" cy="319405"/>
          </a:xfrm>
          <a:prstGeom prst="wedgeRectCallout">
            <a:avLst>
              <a:gd name="adj1" fmla="val 155924"/>
              <a:gd name="adj2" fmla="val -130698"/>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接收器A</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73" name="矩形标注 73"/>
          <p:cNvSpPr/>
          <p:nvPr/>
        </p:nvSpPr>
        <p:spPr>
          <a:xfrm>
            <a:off x="7696398" y="1270000"/>
            <a:ext cx="908050" cy="289560"/>
          </a:xfrm>
          <a:prstGeom prst="wedgeRectCallout">
            <a:avLst>
              <a:gd name="adj1" fmla="val -203146"/>
              <a:gd name="adj2" fmla="val 34649"/>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接收器B</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74" name="矩形标注 74"/>
          <p:cNvSpPr/>
          <p:nvPr/>
        </p:nvSpPr>
        <p:spPr>
          <a:xfrm>
            <a:off x="6788348" y="1935163"/>
            <a:ext cx="908050" cy="319405"/>
          </a:xfrm>
          <a:prstGeom prst="wedgeRectCallout">
            <a:avLst>
              <a:gd name="adj1" fmla="val -97074"/>
              <a:gd name="adj2" fmla="val -144955"/>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100"/>
              </a:lnSpc>
            </a:pPr>
            <a:r>
              <a:rPr lang="en-US" altLang="zh-CN" sz="900" kern="100">
                <a:latin typeface="Calibri" panose="020F0502020204030204"/>
                <a:ea typeface="宋体" panose="02010600030101010101" pitchFamily="2" charset="-122"/>
                <a:cs typeface="Times New Roman" panose="02020603050405020304"/>
                <a:sym typeface="Times New Roman" panose="02020603050405020304"/>
              </a:rPr>
              <a:t>迷宫出口B</a:t>
            </a:r>
            <a:endParaRPr lang="en-US" altLang="zh-CN" sz="9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00" name="文本框 99"/>
          <p:cNvSpPr txBox="1"/>
          <p:nvPr/>
        </p:nvSpPr>
        <p:spPr>
          <a:xfrm>
            <a:off x="395536" y="4371950"/>
            <a:ext cx="8424936" cy="523220"/>
          </a:xfrm>
          <a:prstGeom prst="rect">
            <a:avLst/>
          </a:prstGeom>
          <a:noFill/>
          <a:ln w="9525">
            <a:noFill/>
          </a:ln>
        </p:spPr>
        <p:txBody>
          <a:bodyPr wrap="square">
            <a:spAutoFit/>
          </a:bodyPr>
          <a:lstStyle/>
          <a:p>
            <a:pPr indent="0"/>
            <a:r>
              <a:rPr lang="zh-CN" sz="1400" b="0" dirty="0">
                <a:latin typeface="黑体" panose="02010609060101010101" pitchFamily="49" charset="-122"/>
                <a:ea typeface="黑体" panose="02010609060101010101" pitchFamily="49" charset="-122"/>
                <a:cs typeface="+mj-ea"/>
              </a:rPr>
              <a:t>任务模型在上下台阶上各有一个转柄，转柄初始位置水平，可以控制顶部的迷宫的前后和左右倾斜的角度。迷宫有一个入口和两个出口</a:t>
            </a:r>
            <a:r>
              <a:rPr lang="en-US" sz="1400" b="0" dirty="0">
                <a:latin typeface="黑体" panose="02010609060101010101" pitchFamily="49" charset="-122"/>
                <a:ea typeface="黑体" panose="02010609060101010101" pitchFamily="49" charset="-122"/>
                <a:cs typeface="+mj-ea"/>
              </a:rPr>
              <a:t>A</a:t>
            </a:r>
            <a:r>
              <a:rPr lang="zh-CN" sz="1400" b="0" dirty="0">
                <a:latin typeface="黑体" panose="02010609060101010101" pitchFamily="49" charset="-122"/>
                <a:ea typeface="黑体" panose="02010609060101010101" pitchFamily="49" charset="-122"/>
                <a:cs typeface="+mj-ea"/>
              </a:rPr>
              <a:t>和</a:t>
            </a:r>
            <a:r>
              <a:rPr lang="en-US" sz="1400" b="0" dirty="0">
                <a:latin typeface="黑体" panose="02010609060101010101" pitchFamily="49" charset="-122"/>
                <a:ea typeface="黑体" panose="02010609060101010101" pitchFamily="49" charset="-122"/>
                <a:cs typeface="+mj-ea"/>
              </a:rPr>
              <a:t>B</a:t>
            </a:r>
            <a:r>
              <a:rPr lang="zh-CN" sz="1400" b="0" dirty="0">
                <a:latin typeface="黑体" panose="02010609060101010101" pitchFamily="49" charset="-122"/>
                <a:ea typeface="黑体" panose="02010609060101010101" pitchFamily="49" charset="-122"/>
                <a:cs typeface="+mj-ea"/>
              </a:rPr>
              <a:t>，在出口处有两个接收器</a:t>
            </a:r>
            <a:r>
              <a:rPr lang="en-US" sz="1400" b="0" dirty="0">
                <a:latin typeface="黑体" panose="02010609060101010101" pitchFamily="49" charset="-122"/>
                <a:ea typeface="黑体" panose="02010609060101010101" pitchFamily="49" charset="-122"/>
                <a:cs typeface="+mj-ea"/>
              </a:rPr>
              <a:t>A</a:t>
            </a:r>
            <a:r>
              <a:rPr lang="zh-CN" sz="1400" b="0" dirty="0">
                <a:latin typeface="黑体" panose="02010609060101010101" pitchFamily="49" charset="-122"/>
                <a:ea typeface="黑体" panose="02010609060101010101" pitchFamily="49" charset="-122"/>
                <a:cs typeface="+mj-ea"/>
              </a:rPr>
              <a:t>和接收器</a:t>
            </a:r>
            <a:r>
              <a:rPr lang="en-US" sz="1400" b="0" dirty="0">
                <a:latin typeface="黑体" panose="02010609060101010101" pitchFamily="49" charset="-122"/>
                <a:ea typeface="黑体" panose="02010609060101010101" pitchFamily="49" charset="-122"/>
                <a:cs typeface="+mj-ea"/>
              </a:rPr>
              <a:t>B</a:t>
            </a:r>
            <a:r>
              <a:rPr lang="zh-CN" sz="1400" b="0" dirty="0">
                <a:latin typeface="黑体" panose="02010609060101010101" pitchFamily="49" charset="-122"/>
                <a:ea typeface="黑体" panose="02010609060101010101" pitchFamily="49" charset="-122"/>
                <a:cs typeface="+mj-ea"/>
              </a:rPr>
              <a:t>。模型初始状态为水平状态。</a:t>
            </a:r>
            <a:endParaRPr lang="zh-CN" altLang="en-US" sz="2800" dirty="0">
              <a:latin typeface="黑体" panose="02010609060101010101" pitchFamily="49" charset="-122"/>
              <a:ea typeface="黑体" panose="02010609060101010101" pitchFamily="49" charset="-122"/>
              <a:cs typeface="+mj-ea"/>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4"/>
          <p:cNvSpPr txBox="1">
            <a:spLocks noChangeArrowheads="1"/>
          </p:cNvSpPr>
          <p:nvPr/>
        </p:nvSpPr>
        <p:spPr bwMode="auto">
          <a:xfrm>
            <a:off x="4365947" y="851695"/>
            <a:ext cx="4454525" cy="491490"/>
          </a:xfrm>
          <a:prstGeom prst="rect">
            <a:avLst/>
          </a:prstGeom>
          <a:noFill/>
          <a:ln w="9525">
            <a:noFill/>
            <a:miter lim="800000"/>
          </a:ln>
        </p:spPr>
        <p:txBody>
          <a:bodyPr wrap="square">
            <a:spAutoFit/>
          </a:bodyPr>
          <a:lstStyle/>
          <a:p>
            <a:r>
              <a:rPr lang="zh-CN" sz="2600" dirty="0">
                <a:latin typeface="微软雅黑" panose="020B0503020204020204" pitchFamily="34" charset="-122"/>
                <a:ea typeface="微软雅黑" panose="020B0503020204020204" pitchFamily="34" charset="-122"/>
              </a:rPr>
              <a:t>附加任务</a:t>
            </a:r>
            <a:r>
              <a:rPr lang="en-US" altLang="zh-CN" sz="2600" dirty="0">
                <a:latin typeface="微软雅黑" panose="020B0503020204020204" pitchFamily="34" charset="-122"/>
                <a:ea typeface="微软雅黑" panose="020B0503020204020204" pitchFamily="34" charset="-122"/>
              </a:rPr>
              <a:t>3-</a:t>
            </a:r>
            <a:r>
              <a:rPr lang="zh-CN" altLang="en-US" sz="2600" dirty="0">
                <a:latin typeface="微软雅黑" panose="020B0503020204020204" pitchFamily="34" charset="-122"/>
                <a:ea typeface="微软雅黑" panose="020B0503020204020204" pitchFamily="34" charset="-122"/>
              </a:rPr>
              <a:t>智能终端</a:t>
            </a:r>
            <a:endParaRPr lang="zh-CN" altLang="en-US" sz="2600" dirty="0">
              <a:latin typeface="微软雅黑" panose="020B0503020204020204" pitchFamily="34" charset="-122"/>
              <a:ea typeface="微软雅黑" panose="020B0503020204020204" pitchFamily="34" charset="-122"/>
            </a:endParaRPr>
          </a:p>
        </p:txBody>
      </p:sp>
      <p:pic>
        <p:nvPicPr>
          <p:cNvPr id="132" name="图片 132" descr="F:\2020 WER\2020年科协\2-3D模型及渲染图\4、效果图\智能终端\2020科协-附加.130.png"/>
          <p:cNvPicPr>
            <a:picLocks noChangeAspect="1" noChangeArrowheads="1"/>
          </p:cNvPicPr>
          <p:nvPr/>
        </p:nvPicPr>
        <p:blipFill>
          <a:blip r:embed="rId1" cstate="print">
            <a:extLst>
              <a:ext uri="{28A0092B-C50C-407E-A947-70E740481C1C}">
                <a14:useLocalDpi xmlns:a14="http://schemas.microsoft.com/office/drawing/2010/main" val="0"/>
              </a:ext>
            </a:extLst>
          </a:blip>
          <a:srcRect l="27187" t="14471" r="22352" b="6676"/>
          <a:stretch>
            <a:fillRect/>
          </a:stretch>
        </p:blipFill>
        <p:spPr>
          <a:xfrm>
            <a:off x="4013056" y="1562849"/>
            <a:ext cx="1783080" cy="1945005"/>
          </a:xfrm>
          <a:prstGeom prst="rect">
            <a:avLst/>
          </a:prstGeom>
          <a:noFill/>
          <a:ln>
            <a:noFill/>
          </a:ln>
        </p:spPr>
      </p:pic>
      <p:sp>
        <p:nvSpPr>
          <p:cNvPr id="100" name="文本框 99"/>
          <p:cNvSpPr txBox="1"/>
          <p:nvPr/>
        </p:nvSpPr>
        <p:spPr>
          <a:xfrm>
            <a:off x="3275856" y="3867894"/>
            <a:ext cx="2592288" cy="307777"/>
          </a:xfrm>
          <a:prstGeom prst="rect">
            <a:avLst/>
          </a:prstGeom>
          <a:noFill/>
          <a:ln w="9525">
            <a:noFill/>
          </a:ln>
        </p:spPr>
        <p:txBody>
          <a:bodyPr wrap="square">
            <a:spAutoFit/>
          </a:bodyPr>
          <a:lstStyle/>
          <a:p>
            <a:pPr indent="560705"/>
            <a:r>
              <a:rPr lang="zh-CN" sz="1400" b="0" dirty="0">
                <a:latin typeface="黑体" panose="02010609060101010101" pitchFamily="49" charset="-122"/>
                <a:ea typeface="黑体" panose="02010609060101010101" pitchFamily="49" charset="-122"/>
              </a:rPr>
              <a:t>智能终端中间过程状态</a:t>
            </a:r>
            <a:endParaRPr lang="zh-CN" altLang="en-US" sz="2800" dirty="0">
              <a:latin typeface="黑体" panose="02010609060101010101" pitchFamily="49" charset="-122"/>
              <a:ea typeface="黑体" panose="02010609060101010101" pitchFamily="49" charset="-122"/>
            </a:endParaRPr>
          </a:p>
        </p:txBody>
      </p:sp>
      <p:sp>
        <p:nvSpPr>
          <p:cNvPr id="3" name="文本框 2"/>
          <p:cNvSpPr txBox="1"/>
          <p:nvPr/>
        </p:nvSpPr>
        <p:spPr>
          <a:xfrm rot="10800000" flipV="1">
            <a:off x="5868145" y="3848149"/>
            <a:ext cx="2255768" cy="307777"/>
          </a:xfrm>
          <a:prstGeom prst="rect">
            <a:avLst/>
          </a:prstGeom>
          <a:noFill/>
          <a:ln w="9525">
            <a:noFill/>
          </a:ln>
        </p:spPr>
        <p:txBody>
          <a:bodyPr wrap="square">
            <a:spAutoFit/>
          </a:bodyPr>
          <a:lstStyle/>
          <a:p>
            <a:pPr indent="560705"/>
            <a:r>
              <a:rPr lang="zh-CN" sz="1400" b="0" dirty="0">
                <a:latin typeface="黑体" panose="02010609060101010101" pitchFamily="49" charset="-122"/>
                <a:ea typeface="黑体" panose="02010609060101010101" pitchFamily="49" charset="-122"/>
              </a:rPr>
              <a:t>智能终端完成状态</a:t>
            </a:r>
            <a:endParaRPr lang="zh-CN" altLang="en-US" sz="2800" dirty="0">
              <a:latin typeface="黑体" panose="02010609060101010101" pitchFamily="49" charset="-122"/>
              <a:ea typeface="黑体" panose="02010609060101010101" pitchFamily="49" charset="-122"/>
            </a:endParaRPr>
          </a:p>
        </p:txBody>
      </p:sp>
      <p:pic>
        <p:nvPicPr>
          <p:cNvPr id="4" name="图片 158" descr="F:\2020 WER\2020年科协\2-3D模型及渲染图\4、效果图\智能终端\2020科协-附加.131.png"/>
          <p:cNvPicPr>
            <a:picLocks noChangeAspect="1" noChangeArrowheads="1"/>
          </p:cNvPicPr>
          <p:nvPr/>
        </p:nvPicPr>
        <p:blipFill>
          <a:blip r:embed="rId2" cstate="print">
            <a:extLst>
              <a:ext uri="{28A0092B-C50C-407E-A947-70E740481C1C}">
                <a14:useLocalDpi xmlns:a14="http://schemas.microsoft.com/office/drawing/2010/main" val="0"/>
              </a:ext>
            </a:extLst>
          </a:blip>
          <a:srcRect l="30552" t="17742" r="25255" b="4265"/>
          <a:stretch>
            <a:fillRect/>
          </a:stretch>
        </p:blipFill>
        <p:spPr>
          <a:xfrm>
            <a:off x="6486222" y="1519034"/>
            <a:ext cx="1614170" cy="1988820"/>
          </a:xfrm>
          <a:prstGeom prst="rect">
            <a:avLst/>
          </a:prstGeom>
          <a:noFill/>
          <a:ln>
            <a:noFill/>
          </a:ln>
        </p:spPr>
      </p:pic>
      <p:sp>
        <p:nvSpPr>
          <p:cNvPr id="9" name="矩形 4"/>
          <p:cNvSpPr>
            <a:spLocks noChangeArrowheads="1"/>
          </p:cNvSpPr>
          <p:nvPr/>
        </p:nvSpPr>
        <p:spPr bwMode="auto">
          <a:xfrm>
            <a:off x="500136" y="1183770"/>
            <a:ext cx="3207768" cy="3231654"/>
          </a:xfrm>
          <a:prstGeom prst="rect">
            <a:avLst/>
          </a:prstGeom>
          <a:noFill/>
          <a:ln w="9525">
            <a:noFill/>
            <a:miter lim="800000"/>
          </a:ln>
        </p:spPr>
        <p:txBody>
          <a:bodyPr wrap="square">
            <a:spAutoFit/>
          </a:bodyPr>
          <a:lstStyle/>
          <a:p>
            <a:r>
              <a:rPr sz="1600" dirty="0">
                <a:latin typeface="黑体" panose="02010609060101010101" pitchFamily="49" charset="-122"/>
                <a:ea typeface="黑体" panose="02010609060101010101" pitchFamily="49" charset="-122"/>
              </a:rPr>
              <a:t>竞赛开始前，每支参赛队伍从裁判处获得两个货物（钢珠）。</a:t>
            </a:r>
            <a:r>
              <a:rPr lang="en-US" altLang="zh-CN" sz="1600" b="1" dirty="0">
                <a:latin typeface="黑体" panose="02010609060101010101" pitchFamily="49" charset="-122"/>
                <a:ea typeface="黑体" panose="02010609060101010101" pitchFamily="49" charset="-122"/>
              </a:rPr>
              <a:t>           </a:t>
            </a:r>
            <a:r>
              <a:rPr lang="en-US" altLang="zh-CN" sz="2000" b="1" dirty="0">
                <a:latin typeface="黑体" panose="02010609060101010101" pitchFamily="49" charset="-122"/>
                <a:ea typeface="黑体" panose="02010609060101010101" pitchFamily="49" charset="-122"/>
              </a:rPr>
              <a:t>                   </a:t>
            </a:r>
            <a:r>
              <a:rPr lang="zh-CN" altLang="en-US" sz="1600" b="1" dirty="0">
                <a:latin typeface="黑体" panose="02010609060101010101" pitchFamily="49" charset="-122"/>
                <a:ea typeface="黑体" panose="02010609060101010101" pitchFamily="49" charset="-122"/>
              </a:rPr>
              <a:t>完成标志</a:t>
            </a:r>
            <a:r>
              <a:rPr lang="zh-CN" altLang="en-US" sz="1600" dirty="0">
                <a:latin typeface="黑体" panose="02010609060101010101" pitchFamily="49" charset="-122"/>
                <a:ea typeface="黑体" panose="02010609060101010101" pitchFamily="49" charset="-122"/>
              </a:rPr>
              <a:t>：  </a:t>
            </a:r>
            <a:r>
              <a:rPr sz="1600" dirty="0">
                <a:latin typeface="黑体" panose="02010609060101010101" pitchFamily="49" charset="-122"/>
                <a:ea typeface="黑体" panose="02010609060101010101" pitchFamily="49" charset="-122"/>
              </a:rPr>
              <a:t>二层机器人使货物从迷宫入口进入迷宫，货物进入迷宫后，机器人不得再次接触货物，货物不可跨越迷宫围墙，上下两层机器人互相配合，转动转柄，使货物从出口滚动完全落入接收器中，并保持到本轮比赛结束。每个接收器只能接收一个货物</a:t>
            </a:r>
            <a:r>
              <a:rPr lang="zh-CN" altLang="en-US" sz="1600" dirty="0">
                <a:latin typeface="黑体" panose="02010609060101010101" pitchFamily="49" charset="-122"/>
                <a:ea typeface="黑体" panose="02010609060101010101" pitchFamily="49" charset="-122"/>
              </a:rPr>
              <a:t>。</a:t>
            </a:r>
            <a:endParaRPr lang="en-US" altLang="zh-CN" sz="2000" dirty="0">
              <a:latin typeface="黑体" panose="02010609060101010101" pitchFamily="49" charset="-122"/>
              <a:ea typeface="黑体" panose="02010609060101010101" pitchFamily="49" charset="-122"/>
            </a:endParaRPr>
          </a:p>
          <a:p>
            <a:r>
              <a:rPr lang="zh-CN" altLang="en-US" sz="2000" b="1" dirty="0">
                <a:latin typeface="黑体" panose="02010609060101010101" pitchFamily="49" charset="-122"/>
                <a:ea typeface="黑体" panose="02010609060101010101" pitchFamily="49" charset="-122"/>
              </a:rPr>
              <a:t>得分</a:t>
            </a:r>
            <a:r>
              <a:rPr lang="zh-CN" altLang="en-US" sz="2000" b="1" dirty="0">
                <a:latin typeface="黑体" panose="02010609060101010101" pitchFamily="49" charset="-122"/>
                <a:ea typeface="黑体" panose="02010609060101010101" pitchFamily="49" charset="-122"/>
                <a:sym typeface="Wingdings" panose="05000000000000000000" pitchFamily="2" charset="2"/>
              </a:rPr>
              <a:t>：</a:t>
            </a:r>
            <a:r>
              <a:rPr sz="2000" dirty="0">
                <a:latin typeface="黑体" panose="02010609060101010101" pitchFamily="49" charset="-122"/>
                <a:ea typeface="黑体" panose="02010609060101010101" pitchFamily="49" charset="-122"/>
                <a:sym typeface="+mn-ea"/>
              </a:rPr>
              <a:t>每个货物得</a:t>
            </a:r>
            <a:r>
              <a:rPr sz="2000" dirty="0">
                <a:solidFill>
                  <a:srgbClr val="FF0000"/>
                </a:solidFill>
                <a:latin typeface="黑体" panose="02010609060101010101" pitchFamily="49" charset="-122"/>
                <a:ea typeface="黑体" panose="02010609060101010101" pitchFamily="49" charset="-122"/>
                <a:sym typeface="+mn-ea"/>
              </a:rPr>
              <a:t>80</a:t>
            </a:r>
            <a:r>
              <a:rPr sz="2000" dirty="0">
                <a:latin typeface="黑体" panose="02010609060101010101" pitchFamily="49" charset="-122"/>
                <a:ea typeface="黑体" panose="02010609060101010101" pitchFamily="49" charset="-122"/>
                <a:sym typeface="+mn-ea"/>
              </a:rPr>
              <a:t>分。</a:t>
            </a:r>
            <a:r>
              <a:rPr lang="zh-CN" altLang="en-US" sz="2000" dirty="0">
                <a:latin typeface="黑体" panose="02010609060101010101" pitchFamily="49" charset="-122"/>
                <a:ea typeface="黑体" panose="02010609060101010101" pitchFamily="49" charset="-122"/>
                <a:sym typeface="+mn-ea"/>
              </a:rPr>
              <a:t>     </a:t>
            </a:r>
            <a:r>
              <a:rPr lang="zh-CN" altLang="en-US" sz="1600" dirty="0">
                <a:latin typeface="微软雅黑" panose="020B0503020204020204" pitchFamily="34" charset="-122"/>
                <a:ea typeface="微软雅黑" panose="020B0503020204020204" pitchFamily="34" charset="-122"/>
                <a:sym typeface="+mn-ea"/>
              </a:rPr>
              <a:t>                 </a:t>
            </a:r>
            <a:endParaRPr lang="en-US" altLang="zh-CN" sz="16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sz="half" idx="1"/>
          </p:nvPr>
        </p:nvPicPr>
        <p:blipFill>
          <a:blip r:embed="rId1"/>
          <a:stretch>
            <a:fillRect/>
          </a:stretch>
        </p:blipFill>
        <p:spPr>
          <a:xfrm>
            <a:off x="946692" y="1370013"/>
            <a:ext cx="3250116" cy="3262312"/>
          </a:xfrm>
          <a:prstGeom prst="rect">
            <a:avLst/>
          </a:prstGeom>
        </p:spPr>
      </p:pic>
      <p:graphicFrame>
        <p:nvGraphicFramePr>
          <p:cNvPr id="7" name="内容占位符 6"/>
          <p:cNvGraphicFramePr>
            <a:graphicFrameLocks noGrp="1"/>
          </p:cNvGraphicFramePr>
          <p:nvPr>
            <p:ph sz="half" idx="2"/>
          </p:nvPr>
        </p:nvGraphicFramePr>
        <p:xfrm>
          <a:off x="4485940" y="340412"/>
          <a:ext cx="4362860" cy="4528449"/>
        </p:xfrm>
        <a:graphic>
          <a:graphicData uri="http://schemas.openxmlformats.org/presentationml/2006/ole">
            <mc:AlternateContent xmlns:mc="http://schemas.openxmlformats.org/markup-compatibility/2006">
              <mc:Choice xmlns:v="urn:schemas-microsoft-com:vml" Requires="v">
                <p:oleObj spid="_x0000_s3076" name="" r:id="rId2" imgW="5353050" imgH="5324475" progId="Paint.Picture">
                  <p:embed/>
                </p:oleObj>
              </mc:Choice>
              <mc:Fallback>
                <p:oleObj name="" r:id="rId2" imgW="5353050" imgH="5324475" progId="Paint.Picture">
                  <p:embed/>
                  <p:pic>
                    <p:nvPicPr>
                      <p:cNvPr id="0" name="对象 3"/>
                      <p:cNvPicPr/>
                      <p:nvPr/>
                    </p:nvPicPr>
                    <p:blipFill>
                      <a:blip r:embed="rId3"/>
                      <a:stretch>
                        <a:fillRect/>
                      </a:stretch>
                    </p:blipFill>
                    <p:spPr>
                      <a:xfrm>
                        <a:off x="4485940" y="340412"/>
                        <a:ext cx="4362860" cy="4528449"/>
                      </a:xfrm>
                      <a:prstGeom prst="rect">
                        <a:avLst/>
                      </a:prstGeom>
                    </p:spPr>
                  </p:pic>
                </p:oleObj>
              </mc:Fallback>
            </mc:AlternateContent>
          </a:graphicData>
        </a:graphic>
      </p:graphicFrame>
      <p:sp>
        <p:nvSpPr>
          <p:cNvPr id="8" name="标题 1"/>
          <p:cNvSpPr>
            <a:spLocks noGrp="1"/>
          </p:cNvSpPr>
          <p:nvPr>
            <p:ph type="title"/>
          </p:nvPr>
        </p:nvSpPr>
        <p:spPr>
          <a:xfrm>
            <a:off x="628650" y="274638"/>
            <a:ext cx="7886700" cy="993775"/>
          </a:xfrm>
        </p:spPr>
        <p:txBody>
          <a:bodyPr>
            <a:normAutofit fontScale="90000"/>
          </a:bodyPr>
          <a:lstStyle/>
          <a:p>
            <a:r>
              <a:rPr lang="zh-CN" altLang="en-US" dirty="0"/>
              <a:t>历届比赛回顾</a:t>
            </a:r>
            <a:br>
              <a:rPr lang="en-US" altLang="zh-CN" dirty="0"/>
            </a:br>
            <a:r>
              <a:rPr lang="en-US" altLang="zh-CN" dirty="0"/>
              <a:t>2019</a:t>
            </a:r>
            <a:endParaRPr lang="zh-CN" alt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4"/>
          <p:cNvSpPr txBox="1">
            <a:spLocks noChangeArrowheads="1"/>
          </p:cNvSpPr>
          <p:nvPr/>
        </p:nvSpPr>
        <p:spPr bwMode="auto">
          <a:xfrm>
            <a:off x="99060" y="828675"/>
            <a:ext cx="4454525" cy="491490"/>
          </a:xfrm>
          <a:prstGeom prst="rect">
            <a:avLst/>
          </a:prstGeom>
          <a:noFill/>
          <a:ln w="9525">
            <a:noFill/>
            <a:miter lim="800000"/>
          </a:ln>
        </p:spPr>
        <p:txBody>
          <a:bodyPr wrap="square">
            <a:spAutoFit/>
          </a:bodyPr>
          <a:lstStyle/>
          <a:p>
            <a:r>
              <a:rPr lang="zh-CN" sz="2600" dirty="0">
                <a:latin typeface="微软雅黑" panose="020B0503020204020204" pitchFamily="34" charset="-122"/>
                <a:ea typeface="微软雅黑" panose="020B0503020204020204" pitchFamily="34" charset="-122"/>
              </a:rPr>
              <a:t>附加任务</a:t>
            </a:r>
            <a:r>
              <a:rPr lang="en-US" altLang="zh-CN" sz="2600" dirty="0">
                <a:latin typeface="微软雅黑" panose="020B0503020204020204" pitchFamily="34" charset="-122"/>
                <a:ea typeface="微软雅黑" panose="020B0503020204020204" pitchFamily="34" charset="-122"/>
              </a:rPr>
              <a:t>4-</a:t>
            </a:r>
            <a:r>
              <a:rPr lang="zh-CN" altLang="en-US" sz="2600" dirty="0">
                <a:latin typeface="微软雅黑" panose="020B0503020204020204" pitchFamily="34" charset="-122"/>
                <a:ea typeface="微软雅黑" panose="020B0503020204020204" pitchFamily="34" charset="-122"/>
              </a:rPr>
              <a:t>智多星</a:t>
            </a:r>
            <a:endParaRPr lang="zh-CN" altLang="en-US" sz="2600" dirty="0">
              <a:latin typeface="微软雅黑" panose="020B0503020204020204" pitchFamily="34" charset="-122"/>
              <a:ea typeface="微软雅黑" panose="020B0503020204020204" pitchFamily="34" charset="-122"/>
            </a:endParaRPr>
          </a:p>
        </p:txBody>
      </p:sp>
      <p:pic>
        <p:nvPicPr>
          <p:cNvPr id="37" name="图片 37" descr="2020科协-附加.119"/>
          <p:cNvPicPr>
            <a:picLocks noChangeAspect="1"/>
          </p:cNvPicPr>
          <p:nvPr/>
        </p:nvPicPr>
        <p:blipFill>
          <a:blip r:embed="rId1"/>
          <a:srcRect l="2781" t="20132" r="3470" b="26863"/>
          <a:stretch>
            <a:fillRect/>
          </a:stretch>
        </p:blipFill>
        <p:spPr>
          <a:xfrm>
            <a:off x="1485900" y="1412240"/>
            <a:ext cx="5866765" cy="2319020"/>
          </a:xfrm>
          <a:prstGeom prst="rect">
            <a:avLst/>
          </a:prstGeom>
        </p:spPr>
      </p:pic>
      <p:sp>
        <p:nvSpPr>
          <p:cNvPr id="2" name="文本框 1"/>
          <p:cNvSpPr txBox="1"/>
          <p:nvPr/>
        </p:nvSpPr>
        <p:spPr>
          <a:xfrm>
            <a:off x="1940272" y="4105404"/>
            <a:ext cx="5080000" cy="338554"/>
          </a:xfrm>
          <a:prstGeom prst="rect">
            <a:avLst/>
          </a:prstGeom>
          <a:noFill/>
          <a:ln w="9525">
            <a:noFill/>
          </a:ln>
        </p:spPr>
        <p:txBody>
          <a:bodyPr>
            <a:spAutoFit/>
          </a:bodyPr>
          <a:lstStyle/>
          <a:p>
            <a:pPr indent="0" algn="ctr"/>
            <a:r>
              <a:rPr lang="zh-CN" sz="1600" b="0" dirty="0">
                <a:latin typeface="黑体" panose="02010609060101010101" pitchFamily="49" charset="-122"/>
                <a:ea typeface="黑体" panose="02010609060101010101" pitchFamily="49" charset="-122"/>
              </a:rPr>
              <a:t>智多星道具初始摆放状态</a:t>
            </a:r>
            <a:endParaRPr lang="zh-CN" altLang="en-US" sz="3200" dirty="0">
              <a:latin typeface="黑体" panose="02010609060101010101" pitchFamily="49" charset="-122"/>
              <a:ea typeface="黑体" panose="02010609060101010101" pitchFamily="49" charset="-122"/>
            </a:endParaRPr>
          </a:p>
        </p:txBody>
      </p:sp>
      <p:sp>
        <p:nvSpPr>
          <p:cNvPr id="12" name="矩形标注 12"/>
          <p:cNvSpPr/>
          <p:nvPr/>
        </p:nvSpPr>
        <p:spPr>
          <a:xfrm>
            <a:off x="1542733" y="1596390"/>
            <a:ext cx="1133475" cy="408940"/>
          </a:xfrm>
          <a:prstGeom prst="wedgeRectCallout">
            <a:avLst>
              <a:gd name="adj1" fmla="val 61428"/>
              <a:gd name="adj2" fmla="val 210248"/>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ct val="150000"/>
              </a:lnSpc>
            </a:pPr>
            <a:r>
              <a:rPr lang="en-US" altLang="zh-CN" sz="900" kern="1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蓝钻石摆放位置</a:t>
            </a:r>
            <a:endParaRPr lang="en-US" altLang="zh-CN" sz="900" kern="1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31" name="矩形标注 31"/>
          <p:cNvSpPr/>
          <p:nvPr/>
        </p:nvSpPr>
        <p:spPr>
          <a:xfrm>
            <a:off x="3071178" y="842010"/>
            <a:ext cx="1133475" cy="408940"/>
          </a:xfrm>
          <a:prstGeom prst="wedgeRectCallout">
            <a:avLst>
              <a:gd name="adj1" fmla="val 52997"/>
              <a:gd name="adj2" fmla="val 396583"/>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ct val="150000"/>
              </a:lnSpc>
            </a:pPr>
            <a:r>
              <a:rPr lang="en-US" altLang="zh-CN" sz="900" kern="1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白金摆放位置</a:t>
            </a:r>
            <a:endParaRPr lang="en-US" altLang="zh-CN" sz="900" kern="1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35" name="矩形标注 235"/>
          <p:cNvSpPr/>
          <p:nvPr/>
        </p:nvSpPr>
        <p:spPr>
          <a:xfrm>
            <a:off x="4860032" y="1093788"/>
            <a:ext cx="1359158" cy="603885"/>
          </a:xfrm>
          <a:prstGeom prst="wedgeRectCallout">
            <a:avLst>
              <a:gd name="adj1" fmla="val -83137"/>
              <a:gd name="adj2" fmla="val 184752"/>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ts val="1200"/>
              </a:lnSpc>
            </a:pPr>
            <a:r>
              <a:rPr lang="en-US" altLang="zh-CN" sz="900" kern="1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红色线框内为公共区域</a:t>
            </a:r>
            <a:endParaRPr lang="en-US" altLang="zh-CN" sz="900" kern="1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27" name="矩形 227"/>
          <p:cNvSpPr/>
          <p:nvPr/>
        </p:nvSpPr>
        <p:spPr>
          <a:xfrm>
            <a:off x="4122420" y="2419985"/>
            <a:ext cx="460375" cy="6299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sp>
      <p:sp>
        <p:nvSpPr>
          <p:cNvPr id="6" name="矩形标注 15"/>
          <p:cNvSpPr/>
          <p:nvPr/>
        </p:nvSpPr>
        <p:spPr>
          <a:xfrm>
            <a:off x="6333808" y="1596390"/>
            <a:ext cx="1133475" cy="408940"/>
          </a:xfrm>
          <a:prstGeom prst="wedgeRectCallout">
            <a:avLst>
              <a:gd name="adj1" fmla="val -67126"/>
              <a:gd name="adj2" fmla="val 70881"/>
            </a:avLst>
          </a:prstGeom>
          <a:solidFill>
            <a:schemeClr val="bg1"/>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0" algn="ctr">
              <a:lnSpc>
                <a:spcPct val="150000"/>
              </a:lnSpc>
            </a:pPr>
            <a:r>
              <a:rPr lang="en-US" altLang="zh-CN" sz="900" kern="100">
                <a:solidFill>
                  <a:srgbClr val="000000"/>
                </a:solidFill>
                <a:latin typeface="Calibri" panose="020F0502020204030204"/>
                <a:ea typeface="宋体" panose="02010600030101010101" pitchFamily="2" charset="-122"/>
                <a:cs typeface="Times New Roman" panose="02020603050405020304"/>
                <a:sym typeface="Times New Roman" panose="02020603050405020304"/>
              </a:rPr>
              <a:t>黄钻石摆放位置</a:t>
            </a:r>
            <a:endParaRPr lang="en-US" altLang="zh-CN" sz="900" kern="100">
              <a:solidFill>
                <a:srgbClr val="000000"/>
              </a:solidFill>
              <a:latin typeface="Calibri" panose="020F0502020204030204"/>
              <a:ea typeface="宋体" panose="02010600030101010101" pitchFamily="2" charset="-122"/>
              <a:cs typeface="Times New Roman" panose="02020603050405020304"/>
              <a:sym typeface="Times New Roman" panose="02020603050405020304"/>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147482540"/>
          <p:cNvPicPr>
            <a:picLocks noChangeAspect="1"/>
          </p:cNvPicPr>
          <p:nvPr/>
        </p:nvPicPr>
        <p:blipFill>
          <a:blip r:embed="rId1"/>
          <a:stretch>
            <a:fillRect/>
          </a:stretch>
        </p:blipFill>
        <p:spPr>
          <a:xfrm>
            <a:off x="2555776" y="1502564"/>
            <a:ext cx="3682365" cy="1917700"/>
          </a:xfrm>
          <a:prstGeom prst="rect">
            <a:avLst/>
          </a:prstGeom>
          <a:noFill/>
          <a:ln w="9525">
            <a:noFill/>
          </a:ln>
        </p:spPr>
      </p:pic>
      <p:sp>
        <p:nvSpPr>
          <p:cNvPr id="2" name="文本框 1"/>
          <p:cNvSpPr txBox="1"/>
          <p:nvPr/>
        </p:nvSpPr>
        <p:spPr>
          <a:xfrm>
            <a:off x="179512" y="1009486"/>
            <a:ext cx="2858475" cy="492443"/>
          </a:xfrm>
          <a:prstGeom prst="rect">
            <a:avLst/>
          </a:prstGeom>
          <a:noFill/>
        </p:spPr>
        <p:txBody>
          <a:bodyPr wrap="none" rtlCol="0" anchor="t">
            <a:spAutoFit/>
          </a:bodyPr>
          <a:lstStyle/>
          <a:p>
            <a:r>
              <a:rPr lang="zh-CN" sz="2600" dirty="0">
                <a:latin typeface="微软雅黑" panose="020B0503020204020204" pitchFamily="34" charset="-122"/>
                <a:ea typeface="微软雅黑" panose="020B0503020204020204" pitchFamily="34" charset="-122"/>
                <a:sym typeface="+mn-ea"/>
              </a:rPr>
              <a:t>附加任务</a:t>
            </a:r>
            <a:r>
              <a:rPr lang="en-US" altLang="zh-CN" sz="2600" dirty="0">
                <a:latin typeface="微软雅黑" panose="020B0503020204020204" pitchFamily="34" charset="-122"/>
                <a:ea typeface="微软雅黑" panose="020B0503020204020204" pitchFamily="34" charset="-122"/>
                <a:sym typeface="+mn-ea"/>
              </a:rPr>
              <a:t>4-</a:t>
            </a:r>
            <a:r>
              <a:rPr lang="zh-CN" altLang="en-US" sz="2600" dirty="0">
                <a:latin typeface="微软雅黑" panose="020B0503020204020204" pitchFamily="34" charset="-122"/>
                <a:ea typeface="微软雅黑" panose="020B0503020204020204" pitchFamily="34" charset="-122"/>
                <a:sym typeface="+mn-ea"/>
              </a:rPr>
              <a:t>智多星</a:t>
            </a:r>
            <a:endParaRPr lang="zh-CN" altLang="en-US" sz="2600" dirty="0">
              <a:latin typeface="微软雅黑" panose="020B0503020204020204" pitchFamily="34" charset="-122"/>
              <a:ea typeface="微软雅黑" panose="020B0503020204020204" pitchFamily="34" charset="-122"/>
            </a:endParaRPr>
          </a:p>
        </p:txBody>
      </p:sp>
      <p:sp>
        <p:nvSpPr>
          <p:cNvPr id="100" name="文本框 99"/>
          <p:cNvSpPr txBox="1"/>
          <p:nvPr/>
        </p:nvSpPr>
        <p:spPr>
          <a:xfrm>
            <a:off x="1907704" y="3435846"/>
            <a:ext cx="5080000" cy="229870"/>
          </a:xfrm>
          <a:prstGeom prst="rect">
            <a:avLst/>
          </a:prstGeom>
          <a:noFill/>
          <a:ln w="9525">
            <a:noFill/>
          </a:ln>
        </p:spPr>
        <p:txBody>
          <a:bodyPr>
            <a:spAutoFit/>
          </a:bodyPr>
          <a:lstStyle/>
          <a:p>
            <a:pPr indent="0" algn="ctr"/>
            <a:r>
              <a:rPr lang="zh-CN" sz="900" b="0" dirty="0">
                <a:ea typeface="宋体" panose="02010600030101010101" pitchFamily="2" charset="-122"/>
              </a:rPr>
              <a:t>图</a:t>
            </a:r>
            <a:r>
              <a:rPr lang="en-US" sz="900" b="0" dirty="0">
                <a:latin typeface="Times New Roman" panose="02020603050405020304" charset="0"/>
              </a:rPr>
              <a:t>63</a:t>
            </a:r>
            <a:r>
              <a:rPr lang="zh-CN" sz="900" b="0" dirty="0">
                <a:ea typeface="宋体" panose="02010600030101010101" pitchFamily="2" charset="-122"/>
              </a:rPr>
              <a:t>智多星完成状态（只表示诸多完成状态的一种）</a:t>
            </a:r>
            <a:endParaRPr lang="zh-CN" altLang="en-US" dirty="0"/>
          </a:p>
        </p:txBody>
      </p:sp>
      <p:sp>
        <p:nvSpPr>
          <p:cNvPr id="4" name="矩形 3"/>
          <p:cNvSpPr/>
          <p:nvPr/>
        </p:nvSpPr>
        <p:spPr>
          <a:xfrm>
            <a:off x="539552" y="3795886"/>
            <a:ext cx="7560840" cy="584775"/>
          </a:xfrm>
          <a:prstGeom prst="rect">
            <a:avLst/>
          </a:prstGeom>
        </p:spPr>
        <p:txBody>
          <a:bodyPr wrap="square">
            <a:spAutoFit/>
          </a:bodyPr>
          <a:lstStyle/>
          <a:p>
            <a:r>
              <a:rPr lang="zh-CN" altLang="en-US" sz="1600" dirty="0">
                <a:solidFill>
                  <a:srgbClr val="000000"/>
                </a:solidFill>
                <a:latin typeface="黑体" panose="02010609060101010101" pitchFamily="49" charset="-122"/>
                <a:ea typeface="黑体" panose="02010609060101010101" pitchFamily="49" charset="-122"/>
              </a:rPr>
              <a:t>抽签得到</a:t>
            </a:r>
            <a:r>
              <a:rPr lang="en-US" altLang="zh-CN" sz="1600" dirty="0">
                <a:solidFill>
                  <a:srgbClr val="000000"/>
                </a:solidFill>
                <a:latin typeface="黑体" panose="02010609060101010101" pitchFamily="49" charset="-122"/>
                <a:ea typeface="黑体" panose="02010609060101010101" pitchFamily="49" charset="-122"/>
              </a:rPr>
              <a:t>A</a:t>
            </a:r>
            <a:r>
              <a:rPr lang="zh-CN" altLang="en-US" sz="1600" dirty="0">
                <a:solidFill>
                  <a:srgbClr val="000000"/>
                </a:solidFill>
                <a:latin typeface="黑体" panose="02010609060101010101" pitchFamily="49" charset="-122"/>
                <a:ea typeface="黑体" panose="02010609060101010101" pitchFamily="49" charset="-122"/>
              </a:rPr>
              <a:t>、</a:t>
            </a:r>
            <a:r>
              <a:rPr lang="en-US" altLang="zh-CN" sz="1600" dirty="0">
                <a:solidFill>
                  <a:srgbClr val="000000"/>
                </a:solidFill>
                <a:latin typeface="黑体" panose="02010609060101010101" pitchFamily="49" charset="-122"/>
                <a:ea typeface="黑体" panose="02010609060101010101" pitchFamily="49" charset="-122"/>
              </a:rPr>
              <a:t>B</a:t>
            </a:r>
            <a:r>
              <a:rPr lang="zh-CN" altLang="en-US" sz="1600" dirty="0">
                <a:solidFill>
                  <a:srgbClr val="000000"/>
                </a:solidFill>
                <a:latin typeface="黑体" panose="02010609060101010101" pitchFamily="49" charset="-122"/>
                <a:ea typeface="黑体" panose="02010609060101010101" pitchFamily="49" charset="-122"/>
              </a:rPr>
              <a:t>、</a:t>
            </a:r>
            <a:r>
              <a:rPr lang="en-US" altLang="zh-CN" sz="1600" dirty="0">
                <a:solidFill>
                  <a:srgbClr val="000000"/>
                </a:solidFill>
                <a:latin typeface="黑体" panose="02010609060101010101" pitchFamily="49" charset="-122"/>
                <a:ea typeface="黑体" panose="02010609060101010101" pitchFamily="49" charset="-122"/>
              </a:rPr>
              <a:t>C</a:t>
            </a:r>
            <a:r>
              <a:rPr lang="zh-CN" altLang="en-US" sz="1600" dirty="0">
                <a:solidFill>
                  <a:srgbClr val="000000"/>
                </a:solidFill>
                <a:latin typeface="黑体" panose="02010609060101010101" pitchFamily="49" charset="-122"/>
                <a:ea typeface="黑体" panose="02010609060101010101" pitchFamily="49" charset="-122"/>
              </a:rPr>
              <a:t>、</a:t>
            </a:r>
            <a:r>
              <a:rPr lang="en-US" altLang="zh-CN" sz="1600" dirty="0">
                <a:solidFill>
                  <a:srgbClr val="000000"/>
                </a:solidFill>
                <a:latin typeface="黑体" panose="02010609060101010101" pitchFamily="49" charset="-122"/>
                <a:ea typeface="黑体" panose="02010609060101010101" pitchFamily="49" charset="-122"/>
              </a:rPr>
              <a:t>D</a:t>
            </a:r>
            <a:r>
              <a:rPr lang="zh-CN" altLang="en-US" sz="1600" dirty="0">
                <a:solidFill>
                  <a:srgbClr val="000000"/>
                </a:solidFill>
                <a:latin typeface="黑体" panose="02010609060101010101" pitchFamily="49" charset="-122"/>
                <a:ea typeface="黑体" panose="02010609060101010101" pitchFamily="49" charset="-122"/>
              </a:rPr>
              <a:t>四个区的钻石信息，根据规则要求将相应信息的钻石放入</a:t>
            </a:r>
            <a:r>
              <a:rPr lang="en-US" altLang="zh-CN" sz="1600" dirty="0">
                <a:solidFill>
                  <a:srgbClr val="000000"/>
                </a:solidFill>
                <a:latin typeface="黑体" panose="02010609060101010101" pitchFamily="49" charset="-122"/>
                <a:ea typeface="黑体" panose="02010609060101010101" pitchFamily="49" charset="-122"/>
              </a:rPr>
              <a:t>A</a:t>
            </a:r>
            <a:r>
              <a:rPr lang="zh-CN" altLang="en-US" sz="1600" dirty="0">
                <a:solidFill>
                  <a:srgbClr val="000000"/>
                </a:solidFill>
                <a:latin typeface="黑体" panose="02010609060101010101" pitchFamily="49" charset="-122"/>
                <a:ea typeface="黑体" panose="02010609060101010101" pitchFamily="49" charset="-122"/>
              </a:rPr>
              <a:t>、</a:t>
            </a:r>
            <a:r>
              <a:rPr lang="en-US" altLang="zh-CN" sz="1600" dirty="0">
                <a:solidFill>
                  <a:srgbClr val="000000"/>
                </a:solidFill>
                <a:latin typeface="黑体" panose="02010609060101010101" pitchFamily="49" charset="-122"/>
                <a:ea typeface="黑体" panose="02010609060101010101" pitchFamily="49" charset="-122"/>
              </a:rPr>
              <a:t>B</a:t>
            </a:r>
            <a:r>
              <a:rPr lang="zh-CN" altLang="en-US" sz="1600" dirty="0">
                <a:solidFill>
                  <a:srgbClr val="000000"/>
                </a:solidFill>
                <a:latin typeface="黑体" panose="02010609060101010101" pitchFamily="49" charset="-122"/>
                <a:ea typeface="黑体" panose="02010609060101010101" pitchFamily="49" charset="-122"/>
              </a:rPr>
              <a:t>、</a:t>
            </a:r>
            <a:r>
              <a:rPr lang="en-US" altLang="zh-CN" sz="1600" dirty="0">
                <a:solidFill>
                  <a:srgbClr val="000000"/>
                </a:solidFill>
                <a:latin typeface="黑体" panose="02010609060101010101" pitchFamily="49" charset="-122"/>
                <a:ea typeface="黑体" panose="02010609060101010101" pitchFamily="49" charset="-122"/>
              </a:rPr>
              <a:t>C</a:t>
            </a:r>
            <a:r>
              <a:rPr lang="zh-CN" altLang="en-US" sz="1600" dirty="0">
                <a:solidFill>
                  <a:srgbClr val="000000"/>
                </a:solidFill>
                <a:latin typeface="黑体" panose="02010609060101010101" pitchFamily="49" charset="-122"/>
                <a:ea typeface="黑体" panose="02010609060101010101" pitchFamily="49" charset="-122"/>
              </a:rPr>
              <a:t>、</a:t>
            </a:r>
            <a:r>
              <a:rPr lang="en-US" altLang="zh-CN" sz="1600" dirty="0">
                <a:solidFill>
                  <a:srgbClr val="000000"/>
                </a:solidFill>
                <a:latin typeface="黑体" panose="02010609060101010101" pitchFamily="49" charset="-122"/>
                <a:ea typeface="黑体" panose="02010609060101010101" pitchFamily="49" charset="-122"/>
              </a:rPr>
              <a:t>D</a:t>
            </a:r>
            <a:r>
              <a:rPr lang="zh-CN" altLang="en-US" sz="1600" dirty="0">
                <a:solidFill>
                  <a:srgbClr val="000000"/>
                </a:solidFill>
                <a:latin typeface="黑体" panose="02010609060101010101" pitchFamily="49" charset="-122"/>
                <a:ea typeface="黑体" panose="02010609060101010101" pitchFamily="49" charset="-122"/>
              </a:rPr>
              <a:t>四个区中</a:t>
            </a:r>
            <a:endParaRPr lang="zh-CN" altLang="en-US" sz="1600" dirty="0">
              <a:latin typeface="黑体" panose="02010609060101010101" pitchFamily="49" charset="-122"/>
              <a:ea typeface="黑体" panose="02010609060101010101" pitchFamily="49" charset="-12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8673" y="1203598"/>
            <a:ext cx="9121839" cy="3785652"/>
          </a:xfrm>
          <a:prstGeom prst="rect">
            <a:avLst/>
          </a:prstGeom>
        </p:spPr>
        <p:txBody>
          <a:bodyPr wrap="square">
            <a:spAutoFit/>
          </a:bodyPr>
          <a:lstStyle/>
          <a:p>
            <a:r>
              <a:rPr lang="zh-CN" altLang="en-US" sz="1600" dirty="0">
                <a:solidFill>
                  <a:srgbClr val="000000"/>
                </a:solidFill>
                <a:latin typeface="黑体" panose="02010609060101010101" pitchFamily="49" charset="-122"/>
                <a:ea typeface="黑体" panose="02010609060101010101" pitchFamily="49" charset="-122"/>
              </a:rPr>
              <a:t>    该任务为半公开任务，规则以及答疑系统（</a:t>
            </a:r>
            <a:r>
              <a:rPr lang="en-US" altLang="zh-CN" sz="1600" dirty="0">
                <a:solidFill>
                  <a:srgbClr val="000000"/>
                </a:solidFill>
                <a:latin typeface="黑体" panose="02010609060101010101" pitchFamily="49" charset="-122"/>
                <a:ea typeface="黑体" panose="02010609060101010101" pitchFamily="49" charset="-122"/>
              </a:rPr>
              <a:t>2020</a:t>
            </a:r>
            <a:r>
              <a:rPr lang="zh-CN" altLang="en-US" sz="1600" dirty="0">
                <a:solidFill>
                  <a:srgbClr val="000000"/>
                </a:solidFill>
                <a:latin typeface="黑体" panose="02010609060101010101" pitchFamily="49" charset="-122"/>
                <a:ea typeface="黑体" panose="02010609060101010101" pitchFamily="49" charset="-122"/>
              </a:rPr>
              <a:t>年</a:t>
            </a:r>
            <a:r>
              <a:rPr lang="en-US" altLang="zh-CN" sz="1600" dirty="0">
                <a:solidFill>
                  <a:srgbClr val="000000"/>
                </a:solidFill>
                <a:latin typeface="黑体" panose="02010609060101010101" pitchFamily="49" charset="-122"/>
                <a:ea typeface="黑体" panose="02010609060101010101" pitchFamily="49" charset="-122"/>
              </a:rPr>
              <a:t>6</a:t>
            </a:r>
            <a:r>
              <a:rPr lang="zh-CN" altLang="en-US" sz="1600" dirty="0">
                <a:solidFill>
                  <a:srgbClr val="000000"/>
                </a:solidFill>
                <a:latin typeface="黑体" panose="02010609060101010101" pitchFamily="49" charset="-122"/>
                <a:ea typeface="黑体" panose="02010609060101010101" pitchFamily="49" charset="-122"/>
              </a:rPr>
              <a:t>月</a:t>
            </a:r>
            <a:r>
              <a:rPr lang="en-US" altLang="zh-CN" sz="1600" dirty="0">
                <a:solidFill>
                  <a:srgbClr val="000000"/>
                </a:solidFill>
                <a:latin typeface="黑体" panose="02010609060101010101" pitchFamily="49" charset="-122"/>
                <a:ea typeface="黑体" panose="02010609060101010101" pitchFamily="49" charset="-122"/>
              </a:rPr>
              <a:t>5</a:t>
            </a:r>
            <a:r>
              <a:rPr lang="zh-CN" altLang="en-US" sz="1600" dirty="0">
                <a:solidFill>
                  <a:srgbClr val="000000"/>
                </a:solidFill>
                <a:latin typeface="黑体" panose="02010609060101010101" pitchFamily="49" charset="-122"/>
                <a:ea typeface="黑体" panose="02010609060101010101" pitchFamily="49" charset="-122"/>
              </a:rPr>
              <a:t>日以后）中介绍部分任务信息，竞赛现场公布另一部分信息。安全专家任务模型与第 </a:t>
            </a:r>
            <a:r>
              <a:rPr lang="en-US" altLang="zh-CN" sz="1600" dirty="0">
                <a:solidFill>
                  <a:srgbClr val="000000"/>
                </a:solidFill>
                <a:latin typeface="黑体" panose="02010609060101010101" pitchFamily="49" charset="-122"/>
                <a:ea typeface="黑体" panose="02010609060101010101" pitchFamily="49" charset="-122"/>
              </a:rPr>
              <a:t>19 </a:t>
            </a:r>
            <a:r>
              <a:rPr lang="zh-CN" altLang="en-US" sz="1600" dirty="0">
                <a:solidFill>
                  <a:srgbClr val="000000"/>
                </a:solidFill>
                <a:latin typeface="黑体" panose="02010609060101010101" pitchFamily="49" charset="-122"/>
                <a:ea typeface="黑体" panose="02010609060101010101" pitchFamily="49" charset="-122"/>
              </a:rPr>
              <a:t>届教育机器人工程挑战赛智能分拣（参考附件</a:t>
            </a:r>
            <a:r>
              <a:rPr lang="en-US" altLang="zh-CN" sz="1600" dirty="0">
                <a:solidFill>
                  <a:srgbClr val="000000"/>
                </a:solidFill>
                <a:latin typeface="黑体" panose="02010609060101010101" pitchFamily="49" charset="-122"/>
                <a:ea typeface="黑体" panose="02010609060101010101" pitchFamily="49" charset="-122"/>
              </a:rPr>
              <a:t>6</a:t>
            </a:r>
            <a:r>
              <a:rPr lang="zh-CN" altLang="en-US" sz="1600" dirty="0">
                <a:solidFill>
                  <a:srgbClr val="000000"/>
                </a:solidFill>
                <a:latin typeface="黑体" panose="02010609060101010101" pitchFamily="49" charset="-122"/>
                <a:ea typeface="黑体" panose="02010609060101010101" pitchFamily="49" charset="-122"/>
              </a:rPr>
              <a:t>）任务模型以及完成形式类似，但尺寸和大小会有变化，应以实物为准。但安全专家任务模型在智能分拣原有器材基础之上增加了加密装置（类似智能分拣中收集装置）以及承载加密装置的底板，机器人需要根据密码，将相应码元从收集装置中取下放在加密装置上。安全专家任务中收集装置与加密装置高度相同，但比智能分拣中收集装置高度高。安全专家任务中三种收集装置与加密装置高度相同。码元尺寸（参考表 </a:t>
            </a:r>
            <a:r>
              <a:rPr lang="en-US" altLang="zh-CN" sz="1600" dirty="0">
                <a:solidFill>
                  <a:srgbClr val="000000"/>
                </a:solidFill>
                <a:latin typeface="黑体" panose="02010609060101010101" pitchFamily="49" charset="-122"/>
                <a:ea typeface="黑体" panose="02010609060101010101" pitchFamily="49" charset="-122"/>
              </a:rPr>
              <a:t>1</a:t>
            </a:r>
            <a:r>
              <a:rPr lang="zh-CN" altLang="en-US" sz="1600" dirty="0">
                <a:solidFill>
                  <a:srgbClr val="000000"/>
                </a:solidFill>
                <a:latin typeface="黑体" panose="02010609060101010101" pitchFamily="49" charset="-122"/>
                <a:ea typeface="黑体" panose="02010609060101010101" pitchFamily="49" charset="-122"/>
              </a:rPr>
              <a:t>）与智能分拣中方形环尺寸不相同，内边边长增加，内边长范围为 </a:t>
            </a:r>
            <a:r>
              <a:rPr lang="en-US" altLang="zh-CN" sz="1600" dirty="0">
                <a:solidFill>
                  <a:srgbClr val="000000"/>
                </a:solidFill>
                <a:latin typeface="黑体" panose="02010609060101010101" pitchFamily="49" charset="-122"/>
                <a:ea typeface="黑体" panose="02010609060101010101" pitchFamily="49" charset="-122"/>
              </a:rPr>
              <a:t>20-40mm</a:t>
            </a:r>
            <a:r>
              <a:rPr lang="zh-CN" altLang="en-US" sz="1600" dirty="0">
                <a:solidFill>
                  <a:srgbClr val="000000"/>
                </a:solidFill>
                <a:latin typeface="黑体" panose="02010609060101010101" pitchFamily="49" charset="-122"/>
                <a:ea typeface="黑体" panose="02010609060101010101" pitchFamily="49" charset="-122"/>
              </a:rPr>
              <a:t>，外边边长范围为 </a:t>
            </a:r>
            <a:r>
              <a:rPr lang="en-US" altLang="zh-CN" sz="1600" dirty="0">
                <a:solidFill>
                  <a:srgbClr val="000000"/>
                </a:solidFill>
                <a:latin typeface="黑体" panose="02010609060101010101" pitchFamily="49" charset="-122"/>
                <a:ea typeface="黑体" panose="02010609060101010101" pitchFamily="49" charset="-122"/>
              </a:rPr>
              <a:t>40-60mm</a:t>
            </a:r>
            <a:r>
              <a:rPr lang="zh-CN" altLang="en-US" sz="1600" dirty="0">
                <a:solidFill>
                  <a:srgbClr val="000000"/>
                </a:solidFill>
                <a:latin typeface="黑体" panose="02010609060101010101" pitchFamily="49" charset="-122"/>
                <a:ea typeface="黑体" panose="02010609060101010101" pitchFamily="49" charset="-122"/>
              </a:rPr>
              <a:t>，加密装置长宽 </a:t>
            </a:r>
            <a:r>
              <a:rPr lang="en-US" altLang="zh-CN" sz="1600" dirty="0">
                <a:solidFill>
                  <a:srgbClr val="000000"/>
                </a:solidFill>
                <a:latin typeface="黑体" panose="02010609060101010101" pitchFamily="49" charset="-122"/>
                <a:ea typeface="黑体" panose="02010609060101010101" pitchFamily="49" charset="-122"/>
              </a:rPr>
              <a:t>20mm×20mm</a:t>
            </a:r>
            <a:r>
              <a:rPr lang="zh-CN" altLang="en-US" sz="1600" dirty="0">
                <a:solidFill>
                  <a:srgbClr val="000000"/>
                </a:solidFill>
                <a:latin typeface="黑体" panose="02010609060101010101" pitchFamily="49" charset="-122"/>
                <a:ea typeface="黑体" panose="02010609060101010101" pitchFamily="49" charset="-122"/>
              </a:rPr>
              <a:t>，高</a:t>
            </a:r>
            <a:r>
              <a:rPr lang="en-US" altLang="zh-CN" sz="1600" dirty="0">
                <a:solidFill>
                  <a:srgbClr val="000000"/>
                </a:solidFill>
                <a:latin typeface="黑体" panose="02010609060101010101" pitchFamily="49" charset="-122"/>
                <a:ea typeface="黑体" panose="02010609060101010101" pitchFamily="49" charset="-122"/>
              </a:rPr>
              <a:t>180-220mm</a:t>
            </a:r>
            <a:r>
              <a:rPr lang="zh-CN" altLang="en-US" sz="1600" dirty="0">
                <a:solidFill>
                  <a:srgbClr val="000000"/>
                </a:solidFill>
                <a:latin typeface="黑体" panose="02010609060101010101" pitchFamily="49" charset="-122"/>
                <a:ea typeface="黑体" panose="02010609060101010101" pitchFamily="49" charset="-122"/>
              </a:rPr>
              <a:t>。安全专家任务中包含 </a:t>
            </a:r>
            <a:r>
              <a:rPr lang="en-US" altLang="zh-CN" sz="1600" dirty="0">
                <a:solidFill>
                  <a:srgbClr val="000000"/>
                </a:solidFill>
                <a:latin typeface="黑体" panose="02010609060101010101" pitchFamily="49" charset="-122"/>
                <a:ea typeface="黑体" panose="02010609060101010101" pitchFamily="49" charset="-122"/>
              </a:rPr>
              <a:t>3</a:t>
            </a:r>
            <a:r>
              <a:rPr lang="zh-CN" altLang="en-US" sz="1600" dirty="0">
                <a:solidFill>
                  <a:srgbClr val="000000"/>
                </a:solidFill>
                <a:latin typeface="黑体" panose="02010609060101010101" pitchFamily="49" charset="-122"/>
                <a:ea typeface="黑体" panose="02010609060101010101" pitchFamily="49" charset="-122"/>
              </a:rPr>
              <a:t>个收集装置和</a:t>
            </a:r>
            <a:r>
              <a:rPr lang="en-US" altLang="zh-CN" sz="1600" dirty="0">
                <a:solidFill>
                  <a:srgbClr val="000000"/>
                </a:solidFill>
                <a:latin typeface="黑体" panose="02010609060101010101" pitchFamily="49" charset="-122"/>
                <a:ea typeface="黑体" panose="02010609060101010101" pitchFamily="49" charset="-122"/>
              </a:rPr>
              <a:t>1 </a:t>
            </a:r>
            <a:r>
              <a:rPr lang="zh-CN" altLang="en-US" sz="1600" dirty="0">
                <a:solidFill>
                  <a:srgbClr val="000000"/>
                </a:solidFill>
                <a:latin typeface="黑体" panose="02010609060101010101" pitchFamily="49" charset="-122"/>
                <a:ea typeface="黑体" panose="02010609060101010101" pitchFamily="49" charset="-122"/>
              </a:rPr>
              <a:t>个加密装置。</a:t>
            </a:r>
            <a:r>
              <a:rPr lang="en-US" altLang="zh-CN" sz="1600" dirty="0">
                <a:solidFill>
                  <a:srgbClr val="000000"/>
                </a:solidFill>
                <a:latin typeface="黑体" panose="02010609060101010101" pitchFamily="49" charset="-122"/>
                <a:ea typeface="黑体" panose="02010609060101010101" pitchFamily="49" charset="-122"/>
              </a:rPr>
              <a:t>3</a:t>
            </a:r>
            <a:r>
              <a:rPr lang="zh-CN" altLang="en-US" sz="1600" dirty="0">
                <a:solidFill>
                  <a:srgbClr val="000000"/>
                </a:solidFill>
                <a:latin typeface="黑体" panose="02010609060101010101" pitchFamily="49" charset="-122"/>
                <a:ea typeface="黑体" panose="02010609060101010101" pitchFamily="49" charset="-122"/>
              </a:rPr>
              <a:t>个收集装置上分别放置有黄、蓝、灰三种颜色码元。黄、蓝、灰三种颜色码元个数分别为 </a:t>
            </a:r>
            <a:r>
              <a:rPr lang="en-US" altLang="zh-CN" sz="1600" dirty="0">
                <a:solidFill>
                  <a:srgbClr val="000000"/>
                </a:solidFill>
                <a:latin typeface="黑体" panose="02010609060101010101" pitchFamily="49" charset="-122"/>
                <a:ea typeface="黑体" panose="02010609060101010101" pitchFamily="49" charset="-122"/>
              </a:rPr>
              <a:t>3</a:t>
            </a:r>
            <a:r>
              <a:rPr lang="zh-CN" altLang="en-US" sz="1600" dirty="0">
                <a:solidFill>
                  <a:srgbClr val="000000"/>
                </a:solidFill>
                <a:latin typeface="黑体" panose="02010609060101010101" pitchFamily="49" charset="-122"/>
                <a:ea typeface="黑体" panose="02010609060101010101" pitchFamily="49" charset="-122"/>
              </a:rPr>
              <a:t>、 </a:t>
            </a:r>
            <a:r>
              <a:rPr lang="en-US" altLang="zh-CN" sz="1600" dirty="0">
                <a:solidFill>
                  <a:srgbClr val="000000"/>
                </a:solidFill>
                <a:latin typeface="黑体" panose="02010609060101010101" pitchFamily="49" charset="-122"/>
                <a:ea typeface="黑体" panose="02010609060101010101" pitchFamily="49" charset="-122"/>
              </a:rPr>
              <a:t>5</a:t>
            </a:r>
            <a:r>
              <a:rPr lang="zh-CN" altLang="en-US" sz="1600" dirty="0">
                <a:solidFill>
                  <a:srgbClr val="000000"/>
                </a:solidFill>
                <a:latin typeface="黑体" panose="02010609060101010101" pitchFamily="49" charset="-122"/>
                <a:ea typeface="黑体" panose="02010609060101010101" pitchFamily="49" charset="-122"/>
              </a:rPr>
              <a:t>、 </a:t>
            </a:r>
            <a:r>
              <a:rPr lang="en-US" altLang="zh-CN" sz="1600" dirty="0">
                <a:solidFill>
                  <a:srgbClr val="000000"/>
                </a:solidFill>
                <a:latin typeface="黑体" panose="02010609060101010101" pitchFamily="49" charset="-122"/>
                <a:ea typeface="黑体" panose="02010609060101010101" pitchFamily="49" charset="-122"/>
              </a:rPr>
              <a:t>5</a:t>
            </a:r>
            <a:r>
              <a:rPr lang="zh-CN" altLang="en-US" sz="1600" dirty="0">
                <a:solidFill>
                  <a:srgbClr val="000000"/>
                </a:solidFill>
                <a:latin typeface="黑体" panose="02010609060101010101" pitchFamily="49" charset="-122"/>
                <a:ea typeface="黑体" panose="02010609060101010101" pitchFamily="49" charset="-122"/>
              </a:rPr>
              <a:t>。黄、蓝、灰三种颜色码元摆放在收集装置上时，除顶部码元颜色确定外，其余颜色码元摆放顺序现场抽签决定。每个收集装置上初始状态以及完成任务过程中放置的码元数量不超过 </a:t>
            </a:r>
            <a:r>
              <a:rPr lang="en-US" altLang="zh-CN" sz="1600" dirty="0">
                <a:solidFill>
                  <a:srgbClr val="000000"/>
                </a:solidFill>
                <a:latin typeface="黑体" panose="02010609060101010101" pitchFamily="49" charset="-122"/>
                <a:ea typeface="黑体" panose="02010609060101010101" pitchFamily="49" charset="-122"/>
              </a:rPr>
              <a:t>6</a:t>
            </a:r>
            <a:r>
              <a:rPr lang="zh-CN" altLang="en-US" sz="1600" dirty="0">
                <a:solidFill>
                  <a:srgbClr val="000000"/>
                </a:solidFill>
                <a:latin typeface="黑体" panose="02010609060101010101" pitchFamily="49" charset="-122"/>
                <a:ea typeface="黑体" panose="02010609060101010101" pitchFamily="49" charset="-122"/>
              </a:rPr>
              <a:t>个，初始状态下每个收集装置上顶部码元均为黄色码元，承载加密装置的底板与承载收集装置的底板相同，二者相互垂直摆放仅有侧棱接触，加密装置摆放在承载加密装置的底板中间。</a:t>
            </a:r>
            <a:r>
              <a:rPr lang="en-US" altLang="zh-CN" sz="1600" dirty="0">
                <a:solidFill>
                  <a:srgbClr val="000000"/>
                </a:solidFill>
                <a:latin typeface="黑体" panose="02010609060101010101" pitchFamily="49" charset="-122"/>
                <a:ea typeface="黑体" panose="02010609060101010101" pitchFamily="49" charset="-122"/>
              </a:rPr>
              <a:t>3 </a:t>
            </a:r>
            <a:r>
              <a:rPr lang="zh-CN" altLang="en-US" sz="1600" dirty="0">
                <a:solidFill>
                  <a:srgbClr val="000000"/>
                </a:solidFill>
                <a:latin typeface="黑体" panose="02010609060101010101" pitchFamily="49" charset="-122"/>
                <a:ea typeface="黑体" panose="02010609060101010101" pitchFamily="49" charset="-122"/>
              </a:rPr>
              <a:t>种收集装置左右摆放顺序与智能分拣相同，水平方向距离（左右之间距离）与智能分拣相同，但垂直方向距离不同，摆放结果现场公布。</a:t>
            </a:r>
            <a:r>
              <a:rPr lang="zh-CN" altLang="en-US" sz="1600" dirty="0">
                <a:latin typeface="黑体" panose="02010609060101010101" pitchFamily="49" charset="-122"/>
                <a:ea typeface="黑体" panose="02010609060101010101" pitchFamily="49" charset="-122"/>
              </a:rPr>
              <a:t> </a:t>
            </a:r>
            <a:endParaRPr lang="zh-CN" altLang="en-US" sz="1600" dirty="0">
              <a:latin typeface="黑体" panose="02010609060101010101" pitchFamily="49" charset="-122"/>
              <a:ea typeface="黑体" panose="02010609060101010101" pitchFamily="49" charset="-122"/>
            </a:endParaRPr>
          </a:p>
        </p:txBody>
      </p:sp>
      <p:sp>
        <p:nvSpPr>
          <p:cNvPr id="3" name="文本框 2"/>
          <p:cNvSpPr txBox="1"/>
          <p:nvPr/>
        </p:nvSpPr>
        <p:spPr>
          <a:xfrm>
            <a:off x="107504" y="843558"/>
            <a:ext cx="3191899" cy="492443"/>
          </a:xfrm>
          <a:prstGeom prst="rect">
            <a:avLst/>
          </a:prstGeom>
          <a:noFill/>
        </p:spPr>
        <p:txBody>
          <a:bodyPr wrap="none" rtlCol="0" anchor="t">
            <a:spAutoFit/>
          </a:bodyPr>
          <a:lstStyle/>
          <a:p>
            <a:r>
              <a:rPr lang="zh-CN" sz="2600" dirty="0">
                <a:latin typeface="微软雅黑" panose="020B0503020204020204" pitchFamily="34" charset="-122"/>
                <a:ea typeface="微软雅黑" panose="020B0503020204020204" pitchFamily="34" charset="-122"/>
                <a:sym typeface="+mn-ea"/>
              </a:rPr>
              <a:t>附加任务</a:t>
            </a:r>
            <a:r>
              <a:rPr lang="en-US" altLang="zh-CN" sz="2600" dirty="0">
                <a:latin typeface="微软雅黑" panose="020B0503020204020204" pitchFamily="34" charset="-122"/>
                <a:ea typeface="微软雅黑" panose="020B0503020204020204" pitchFamily="34" charset="-122"/>
                <a:sym typeface="+mn-ea"/>
              </a:rPr>
              <a:t>5-</a:t>
            </a:r>
            <a:r>
              <a:rPr lang="zh-CN" altLang="en-US" sz="2600" dirty="0">
                <a:latin typeface="微软雅黑" panose="020B0503020204020204" pitchFamily="34" charset="-122"/>
                <a:ea typeface="微软雅黑" panose="020B0503020204020204" pitchFamily="34" charset="-122"/>
                <a:sym typeface="+mn-ea"/>
              </a:rPr>
              <a:t>安全专家</a:t>
            </a:r>
            <a:endParaRPr lang="zh-CN" altLang="en-US" sz="26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43997" y="888365"/>
            <a:ext cx="3191899" cy="492443"/>
          </a:xfrm>
          <a:prstGeom prst="rect">
            <a:avLst/>
          </a:prstGeom>
          <a:noFill/>
        </p:spPr>
        <p:txBody>
          <a:bodyPr wrap="none" rtlCol="0" anchor="t">
            <a:spAutoFit/>
          </a:bodyPr>
          <a:lstStyle/>
          <a:p>
            <a:r>
              <a:rPr lang="zh-CN" sz="2600" dirty="0">
                <a:latin typeface="微软雅黑" panose="020B0503020204020204" pitchFamily="34" charset="-122"/>
                <a:ea typeface="微软雅黑" panose="020B0503020204020204" pitchFamily="34" charset="-122"/>
                <a:sym typeface="+mn-ea"/>
              </a:rPr>
              <a:t>附加任务</a:t>
            </a:r>
            <a:r>
              <a:rPr lang="en-US" altLang="zh-CN" sz="2600" dirty="0">
                <a:latin typeface="微软雅黑" panose="020B0503020204020204" pitchFamily="34" charset="-122"/>
                <a:ea typeface="微软雅黑" panose="020B0503020204020204" pitchFamily="34" charset="-122"/>
                <a:sym typeface="+mn-ea"/>
              </a:rPr>
              <a:t>5-</a:t>
            </a:r>
            <a:r>
              <a:rPr lang="zh-CN" altLang="en-US" sz="2600" dirty="0">
                <a:latin typeface="微软雅黑" panose="020B0503020204020204" pitchFamily="34" charset="-122"/>
                <a:ea typeface="微软雅黑" panose="020B0503020204020204" pitchFamily="34" charset="-122"/>
                <a:sym typeface="+mn-ea"/>
              </a:rPr>
              <a:t>安全专家</a:t>
            </a:r>
            <a:endParaRPr lang="zh-CN" altLang="en-US" sz="2600" dirty="0">
              <a:latin typeface="微软雅黑" panose="020B0503020204020204" pitchFamily="34" charset="-122"/>
              <a:ea typeface="微软雅黑" panose="020B0503020204020204" pitchFamily="34" charset="-122"/>
            </a:endParaRPr>
          </a:p>
        </p:txBody>
      </p:sp>
      <p:sp>
        <p:nvSpPr>
          <p:cNvPr id="4" name="文本框 3"/>
          <p:cNvSpPr txBox="1"/>
          <p:nvPr/>
        </p:nvSpPr>
        <p:spPr>
          <a:xfrm>
            <a:off x="2038985" y="2139702"/>
            <a:ext cx="5080000" cy="276999"/>
          </a:xfrm>
          <a:prstGeom prst="rect">
            <a:avLst/>
          </a:prstGeom>
          <a:noFill/>
          <a:ln w="9525">
            <a:noFill/>
          </a:ln>
        </p:spPr>
        <p:txBody>
          <a:bodyPr>
            <a:spAutoFit/>
          </a:bodyPr>
          <a:lstStyle/>
          <a:p>
            <a:pPr indent="266700" algn="ctr"/>
            <a:r>
              <a:rPr lang="zh-CN" sz="1200" b="0" dirty="0">
                <a:ea typeface="宋体" panose="02010600030101010101" pitchFamily="2" charset="-122"/>
              </a:rPr>
              <a:t>表</a:t>
            </a:r>
            <a:r>
              <a:rPr lang="en-US" sz="1200" b="0" dirty="0">
                <a:latin typeface="Times New Roman" panose="02020603050405020304" charset="0"/>
              </a:rPr>
              <a:t>2</a:t>
            </a:r>
            <a:r>
              <a:rPr lang="zh-CN" sz="1200" b="0" dirty="0">
                <a:ea typeface="宋体" panose="02010600030101010101" pitchFamily="2" charset="-122"/>
              </a:rPr>
              <a:t>抽取数字与明文信息的对应关系</a:t>
            </a:r>
            <a:endParaRPr lang="zh-CN" altLang="en-US" sz="2400" dirty="0"/>
          </a:p>
        </p:txBody>
      </p:sp>
      <p:graphicFrame>
        <p:nvGraphicFramePr>
          <p:cNvPr id="5" name="表格 4"/>
          <p:cNvGraphicFramePr/>
          <p:nvPr>
            <p:custDataLst>
              <p:tags r:id="rId1"/>
            </p:custDataLst>
          </p:nvPr>
        </p:nvGraphicFramePr>
        <p:xfrm>
          <a:off x="2032000" y="2427734"/>
          <a:ext cx="5265738" cy="2360049"/>
        </p:xfrm>
        <a:graphic>
          <a:graphicData uri="http://schemas.openxmlformats.org/drawingml/2006/table">
            <a:tbl>
              <a:tblPr firstRow="1" bandRow="1">
                <a:tableStyleId>{5940675A-B579-460E-94D1-54222C63F5DA}</a:tableStyleId>
              </a:tblPr>
              <a:tblGrid>
                <a:gridCol w="1316038"/>
                <a:gridCol w="1316037"/>
                <a:gridCol w="1317625"/>
                <a:gridCol w="1316038"/>
              </a:tblGrid>
              <a:tr h="137160">
                <a:tc>
                  <a:txBody>
                    <a:bodyPr/>
                    <a:lstStyle/>
                    <a:p>
                      <a:pPr indent="0" algn="ctr">
                        <a:buNone/>
                      </a:pPr>
                      <a:r>
                        <a:rPr lang="en-US" sz="900" b="0" dirty="0" err="1">
                          <a:latin typeface="Times New Roman" panose="02020603050405020304" charset="0"/>
                          <a:cs typeface="Times New Roman" panose="02020603050405020304" charset="0"/>
                        </a:rPr>
                        <a:t>抽取数字</a:t>
                      </a:r>
                      <a:endParaRPr lang="en-US" altLang="en-US" sz="900" b="0" dirty="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Times New Roman" panose="02020603050405020304" charset="0"/>
                          <a:cs typeface="Times New Roman" panose="02020603050405020304" charset="0"/>
                        </a:rPr>
                        <a:t>明文信息</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Times New Roman" panose="02020603050405020304" charset="0"/>
                          <a:cs typeface="Times New Roman" panose="02020603050405020304" charset="0"/>
                        </a:rPr>
                        <a:t>抽取数字</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dirty="0" err="1">
                          <a:latin typeface="Times New Roman" panose="02020603050405020304" charset="0"/>
                          <a:cs typeface="Times New Roman" panose="02020603050405020304" charset="0"/>
                        </a:rPr>
                        <a:t>明文信息</a:t>
                      </a:r>
                      <a:endParaRPr lang="en-US" altLang="en-US" sz="900" b="0" dirty="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a:buNone/>
                      </a:pPr>
                      <a:r>
                        <a:rPr lang="en-US" sz="900" b="0">
                          <a:latin typeface="Times New Roman" panose="02020603050405020304" charset="0"/>
                          <a:cs typeface="Times New Roman" panose="02020603050405020304" charset="0"/>
                        </a:rPr>
                        <a:t>0</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bg1"/>
                          </a:solidFill>
                          <a:latin typeface="Times New Roman" panose="02020603050405020304" charset="0"/>
                          <a:cs typeface="Times New Roman" panose="02020603050405020304" charset="0"/>
                        </a:rPr>
                        <a:t>蓝蓝蓝蓝蓝</a:t>
                      </a:r>
                      <a:endParaRPr lang="en-US" altLang="en-US" sz="900" b="0">
                        <a:solidFill>
                          <a:schemeClr val="bg1"/>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Times New Roman" panose="02020603050405020304" charset="0"/>
                          <a:cs typeface="Times New Roman" panose="02020603050405020304" charset="0"/>
                        </a:rPr>
                        <a:t>16</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Times New Roman" panose="02020603050405020304" charset="0"/>
                          <a:cs typeface="Times New Roman" panose="02020603050405020304" charset="0"/>
                        </a:rPr>
                        <a:t>灰</a:t>
                      </a:r>
                      <a:r>
                        <a:rPr lang="en-US" sz="900" b="0">
                          <a:solidFill>
                            <a:schemeClr val="bg1"/>
                          </a:solidFill>
                          <a:latin typeface="Times New Roman" panose="02020603050405020304" charset="0"/>
                          <a:cs typeface="Times New Roman" panose="02020603050405020304" charset="0"/>
                        </a:rPr>
                        <a:t>蓝蓝蓝蓝</a:t>
                      </a:r>
                      <a:endParaRPr lang="en-US" altLang="en-US" sz="900" b="0">
                        <a:solidFill>
                          <a:schemeClr val="bg1"/>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a:buNone/>
                      </a:pPr>
                      <a:r>
                        <a:rPr lang="en-US" sz="900" b="0">
                          <a:latin typeface="Times New Roman" panose="02020603050405020304" charset="0"/>
                          <a:cs typeface="Times New Roman" panose="02020603050405020304" charset="0"/>
                        </a:rPr>
                        <a:t>1</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bg1"/>
                          </a:solidFill>
                          <a:latin typeface="Times New Roman" panose="02020603050405020304" charset="0"/>
                          <a:cs typeface="Times New Roman" panose="02020603050405020304" charset="0"/>
                        </a:rPr>
                        <a:t>蓝蓝蓝蓝</a:t>
                      </a:r>
                      <a:r>
                        <a:rPr lang="en-US" sz="900" b="0">
                          <a:latin typeface="Times New Roman" panose="02020603050405020304" charset="0"/>
                          <a:cs typeface="Times New Roman" panose="02020603050405020304" charset="0"/>
                        </a:rPr>
                        <a:t>灰</a:t>
                      </a:r>
                      <a:endParaRPr lang="en-US" altLang="en-US" sz="900" b="0">
                        <a:solidFill>
                          <a:srgbClr val="00B0F0"/>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Times New Roman" panose="02020603050405020304" charset="0"/>
                          <a:cs typeface="Times New Roman" panose="02020603050405020304" charset="0"/>
                        </a:rPr>
                        <a:t>17</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Times New Roman" panose="02020603050405020304" charset="0"/>
                          <a:cs typeface="Times New Roman" panose="02020603050405020304" charset="0"/>
                        </a:rPr>
                        <a:t>灰</a:t>
                      </a:r>
                      <a:r>
                        <a:rPr lang="en-US" sz="900" b="0">
                          <a:solidFill>
                            <a:schemeClr val="bg1"/>
                          </a:solidFill>
                          <a:latin typeface="Times New Roman" panose="02020603050405020304" charset="0"/>
                          <a:cs typeface="Times New Roman" panose="02020603050405020304" charset="0"/>
                        </a:rPr>
                        <a:t>蓝蓝蓝</a:t>
                      </a:r>
                      <a:r>
                        <a:rPr lang="en-US" sz="900" b="0">
                          <a:latin typeface="Times New Roman" panose="02020603050405020304" charset="0"/>
                          <a:cs typeface="Times New Roman" panose="02020603050405020304" charset="0"/>
                        </a:rPr>
                        <a:t>灰</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5489">
                <a:tc>
                  <a:txBody>
                    <a:bodyPr/>
                    <a:lstStyle/>
                    <a:p>
                      <a:pPr indent="0" algn="ctr">
                        <a:buNone/>
                      </a:pPr>
                      <a:r>
                        <a:rPr lang="en-US" sz="900" b="0">
                          <a:latin typeface="Times New Roman" panose="02020603050405020304" charset="0"/>
                          <a:cs typeface="Times New Roman" panose="02020603050405020304" charset="0"/>
                        </a:rPr>
                        <a:t>2</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dirty="0" err="1">
                          <a:solidFill>
                            <a:schemeClr val="bg1"/>
                          </a:solidFill>
                          <a:latin typeface="Times New Roman" panose="02020603050405020304" charset="0"/>
                          <a:cs typeface="Times New Roman" panose="02020603050405020304" charset="0"/>
                        </a:rPr>
                        <a:t>蓝蓝蓝</a:t>
                      </a:r>
                      <a:r>
                        <a:rPr lang="en-US" sz="900" b="0" dirty="0" err="1">
                          <a:latin typeface="Times New Roman" panose="02020603050405020304" charset="0"/>
                          <a:cs typeface="Times New Roman" panose="02020603050405020304" charset="0"/>
                        </a:rPr>
                        <a:t>灰</a:t>
                      </a:r>
                      <a:r>
                        <a:rPr lang="en-US" sz="900" b="0" dirty="0" err="1">
                          <a:solidFill>
                            <a:schemeClr val="bg1"/>
                          </a:solidFill>
                          <a:latin typeface="Times New Roman" panose="02020603050405020304" charset="0"/>
                          <a:cs typeface="Times New Roman" panose="02020603050405020304" charset="0"/>
                        </a:rPr>
                        <a:t>蓝</a:t>
                      </a:r>
                      <a:endParaRPr lang="en-US" altLang="en-US" sz="900" b="0" dirty="0" err="1">
                        <a:solidFill>
                          <a:schemeClr val="bg1"/>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dirty="0">
                          <a:latin typeface="Times New Roman" panose="02020603050405020304" charset="0"/>
                          <a:cs typeface="Times New Roman" panose="02020603050405020304" charset="0"/>
                        </a:rPr>
                        <a:t>18</a:t>
                      </a:r>
                      <a:endParaRPr lang="en-US" altLang="en-US" sz="900" b="0" dirty="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dirty="0" err="1">
                          <a:latin typeface="Times New Roman" panose="02020603050405020304" charset="0"/>
                          <a:cs typeface="Times New Roman" panose="02020603050405020304" charset="0"/>
                        </a:rPr>
                        <a:t>灰</a:t>
                      </a:r>
                      <a:r>
                        <a:rPr lang="en-US" sz="900" b="0" dirty="0" err="1">
                          <a:solidFill>
                            <a:schemeClr val="bg1"/>
                          </a:solidFill>
                          <a:latin typeface="Times New Roman" panose="02020603050405020304" charset="0"/>
                          <a:cs typeface="Times New Roman" panose="02020603050405020304" charset="0"/>
                        </a:rPr>
                        <a:t>蓝蓝</a:t>
                      </a:r>
                      <a:r>
                        <a:rPr lang="en-US" sz="900" b="0" dirty="0" err="1">
                          <a:latin typeface="Times New Roman" panose="02020603050405020304" charset="0"/>
                          <a:cs typeface="Times New Roman" panose="02020603050405020304" charset="0"/>
                        </a:rPr>
                        <a:t>灰</a:t>
                      </a:r>
                      <a:r>
                        <a:rPr lang="en-US" sz="900" b="0" dirty="0" err="1">
                          <a:solidFill>
                            <a:schemeClr val="bg1"/>
                          </a:solidFill>
                          <a:latin typeface="Times New Roman" panose="02020603050405020304" charset="0"/>
                          <a:cs typeface="Times New Roman" panose="02020603050405020304" charset="0"/>
                        </a:rPr>
                        <a:t>蓝</a:t>
                      </a:r>
                      <a:endParaRPr lang="en-US" altLang="en-US" sz="900" b="0" dirty="0" err="1">
                        <a:solidFill>
                          <a:schemeClr val="bg1"/>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a:buNone/>
                      </a:pPr>
                      <a:r>
                        <a:rPr lang="en-US" sz="900" b="0" dirty="0">
                          <a:latin typeface="Times New Roman" panose="02020603050405020304" charset="0"/>
                          <a:cs typeface="Times New Roman" panose="02020603050405020304" charset="0"/>
                        </a:rPr>
                        <a:t>3</a:t>
                      </a:r>
                      <a:endParaRPr lang="en-US" altLang="en-US" sz="900" b="0" dirty="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bg1"/>
                          </a:solidFill>
                          <a:latin typeface="Times New Roman" panose="02020603050405020304" charset="0"/>
                          <a:cs typeface="Times New Roman" panose="02020603050405020304" charset="0"/>
                        </a:rPr>
                        <a:t>蓝蓝蓝</a:t>
                      </a:r>
                      <a:r>
                        <a:rPr lang="en-US" sz="900" b="0">
                          <a:latin typeface="Times New Roman" panose="02020603050405020304" charset="0"/>
                          <a:cs typeface="Times New Roman" panose="02020603050405020304" charset="0"/>
                        </a:rPr>
                        <a:t>灰灰</a:t>
                      </a:r>
                      <a:endParaRPr lang="en-US" altLang="en-US" sz="900" b="0">
                        <a:solidFill>
                          <a:srgbClr val="00B0F0"/>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Times New Roman" panose="02020603050405020304" charset="0"/>
                          <a:cs typeface="Times New Roman" panose="02020603050405020304" charset="0"/>
                        </a:rPr>
                        <a:t>19</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Times New Roman" panose="02020603050405020304" charset="0"/>
                          <a:cs typeface="Times New Roman" panose="02020603050405020304" charset="0"/>
                        </a:rPr>
                        <a:t>灰</a:t>
                      </a:r>
                      <a:r>
                        <a:rPr lang="en-US" sz="900" b="0">
                          <a:solidFill>
                            <a:schemeClr val="bg1"/>
                          </a:solidFill>
                          <a:latin typeface="Times New Roman" panose="02020603050405020304" charset="0"/>
                          <a:cs typeface="Times New Roman" panose="02020603050405020304" charset="0"/>
                        </a:rPr>
                        <a:t>蓝蓝</a:t>
                      </a:r>
                      <a:r>
                        <a:rPr lang="en-US" sz="900" b="0">
                          <a:latin typeface="Times New Roman" panose="02020603050405020304" charset="0"/>
                          <a:cs typeface="Times New Roman" panose="02020603050405020304" charset="0"/>
                        </a:rPr>
                        <a:t>灰灰</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a:buNone/>
                      </a:pPr>
                      <a:r>
                        <a:rPr lang="en-US" sz="900" b="0">
                          <a:latin typeface="Times New Roman" panose="02020603050405020304" charset="0"/>
                          <a:cs typeface="Times New Roman" panose="02020603050405020304" charset="0"/>
                        </a:rPr>
                        <a:t>4</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bg1"/>
                          </a:solidFill>
                          <a:latin typeface="Times New Roman" panose="02020603050405020304" charset="0"/>
                          <a:cs typeface="Times New Roman" panose="02020603050405020304" charset="0"/>
                        </a:rPr>
                        <a:t>蓝蓝</a:t>
                      </a:r>
                      <a:r>
                        <a:rPr lang="en-US" sz="900" b="0">
                          <a:latin typeface="Times New Roman" panose="02020603050405020304" charset="0"/>
                          <a:cs typeface="Times New Roman" panose="02020603050405020304" charset="0"/>
                        </a:rPr>
                        <a:t>灰</a:t>
                      </a:r>
                      <a:r>
                        <a:rPr lang="en-US" sz="900" b="0">
                          <a:solidFill>
                            <a:schemeClr val="bg1"/>
                          </a:solidFill>
                          <a:latin typeface="Times New Roman" panose="02020603050405020304" charset="0"/>
                          <a:cs typeface="Times New Roman" panose="02020603050405020304" charset="0"/>
                        </a:rPr>
                        <a:t>蓝蓝</a:t>
                      </a:r>
                      <a:endParaRPr lang="en-US" altLang="en-US" sz="900" b="0">
                        <a:solidFill>
                          <a:schemeClr val="bg1"/>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Times New Roman" panose="02020603050405020304" charset="0"/>
                          <a:cs typeface="Times New Roman" panose="02020603050405020304" charset="0"/>
                        </a:rPr>
                        <a:t>20</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Times New Roman" panose="02020603050405020304" charset="0"/>
                          <a:cs typeface="Times New Roman" panose="02020603050405020304" charset="0"/>
                        </a:rPr>
                        <a:t>灰</a:t>
                      </a:r>
                      <a:r>
                        <a:rPr lang="en-US" sz="900" b="0">
                          <a:solidFill>
                            <a:schemeClr val="bg1"/>
                          </a:solidFill>
                          <a:latin typeface="Times New Roman" panose="02020603050405020304" charset="0"/>
                          <a:cs typeface="Times New Roman" panose="02020603050405020304" charset="0"/>
                        </a:rPr>
                        <a:t>蓝</a:t>
                      </a:r>
                      <a:r>
                        <a:rPr lang="en-US" sz="900" b="0">
                          <a:latin typeface="Times New Roman" panose="02020603050405020304" charset="0"/>
                          <a:cs typeface="Times New Roman" panose="02020603050405020304" charset="0"/>
                        </a:rPr>
                        <a:t>灰</a:t>
                      </a:r>
                      <a:r>
                        <a:rPr lang="en-US" sz="900" b="0">
                          <a:solidFill>
                            <a:schemeClr val="bg1"/>
                          </a:solidFill>
                          <a:latin typeface="Times New Roman" panose="02020603050405020304" charset="0"/>
                          <a:cs typeface="Times New Roman" panose="02020603050405020304" charset="0"/>
                        </a:rPr>
                        <a:t>蓝蓝</a:t>
                      </a:r>
                      <a:endParaRPr lang="en-US" altLang="en-US" sz="900" b="0">
                        <a:solidFill>
                          <a:schemeClr val="bg1"/>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a:buNone/>
                      </a:pPr>
                      <a:r>
                        <a:rPr lang="en-US" sz="900" b="0">
                          <a:latin typeface="Times New Roman" panose="02020603050405020304" charset="0"/>
                          <a:cs typeface="Times New Roman" panose="02020603050405020304" charset="0"/>
                        </a:rPr>
                        <a:t>5</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bg1"/>
                          </a:solidFill>
                          <a:latin typeface="Times New Roman" panose="02020603050405020304" charset="0"/>
                          <a:cs typeface="Times New Roman" panose="02020603050405020304" charset="0"/>
                        </a:rPr>
                        <a:t>蓝蓝</a:t>
                      </a:r>
                      <a:r>
                        <a:rPr lang="en-US" sz="900" b="0">
                          <a:latin typeface="Times New Roman" panose="02020603050405020304" charset="0"/>
                          <a:cs typeface="Times New Roman" panose="02020603050405020304" charset="0"/>
                        </a:rPr>
                        <a:t>灰</a:t>
                      </a:r>
                      <a:r>
                        <a:rPr lang="en-US" sz="900" b="0">
                          <a:solidFill>
                            <a:schemeClr val="bg1"/>
                          </a:solidFill>
                          <a:latin typeface="Times New Roman" panose="02020603050405020304" charset="0"/>
                          <a:cs typeface="Times New Roman" panose="02020603050405020304" charset="0"/>
                        </a:rPr>
                        <a:t>蓝</a:t>
                      </a:r>
                      <a:r>
                        <a:rPr lang="en-US" sz="900" b="0">
                          <a:latin typeface="Times New Roman" panose="02020603050405020304" charset="0"/>
                          <a:cs typeface="Times New Roman" panose="02020603050405020304" charset="0"/>
                        </a:rPr>
                        <a:t>灰</a:t>
                      </a:r>
                      <a:endParaRPr lang="en-US" altLang="en-US" sz="900" b="0">
                        <a:solidFill>
                          <a:srgbClr val="00B0F0"/>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Times New Roman" panose="02020603050405020304" charset="0"/>
                          <a:cs typeface="Times New Roman" panose="02020603050405020304" charset="0"/>
                        </a:rPr>
                        <a:t>21</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dirty="0" err="1">
                          <a:latin typeface="Times New Roman" panose="02020603050405020304" charset="0"/>
                          <a:cs typeface="Times New Roman" panose="02020603050405020304" charset="0"/>
                        </a:rPr>
                        <a:t>灰</a:t>
                      </a:r>
                      <a:r>
                        <a:rPr lang="en-US" sz="900" b="0" dirty="0" err="1">
                          <a:solidFill>
                            <a:schemeClr val="bg1"/>
                          </a:solidFill>
                          <a:latin typeface="Times New Roman" panose="02020603050405020304" charset="0"/>
                          <a:cs typeface="Times New Roman" panose="02020603050405020304" charset="0"/>
                        </a:rPr>
                        <a:t>蓝</a:t>
                      </a:r>
                      <a:r>
                        <a:rPr lang="en-US" sz="900" b="0" dirty="0" err="1">
                          <a:latin typeface="Times New Roman" panose="02020603050405020304" charset="0"/>
                          <a:cs typeface="Times New Roman" panose="02020603050405020304" charset="0"/>
                        </a:rPr>
                        <a:t>灰</a:t>
                      </a:r>
                      <a:r>
                        <a:rPr lang="en-US" sz="900" b="0" dirty="0" err="1">
                          <a:solidFill>
                            <a:schemeClr val="bg1"/>
                          </a:solidFill>
                          <a:latin typeface="Times New Roman" panose="02020603050405020304" charset="0"/>
                          <a:cs typeface="Times New Roman" panose="02020603050405020304" charset="0"/>
                        </a:rPr>
                        <a:t>蓝</a:t>
                      </a:r>
                      <a:r>
                        <a:rPr lang="en-US" sz="900" b="0" dirty="0" err="1">
                          <a:latin typeface="Times New Roman" panose="02020603050405020304" charset="0"/>
                          <a:cs typeface="Times New Roman" panose="02020603050405020304" charset="0"/>
                        </a:rPr>
                        <a:t>灰</a:t>
                      </a:r>
                      <a:endParaRPr lang="en-US" altLang="en-US" sz="900" b="0" dirty="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a:buNone/>
                      </a:pPr>
                      <a:r>
                        <a:rPr lang="en-US" sz="900" b="0">
                          <a:latin typeface="Times New Roman" panose="02020603050405020304" charset="0"/>
                          <a:cs typeface="Times New Roman" panose="02020603050405020304" charset="0"/>
                        </a:rPr>
                        <a:t>6</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bg1"/>
                          </a:solidFill>
                          <a:latin typeface="Times New Roman" panose="02020603050405020304" charset="0"/>
                          <a:cs typeface="Times New Roman" panose="02020603050405020304" charset="0"/>
                        </a:rPr>
                        <a:t>蓝蓝</a:t>
                      </a:r>
                      <a:r>
                        <a:rPr lang="en-US" sz="900" b="0">
                          <a:latin typeface="Times New Roman" panose="02020603050405020304" charset="0"/>
                          <a:cs typeface="Times New Roman" panose="02020603050405020304" charset="0"/>
                        </a:rPr>
                        <a:t>灰灰</a:t>
                      </a:r>
                      <a:r>
                        <a:rPr lang="en-US" sz="900" b="0">
                          <a:solidFill>
                            <a:schemeClr val="bg1"/>
                          </a:solidFill>
                          <a:latin typeface="Times New Roman" panose="02020603050405020304" charset="0"/>
                          <a:cs typeface="Times New Roman" panose="02020603050405020304" charset="0"/>
                        </a:rPr>
                        <a:t>蓝</a:t>
                      </a:r>
                      <a:endParaRPr lang="en-US" altLang="en-US" sz="900" b="0">
                        <a:solidFill>
                          <a:schemeClr val="bg1"/>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Times New Roman" panose="02020603050405020304" charset="0"/>
                          <a:cs typeface="Times New Roman" panose="02020603050405020304" charset="0"/>
                        </a:rPr>
                        <a:t>22</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Times New Roman" panose="02020603050405020304" charset="0"/>
                          <a:cs typeface="Times New Roman" panose="02020603050405020304" charset="0"/>
                        </a:rPr>
                        <a:t>灰</a:t>
                      </a:r>
                      <a:r>
                        <a:rPr lang="en-US" sz="900" b="0">
                          <a:solidFill>
                            <a:schemeClr val="bg1"/>
                          </a:solidFill>
                          <a:latin typeface="Times New Roman" panose="02020603050405020304" charset="0"/>
                          <a:cs typeface="Times New Roman" panose="02020603050405020304" charset="0"/>
                        </a:rPr>
                        <a:t>蓝</a:t>
                      </a:r>
                      <a:r>
                        <a:rPr lang="en-US" sz="900" b="0">
                          <a:latin typeface="Times New Roman" panose="02020603050405020304" charset="0"/>
                          <a:cs typeface="Times New Roman" panose="02020603050405020304" charset="0"/>
                        </a:rPr>
                        <a:t>灰灰</a:t>
                      </a:r>
                      <a:r>
                        <a:rPr lang="en-US" sz="900" b="0">
                          <a:solidFill>
                            <a:schemeClr val="bg1"/>
                          </a:solidFill>
                          <a:latin typeface="Times New Roman" panose="02020603050405020304" charset="0"/>
                          <a:cs typeface="Times New Roman" panose="02020603050405020304" charset="0"/>
                        </a:rPr>
                        <a:t>蓝</a:t>
                      </a:r>
                      <a:endParaRPr lang="en-US" altLang="en-US" sz="900" b="0">
                        <a:solidFill>
                          <a:schemeClr val="bg1"/>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a:buNone/>
                      </a:pPr>
                      <a:r>
                        <a:rPr lang="en-US" sz="900" b="0">
                          <a:latin typeface="Times New Roman" panose="02020603050405020304" charset="0"/>
                          <a:cs typeface="Times New Roman" panose="02020603050405020304" charset="0"/>
                        </a:rPr>
                        <a:t>7</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bg1"/>
                          </a:solidFill>
                          <a:latin typeface="Times New Roman" panose="02020603050405020304" charset="0"/>
                          <a:cs typeface="Times New Roman" panose="02020603050405020304" charset="0"/>
                        </a:rPr>
                        <a:t>蓝蓝</a:t>
                      </a:r>
                      <a:r>
                        <a:rPr lang="en-US" sz="900" b="0">
                          <a:latin typeface="Times New Roman" panose="02020603050405020304" charset="0"/>
                          <a:cs typeface="Times New Roman" panose="02020603050405020304" charset="0"/>
                        </a:rPr>
                        <a:t>灰灰灰</a:t>
                      </a:r>
                      <a:endParaRPr lang="en-US" altLang="en-US" sz="900" b="0">
                        <a:solidFill>
                          <a:srgbClr val="00B0F0"/>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Times New Roman" panose="02020603050405020304" charset="0"/>
                          <a:cs typeface="Times New Roman" panose="02020603050405020304" charset="0"/>
                        </a:rPr>
                        <a:t>23</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Times New Roman" panose="02020603050405020304" charset="0"/>
                          <a:cs typeface="Times New Roman" panose="02020603050405020304" charset="0"/>
                        </a:rPr>
                        <a:t>灰</a:t>
                      </a:r>
                      <a:r>
                        <a:rPr lang="en-US" sz="900" b="0">
                          <a:solidFill>
                            <a:schemeClr val="bg1"/>
                          </a:solidFill>
                          <a:latin typeface="Times New Roman" panose="02020603050405020304" charset="0"/>
                          <a:cs typeface="Times New Roman" panose="02020603050405020304" charset="0"/>
                        </a:rPr>
                        <a:t>蓝</a:t>
                      </a:r>
                      <a:r>
                        <a:rPr lang="en-US" sz="900" b="0">
                          <a:latin typeface="Times New Roman" panose="02020603050405020304" charset="0"/>
                          <a:cs typeface="Times New Roman" panose="02020603050405020304" charset="0"/>
                        </a:rPr>
                        <a:t>灰灰灰</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a:buNone/>
                      </a:pPr>
                      <a:r>
                        <a:rPr lang="en-US" sz="900" b="0">
                          <a:latin typeface="Times New Roman" panose="02020603050405020304" charset="0"/>
                          <a:cs typeface="Times New Roman" panose="02020603050405020304" charset="0"/>
                        </a:rPr>
                        <a:t>8</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dirty="0">
                          <a:solidFill>
                            <a:srgbClr val="00B0F0"/>
                          </a:solidFill>
                          <a:latin typeface="Times New Roman" panose="02020603050405020304" charset="0"/>
                          <a:cs typeface="Times New Roman" panose="02020603050405020304" charset="0"/>
                        </a:rPr>
                        <a:t>           </a:t>
                      </a:r>
                      <a:r>
                        <a:rPr lang="en-US" sz="900" b="0" dirty="0" err="1">
                          <a:solidFill>
                            <a:schemeClr val="bg1"/>
                          </a:solidFill>
                          <a:latin typeface="Times New Roman" panose="02020603050405020304" charset="0"/>
                          <a:cs typeface="Times New Roman" panose="02020603050405020304" charset="0"/>
                        </a:rPr>
                        <a:t>蓝</a:t>
                      </a:r>
                      <a:r>
                        <a:rPr lang="en-US" sz="900" b="0" dirty="0" err="1">
                          <a:latin typeface="Times New Roman" panose="02020603050405020304" charset="0"/>
                          <a:cs typeface="Times New Roman" panose="02020603050405020304" charset="0"/>
                        </a:rPr>
                        <a:t>灰</a:t>
                      </a:r>
                      <a:r>
                        <a:rPr lang="en-US" sz="900" b="0" dirty="0" err="1">
                          <a:solidFill>
                            <a:schemeClr val="bg1"/>
                          </a:solidFill>
                          <a:latin typeface="Times New Roman" panose="02020603050405020304" charset="0"/>
                          <a:cs typeface="Times New Roman" panose="02020603050405020304" charset="0"/>
                        </a:rPr>
                        <a:t>蓝蓝蓝</a:t>
                      </a:r>
                      <a:endParaRPr lang="en-US" altLang="en-US" sz="900" b="0" dirty="0" err="1">
                        <a:solidFill>
                          <a:schemeClr val="bg1"/>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Times New Roman" panose="02020603050405020304" charset="0"/>
                          <a:cs typeface="Times New Roman" panose="02020603050405020304" charset="0"/>
                        </a:rPr>
                        <a:t>24</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baseline="0" dirty="0">
                          <a:latin typeface="Times New Roman" panose="02020603050405020304" charset="0"/>
                          <a:cs typeface="Times New Roman" panose="02020603050405020304" charset="0"/>
                        </a:rPr>
                        <a:t>           </a:t>
                      </a:r>
                      <a:r>
                        <a:rPr lang="en-US" sz="900" b="0" dirty="0" err="1">
                          <a:latin typeface="Times New Roman" panose="02020603050405020304" charset="0"/>
                          <a:cs typeface="Times New Roman" panose="02020603050405020304" charset="0"/>
                        </a:rPr>
                        <a:t>灰灰</a:t>
                      </a:r>
                      <a:r>
                        <a:rPr lang="en-US" sz="900" b="0" dirty="0" err="1">
                          <a:solidFill>
                            <a:schemeClr val="bg1"/>
                          </a:solidFill>
                          <a:latin typeface="Times New Roman" panose="02020603050405020304" charset="0"/>
                          <a:cs typeface="Times New Roman" panose="02020603050405020304" charset="0"/>
                        </a:rPr>
                        <a:t>蓝蓝蓝</a:t>
                      </a:r>
                      <a:endParaRPr lang="en-US" altLang="en-US" sz="900" b="0" dirty="0" err="1">
                        <a:solidFill>
                          <a:schemeClr val="bg1"/>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a:buNone/>
                      </a:pPr>
                      <a:r>
                        <a:rPr lang="en-US" sz="900" b="0">
                          <a:latin typeface="Times New Roman" panose="02020603050405020304" charset="0"/>
                          <a:cs typeface="Times New Roman" panose="02020603050405020304" charset="0"/>
                        </a:rPr>
                        <a:t>9</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bg1"/>
                          </a:solidFill>
                          <a:latin typeface="Times New Roman" panose="02020603050405020304" charset="0"/>
                          <a:cs typeface="Times New Roman" panose="02020603050405020304" charset="0"/>
                        </a:rPr>
                        <a:t>蓝</a:t>
                      </a:r>
                      <a:r>
                        <a:rPr lang="en-US" sz="900" b="0">
                          <a:latin typeface="Times New Roman" panose="02020603050405020304" charset="0"/>
                          <a:cs typeface="Times New Roman" panose="02020603050405020304" charset="0"/>
                        </a:rPr>
                        <a:t>灰</a:t>
                      </a:r>
                      <a:r>
                        <a:rPr lang="en-US" sz="900" b="0">
                          <a:solidFill>
                            <a:schemeClr val="bg1"/>
                          </a:solidFill>
                          <a:latin typeface="Times New Roman" panose="02020603050405020304" charset="0"/>
                          <a:cs typeface="Times New Roman" panose="02020603050405020304" charset="0"/>
                        </a:rPr>
                        <a:t>蓝蓝</a:t>
                      </a:r>
                      <a:r>
                        <a:rPr lang="en-US" sz="900" b="0">
                          <a:latin typeface="Times New Roman" panose="02020603050405020304" charset="0"/>
                          <a:cs typeface="Times New Roman" panose="02020603050405020304" charset="0"/>
                        </a:rPr>
                        <a:t>灰</a:t>
                      </a:r>
                      <a:endParaRPr lang="en-US" altLang="en-US" sz="900" b="0">
                        <a:solidFill>
                          <a:srgbClr val="00B0F0"/>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Times New Roman" panose="02020603050405020304" charset="0"/>
                          <a:cs typeface="Times New Roman" panose="02020603050405020304" charset="0"/>
                        </a:rPr>
                        <a:t>25</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Times New Roman" panose="02020603050405020304" charset="0"/>
                          <a:cs typeface="Times New Roman" panose="02020603050405020304" charset="0"/>
                        </a:rPr>
                        <a:t>灰灰</a:t>
                      </a:r>
                      <a:r>
                        <a:rPr lang="en-US" sz="900" b="0">
                          <a:solidFill>
                            <a:schemeClr val="bg1"/>
                          </a:solidFill>
                          <a:latin typeface="Times New Roman" panose="02020603050405020304" charset="0"/>
                          <a:cs typeface="Times New Roman" panose="02020603050405020304" charset="0"/>
                        </a:rPr>
                        <a:t>蓝蓝</a:t>
                      </a:r>
                      <a:r>
                        <a:rPr lang="en-US" sz="900" b="0">
                          <a:latin typeface="Times New Roman" panose="02020603050405020304" charset="0"/>
                          <a:cs typeface="Times New Roman" panose="02020603050405020304" charset="0"/>
                        </a:rPr>
                        <a:t>灰</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a:buNone/>
                      </a:pPr>
                      <a:r>
                        <a:rPr lang="en-US" sz="900" b="0">
                          <a:latin typeface="Times New Roman" panose="02020603050405020304" charset="0"/>
                          <a:cs typeface="Times New Roman" panose="02020603050405020304" charset="0"/>
                        </a:rPr>
                        <a:t>10</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bg1"/>
                          </a:solidFill>
                          <a:latin typeface="Times New Roman" panose="02020603050405020304" charset="0"/>
                          <a:cs typeface="Times New Roman" panose="02020603050405020304" charset="0"/>
                        </a:rPr>
                        <a:t>蓝</a:t>
                      </a:r>
                      <a:r>
                        <a:rPr lang="en-US" sz="900" b="0">
                          <a:latin typeface="Times New Roman" panose="02020603050405020304" charset="0"/>
                          <a:cs typeface="Times New Roman" panose="02020603050405020304" charset="0"/>
                        </a:rPr>
                        <a:t>灰</a:t>
                      </a:r>
                      <a:r>
                        <a:rPr lang="en-US" sz="900" b="0">
                          <a:solidFill>
                            <a:schemeClr val="bg1"/>
                          </a:solidFill>
                          <a:latin typeface="Times New Roman" panose="02020603050405020304" charset="0"/>
                          <a:cs typeface="Times New Roman" panose="02020603050405020304" charset="0"/>
                        </a:rPr>
                        <a:t>蓝</a:t>
                      </a:r>
                      <a:r>
                        <a:rPr lang="en-US" sz="900" b="0">
                          <a:latin typeface="Times New Roman" panose="02020603050405020304" charset="0"/>
                          <a:cs typeface="Times New Roman" panose="02020603050405020304" charset="0"/>
                        </a:rPr>
                        <a:t>灰</a:t>
                      </a:r>
                      <a:r>
                        <a:rPr lang="en-US" sz="900" b="0">
                          <a:solidFill>
                            <a:schemeClr val="bg1"/>
                          </a:solidFill>
                          <a:latin typeface="Times New Roman" panose="02020603050405020304" charset="0"/>
                          <a:cs typeface="Times New Roman" panose="02020603050405020304" charset="0"/>
                        </a:rPr>
                        <a:t>蓝</a:t>
                      </a:r>
                      <a:endParaRPr lang="en-US" altLang="en-US" sz="900" b="0">
                        <a:solidFill>
                          <a:schemeClr val="bg1"/>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Times New Roman" panose="02020603050405020304" charset="0"/>
                          <a:cs typeface="Times New Roman" panose="02020603050405020304" charset="0"/>
                        </a:rPr>
                        <a:t>26</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Times New Roman" panose="02020603050405020304" charset="0"/>
                          <a:cs typeface="Times New Roman" panose="02020603050405020304" charset="0"/>
                        </a:rPr>
                        <a:t>灰灰</a:t>
                      </a:r>
                      <a:r>
                        <a:rPr lang="en-US" sz="900" b="0">
                          <a:solidFill>
                            <a:schemeClr val="bg1"/>
                          </a:solidFill>
                          <a:latin typeface="Times New Roman" panose="02020603050405020304" charset="0"/>
                          <a:cs typeface="Times New Roman" panose="02020603050405020304" charset="0"/>
                        </a:rPr>
                        <a:t>蓝</a:t>
                      </a:r>
                      <a:r>
                        <a:rPr lang="en-US" sz="900" b="0">
                          <a:latin typeface="Times New Roman" panose="02020603050405020304" charset="0"/>
                          <a:cs typeface="Times New Roman" panose="02020603050405020304" charset="0"/>
                        </a:rPr>
                        <a:t>灰</a:t>
                      </a:r>
                      <a:r>
                        <a:rPr lang="en-US" sz="900" b="0">
                          <a:solidFill>
                            <a:schemeClr val="bg1"/>
                          </a:solidFill>
                          <a:latin typeface="Times New Roman" panose="02020603050405020304" charset="0"/>
                          <a:cs typeface="Times New Roman" panose="02020603050405020304" charset="0"/>
                        </a:rPr>
                        <a:t>蓝</a:t>
                      </a:r>
                      <a:endParaRPr lang="en-US" altLang="en-US" sz="900" b="0">
                        <a:solidFill>
                          <a:schemeClr val="bg1"/>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a:buNone/>
                      </a:pPr>
                      <a:r>
                        <a:rPr lang="en-US" sz="900" b="0">
                          <a:latin typeface="Times New Roman" panose="02020603050405020304" charset="0"/>
                          <a:cs typeface="Times New Roman" panose="02020603050405020304" charset="0"/>
                        </a:rPr>
                        <a:t>11</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bg1"/>
                          </a:solidFill>
                          <a:latin typeface="Times New Roman" panose="02020603050405020304" charset="0"/>
                          <a:cs typeface="Times New Roman" panose="02020603050405020304" charset="0"/>
                        </a:rPr>
                        <a:t>蓝</a:t>
                      </a:r>
                      <a:r>
                        <a:rPr lang="en-US" sz="900" b="0">
                          <a:latin typeface="Times New Roman" panose="02020603050405020304" charset="0"/>
                          <a:cs typeface="Times New Roman" panose="02020603050405020304" charset="0"/>
                        </a:rPr>
                        <a:t>灰</a:t>
                      </a:r>
                      <a:r>
                        <a:rPr lang="en-US" sz="900" b="0">
                          <a:solidFill>
                            <a:schemeClr val="bg1"/>
                          </a:solidFill>
                          <a:latin typeface="Times New Roman" panose="02020603050405020304" charset="0"/>
                          <a:cs typeface="Times New Roman" panose="02020603050405020304" charset="0"/>
                        </a:rPr>
                        <a:t>蓝</a:t>
                      </a:r>
                      <a:r>
                        <a:rPr lang="en-US" sz="900" b="0">
                          <a:latin typeface="Times New Roman" panose="02020603050405020304" charset="0"/>
                          <a:cs typeface="Times New Roman" panose="02020603050405020304" charset="0"/>
                        </a:rPr>
                        <a:t>灰灰</a:t>
                      </a:r>
                      <a:endParaRPr lang="en-US" altLang="en-US" sz="900" b="0">
                        <a:solidFill>
                          <a:srgbClr val="00B0F0"/>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Times New Roman" panose="02020603050405020304" charset="0"/>
                          <a:cs typeface="Times New Roman" panose="02020603050405020304" charset="0"/>
                        </a:rPr>
                        <a:t>27</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Times New Roman" panose="02020603050405020304" charset="0"/>
                          <a:cs typeface="Times New Roman" panose="02020603050405020304" charset="0"/>
                        </a:rPr>
                        <a:t>灰灰</a:t>
                      </a:r>
                      <a:r>
                        <a:rPr lang="en-US" sz="900" b="0">
                          <a:solidFill>
                            <a:schemeClr val="bg1"/>
                          </a:solidFill>
                          <a:latin typeface="Times New Roman" panose="02020603050405020304" charset="0"/>
                          <a:cs typeface="Times New Roman" panose="02020603050405020304" charset="0"/>
                        </a:rPr>
                        <a:t>蓝</a:t>
                      </a:r>
                      <a:r>
                        <a:rPr lang="en-US" sz="900" b="0">
                          <a:latin typeface="Times New Roman" panose="02020603050405020304" charset="0"/>
                          <a:cs typeface="Times New Roman" panose="02020603050405020304" charset="0"/>
                        </a:rPr>
                        <a:t>灰灰</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a:buNone/>
                      </a:pPr>
                      <a:r>
                        <a:rPr lang="en-US" sz="900" b="0">
                          <a:latin typeface="Times New Roman" panose="02020603050405020304" charset="0"/>
                          <a:cs typeface="Times New Roman" panose="02020603050405020304" charset="0"/>
                        </a:rPr>
                        <a:t>12</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bg1"/>
                          </a:solidFill>
                          <a:latin typeface="Times New Roman" panose="02020603050405020304" charset="0"/>
                          <a:cs typeface="Times New Roman" panose="02020603050405020304" charset="0"/>
                        </a:rPr>
                        <a:t>蓝</a:t>
                      </a:r>
                      <a:r>
                        <a:rPr lang="en-US" sz="900" b="0">
                          <a:latin typeface="Times New Roman" panose="02020603050405020304" charset="0"/>
                          <a:cs typeface="Times New Roman" panose="02020603050405020304" charset="0"/>
                        </a:rPr>
                        <a:t>灰灰</a:t>
                      </a:r>
                      <a:r>
                        <a:rPr lang="en-US" sz="900" b="0">
                          <a:solidFill>
                            <a:schemeClr val="bg1"/>
                          </a:solidFill>
                          <a:latin typeface="Times New Roman" panose="02020603050405020304" charset="0"/>
                          <a:cs typeface="Times New Roman" panose="02020603050405020304" charset="0"/>
                        </a:rPr>
                        <a:t>蓝蓝</a:t>
                      </a:r>
                      <a:endParaRPr lang="en-US" altLang="en-US" sz="900" b="0">
                        <a:solidFill>
                          <a:schemeClr val="bg1"/>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Times New Roman" panose="02020603050405020304" charset="0"/>
                          <a:cs typeface="Times New Roman" panose="02020603050405020304" charset="0"/>
                        </a:rPr>
                        <a:t>28</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Times New Roman" panose="02020603050405020304" charset="0"/>
                          <a:cs typeface="Times New Roman" panose="02020603050405020304" charset="0"/>
                        </a:rPr>
                        <a:t>灰灰灰</a:t>
                      </a:r>
                      <a:r>
                        <a:rPr lang="en-US" sz="900" b="0">
                          <a:solidFill>
                            <a:schemeClr val="bg1"/>
                          </a:solidFill>
                          <a:latin typeface="Times New Roman" panose="02020603050405020304" charset="0"/>
                          <a:cs typeface="Times New Roman" panose="02020603050405020304" charset="0"/>
                        </a:rPr>
                        <a:t>蓝蓝</a:t>
                      </a:r>
                      <a:endParaRPr lang="en-US" altLang="en-US" sz="900" b="0">
                        <a:solidFill>
                          <a:schemeClr val="bg1"/>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a:buNone/>
                      </a:pPr>
                      <a:r>
                        <a:rPr lang="en-US" sz="900" b="0">
                          <a:latin typeface="Times New Roman" panose="02020603050405020304" charset="0"/>
                          <a:cs typeface="Times New Roman" panose="02020603050405020304" charset="0"/>
                        </a:rPr>
                        <a:t>13</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bg1"/>
                          </a:solidFill>
                          <a:latin typeface="Times New Roman" panose="02020603050405020304" charset="0"/>
                          <a:cs typeface="Times New Roman" panose="02020603050405020304" charset="0"/>
                        </a:rPr>
                        <a:t>蓝</a:t>
                      </a:r>
                      <a:r>
                        <a:rPr lang="en-US" sz="900" b="0">
                          <a:latin typeface="Times New Roman" panose="02020603050405020304" charset="0"/>
                          <a:cs typeface="Times New Roman" panose="02020603050405020304" charset="0"/>
                        </a:rPr>
                        <a:t>灰灰</a:t>
                      </a:r>
                      <a:r>
                        <a:rPr lang="en-US" sz="900" b="0">
                          <a:solidFill>
                            <a:schemeClr val="bg1"/>
                          </a:solidFill>
                          <a:latin typeface="Times New Roman" panose="02020603050405020304" charset="0"/>
                          <a:cs typeface="Times New Roman" panose="02020603050405020304" charset="0"/>
                        </a:rPr>
                        <a:t>蓝</a:t>
                      </a:r>
                      <a:r>
                        <a:rPr lang="en-US" sz="900" b="0">
                          <a:latin typeface="Times New Roman" panose="02020603050405020304" charset="0"/>
                          <a:cs typeface="Times New Roman" panose="02020603050405020304" charset="0"/>
                        </a:rPr>
                        <a:t>灰</a:t>
                      </a:r>
                      <a:endParaRPr lang="en-US" altLang="en-US" sz="900" b="0">
                        <a:solidFill>
                          <a:srgbClr val="00B0F0"/>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Times New Roman" panose="02020603050405020304" charset="0"/>
                          <a:cs typeface="Times New Roman" panose="02020603050405020304" charset="0"/>
                        </a:rPr>
                        <a:t>29</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Times New Roman" panose="02020603050405020304" charset="0"/>
                          <a:cs typeface="Times New Roman" panose="02020603050405020304" charset="0"/>
                        </a:rPr>
                        <a:t>灰灰灰</a:t>
                      </a:r>
                      <a:r>
                        <a:rPr lang="en-US" sz="900" b="0">
                          <a:solidFill>
                            <a:schemeClr val="bg1"/>
                          </a:solidFill>
                          <a:latin typeface="Times New Roman" panose="02020603050405020304" charset="0"/>
                          <a:cs typeface="Times New Roman" panose="02020603050405020304" charset="0"/>
                        </a:rPr>
                        <a:t>蓝</a:t>
                      </a:r>
                      <a:r>
                        <a:rPr lang="en-US" sz="900" b="0">
                          <a:latin typeface="Times New Roman" panose="02020603050405020304" charset="0"/>
                          <a:cs typeface="Times New Roman" panose="02020603050405020304" charset="0"/>
                        </a:rPr>
                        <a:t>灰</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a:buNone/>
                      </a:pPr>
                      <a:r>
                        <a:rPr lang="en-US" sz="900" b="0">
                          <a:latin typeface="Times New Roman" panose="02020603050405020304" charset="0"/>
                          <a:cs typeface="Times New Roman" panose="02020603050405020304" charset="0"/>
                        </a:rPr>
                        <a:t>14</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bg1"/>
                          </a:solidFill>
                          <a:latin typeface="Times New Roman" panose="02020603050405020304" charset="0"/>
                          <a:cs typeface="Times New Roman" panose="02020603050405020304" charset="0"/>
                        </a:rPr>
                        <a:t>蓝</a:t>
                      </a:r>
                      <a:r>
                        <a:rPr lang="en-US" sz="900" b="0">
                          <a:latin typeface="Times New Roman" panose="02020603050405020304" charset="0"/>
                          <a:cs typeface="Times New Roman" panose="02020603050405020304" charset="0"/>
                        </a:rPr>
                        <a:t>灰灰灰</a:t>
                      </a:r>
                      <a:r>
                        <a:rPr lang="en-US" sz="900" b="0">
                          <a:solidFill>
                            <a:schemeClr val="bg1"/>
                          </a:solidFill>
                          <a:latin typeface="Times New Roman" panose="02020603050405020304" charset="0"/>
                          <a:cs typeface="Times New Roman" panose="02020603050405020304" charset="0"/>
                        </a:rPr>
                        <a:t>蓝</a:t>
                      </a:r>
                      <a:endParaRPr lang="en-US" altLang="en-US" sz="900" b="0">
                        <a:solidFill>
                          <a:schemeClr val="bg1"/>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Times New Roman" panose="02020603050405020304" charset="0"/>
                          <a:cs typeface="Times New Roman" panose="02020603050405020304" charset="0"/>
                        </a:rPr>
                        <a:t>30</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Times New Roman" panose="02020603050405020304" charset="0"/>
                          <a:cs typeface="Times New Roman" panose="02020603050405020304" charset="0"/>
                        </a:rPr>
                        <a:t>灰灰灰灰</a:t>
                      </a:r>
                      <a:r>
                        <a:rPr lang="en-US" sz="900" b="0">
                          <a:solidFill>
                            <a:schemeClr val="bg1"/>
                          </a:solidFill>
                          <a:latin typeface="Times New Roman" panose="02020603050405020304" charset="0"/>
                          <a:cs typeface="Times New Roman" panose="02020603050405020304" charset="0"/>
                        </a:rPr>
                        <a:t>蓝</a:t>
                      </a:r>
                      <a:endParaRPr lang="en-US" altLang="en-US" sz="900" b="0">
                        <a:solidFill>
                          <a:schemeClr val="bg1"/>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a:buNone/>
                      </a:pPr>
                      <a:r>
                        <a:rPr lang="en-US" sz="900" b="0">
                          <a:latin typeface="Times New Roman" panose="02020603050405020304" charset="0"/>
                          <a:cs typeface="Times New Roman" panose="02020603050405020304" charset="0"/>
                        </a:rPr>
                        <a:t>15</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chemeClr val="bg1"/>
                          </a:solidFill>
                          <a:latin typeface="Times New Roman" panose="02020603050405020304" charset="0"/>
                          <a:cs typeface="Times New Roman" panose="02020603050405020304" charset="0"/>
                        </a:rPr>
                        <a:t>蓝</a:t>
                      </a:r>
                      <a:r>
                        <a:rPr lang="en-US" sz="900" b="0">
                          <a:latin typeface="Times New Roman" panose="02020603050405020304" charset="0"/>
                          <a:cs typeface="Times New Roman" panose="02020603050405020304" charset="0"/>
                        </a:rPr>
                        <a:t>灰灰灰灰</a:t>
                      </a:r>
                      <a:endParaRPr lang="en-US" altLang="en-US" sz="900" b="0">
                        <a:solidFill>
                          <a:srgbClr val="00B0F0"/>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Times New Roman" panose="02020603050405020304" charset="0"/>
                          <a:cs typeface="Times New Roman" panose="02020603050405020304" charset="0"/>
                        </a:rPr>
                        <a:t>31</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dirty="0" err="1">
                          <a:latin typeface="Times New Roman" panose="02020603050405020304" charset="0"/>
                          <a:cs typeface="Times New Roman" panose="02020603050405020304" charset="0"/>
                        </a:rPr>
                        <a:t>灰灰灰灰灰</a:t>
                      </a:r>
                      <a:endParaRPr lang="en-US" altLang="en-US" sz="900" b="0" dirty="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2" name="矩形 1"/>
          <p:cNvSpPr/>
          <p:nvPr/>
        </p:nvSpPr>
        <p:spPr>
          <a:xfrm>
            <a:off x="467544" y="1555322"/>
            <a:ext cx="7920880" cy="830997"/>
          </a:xfrm>
          <a:prstGeom prst="rect">
            <a:avLst/>
          </a:prstGeom>
        </p:spPr>
        <p:txBody>
          <a:bodyPr wrap="square">
            <a:spAutoFit/>
          </a:bodyPr>
          <a:lstStyle/>
          <a:p>
            <a:r>
              <a:rPr lang="zh-CN" altLang="en-US" sz="1200" dirty="0">
                <a:solidFill>
                  <a:srgbClr val="000000"/>
                </a:solidFill>
                <a:latin typeface="华文楷体" panose="02010600040101010101" pitchFamily="2" charset="-122"/>
                <a:ea typeface="华文楷体" panose="02010600040101010101" pitchFamily="2" charset="-122"/>
              </a:rPr>
              <a:t>        </a:t>
            </a:r>
            <a:r>
              <a:rPr lang="zh-CN" altLang="en-US" sz="1200" dirty="0">
                <a:solidFill>
                  <a:srgbClr val="000000"/>
                </a:solidFill>
                <a:latin typeface="黑体" panose="02010609060101010101" pitchFamily="49" charset="-122"/>
                <a:ea typeface="黑体" panose="02010609060101010101" pitchFamily="49" charset="-122"/>
              </a:rPr>
              <a:t>参赛选手在完成安全任务过程中需要从 </a:t>
            </a:r>
            <a:r>
              <a:rPr lang="en-US" altLang="zh-CN" sz="1200" dirty="0">
                <a:solidFill>
                  <a:srgbClr val="000000"/>
                </a:solidFill>
                <a:latin typeface="黑体" panose="02010609060101010101" pitchFamily="49" charset="-122"/>
                <a:ea typeface="黑体" panose="02010609060101010101" pitchFamily="49" charset="-122"/>
              </a:rPr>
              <a:t>0-31 </a:t>
            </a:r>
            <a:r>
              <a:rPr lang="zh-CN" altLang="en-US" sz="1200" dirty="0">
                <a:solidFill>
                  <a:srgbClr val="000000"/>
                </a:solidFill>
                <a:latin typeface="黑体" panose="02010609060101010101" pitchFamily="49" charset="-122"/>
                <a:ea typeface="黑体" panose="02010609060101010101" pitchFamily="49" charset="-122"/>
              </a:rPr>
              <a:t>共 </a:t>
            </a:r>
            <a:r>
              <a:rPr lang="en-US" altLang="zh-CN" sz="1200" dirty="0">
                <a:solidFill>
                  <a:srgbClr val="000000"/>
                </a:solidFill>
                <a:latin typeface="黑体" panose="02010609060101010101" pitchFamily="49" charset="-122"/>
                <a:ea typeface="黑体" panose="02010609060101010101" pitchFamily="49" charset="-122"/>
              </a:rPr>
              <a:t>32</a:t>
            </a:r>
            <a:r>
              <a:rPr lang="zh-CN" altLang="en-US" sz="1200" dirty="0">
                <a:solidFill>
                  <a:srgbClr val="000000"/>
                </a:solidFill>
                <a:latin typeface="黑体" panose="02010609060101010101" pitchFamily="49" charset="-122"/>
                <a:ea typeface="黑体" panose="02010609060101010101" pitchFamily="49" charset="-122"/>
              </a:rPr>
              <a:t>个数字（原始信息）中抽取一个，然后查表 </a:t>
            </a:r>
            <a:r>
              <a:rPr lang="en-US" altLang="zh-CN" sz="1200" dirty="0">
                <a:solidFill>
                  <a:srgbClr val="000000"/>
                </a:solidFill>
                <a:latin typeface="黑体" panose="02010609060101010101" pitchFamily="49" charset="-122"/>
                <a:ea typeface="黑体" panose="02010609060101010101" pitchFamily="49" charset="-122"/>
              </a:rPr>
              <a:t>2 </a:t>
            </a:r>
            <a:r>
              <a:rPr lang="zh-CN" altLang="en-US" sz="1200" dirty="0">
                <a:solidFill>
                  <a:srgbClr val="000000"/>
                </a:solidFill>
                <a:latin typeface="黑体" panose="02010609060101010101" pitchFamily="49" charset="-122"/>
                <a:ea typeface="黑体" panose="02010609060101010101" pitchFamily="49" charset="-122"/>
              </a:rPr>
              <a:t>得到原始信息对应的明文信息，按照加密规则得到密码，根据原始信息、明文信息与密码的对应，然后，根据抽到的原始信息得到对应密码，按照从低位到高位（从右向左）的顺序，由下至上依次摆放相应颜色的码元到加密装置上。</a:t>
            </a:r>
            <a:r>
              <a:rPr lang="zh-CN" altLang="en-US" sz="1200" dirty="0">
                <a:latin typeface="黑体" panose="02010609060101010101" pitchFamily="49" charset="-122"/>
                <a:ea typeface="黑体" panose="02010609060101010101" pitchFamily="49" charset="-122"/>
              </a:rPr>
              <a:t> </a:t>
            </a:r>
            <a:br>
              <a:rPr lang="zh-CN" altLang="en-US" sz="1200" dirty="0">
                <a:latin typeface="华文楷体" panose="02010600040101010101" pitchFamily="2" charset="-122"/>
                <a:ea typeface="华文楷体" panose="02010600040101010101" pitchFamily="2" charset="-122"/>
              </a:rPr>
            </a:br>
            <a:endParaRPr lang="zh-CN" altLang="en-US" sz="1200" dirty="0">
              <a:latin typeface="华文楷体" panose="02010600040101010101" pitchFamily="2" charset="-122"/>
              <a:ea typeface="华文楷体" panose="02010600040101010101" pitchFamily="2" charset="-122"/>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0" y="940125"/>
            <a:ext cx="3191899" cy="492443"/>
          </a:xfrm>
          <a:prstGeom prst="rect">
            <a:avLst/>
          </a:prstGeom>
          <a:noFill/>
        </p:spPr>
        <p:txBody>
          <a:bodyPr wrap="none" rtlCol="0" anchor="t">
            <a:spAutoFit/>
          </a:bodyPr>
          <a:lstStyle/>
          <a:p>
            <a:r>
              <a:rPr lang="zh-CN" sz="2600" dirty="0">
                <a:latin typeface="微软雅黑" panose="020B0503020204020204" pitchFamily="34" charset="-122"/>
                <a:ea typeface="微软雅黑" panose="020B0503020204020204" pitchFamily="34" charset="-122"/>
                <a:sym typeface="+mn-ea"/>
              </a:rPr>
              <a:t>附加任务</a:t>
            </a:r>
            <a:r>
              <a:rPr lang="en-US" altLang="zh-CN" sz="2600" dirty="0">
                <a:latin typeface="微软雅黑" panose="020B0503020204020204" pitchFamily="34" charset="-122"/>
                <a:ea typeface="微软雅黑" panose="020B0503020204020204" pitchFamily="34" charset="-122"/>
                <a:sym typeface="+mn-ea"/>
              </a:rPr>
              <a:t>5-</a:t>
            </a:r>
            <a:r>
              <a:rPr lang="zh-CN" altLang="en-US" sz="2600" dirty="0">
                <a:latin typeface="微软雅黑" panose="020B0503020204020204" pitchFamily="34" charset="-122"/>
                <a:ea typeface="微软雅黑" panose="020B0503020204020204" pitchFamily="34" charset="-122"/>
                <a:sym typeface="+mn-ea"/>
              </a:rPr>
              <a:t>安全专家</a:t>
            </a:r>
            <a:endParaRPr lang="zh-CN" altLang="en-US" sz="2600" dirty="0">
              <a:latin typeface="微软雅黑" panose="020B0503020204020204" pitchFamily="34" charset="-122"/>
              <a:ea typeface="微软雅黑" panose="020B0503020204020204" pitchFamily="34" charset="-122"/>
            </a:endParaRPr>
          </a:p>
        </p:txBody>
      </p:sp>
      <p:graphicFrame>
        <p:nvGraphicFramePr>
          <p:cNvPr id="2" name="表格 1"/>
          <p:cNvGraphicFramePr/>
          <p:nvPr>
            <p:custDataLst>
              <p:tags r:id="rId1"/>
            </p:custDataLst>
          </p:nvPr>
        </p:nvGraphicFramePr>
        <p:xfrm>
          <a:off x="3376181" y="802139"/>
          <a:ext cx="5411788" cy="426720"/>
        </p:xfrm>
        <a:graphic>
          <a:graphicData uri="http://schemas.openxmlformats.org/drawingml/2006/table">
            <a:tbl>
              <a:tblPr firstRow="1" bandRow="1">
                <a:tableStyleId>{5940675A-B579-460E-94D1-54222C63F5DA}</a:tableStyleId>
              </a:tblPr>
              <a:tblGrid>
                <a:gridCol w="2393950"/>
                <a:gridCol w="3017838"/>
              </a:tblGrid>
              <a:tr h="0">
                <a:tc>
                  <a:txBody>
                    <a:bodyPr/>
                    <a:lstStyle/>
                    <a:p>
                      <a:pPr indent="0" algn="r">
                        <a:buNone/>
                      </a:pPr>
                      <a:r>
                        <a:rPr lang="en-US" sz="1000" b="0" dirty="0">
                          <a:latin typeface="Times New Roman" panose="02020603050405020304" charset="0"/>
                          <a:cs typeface="Times New Roman" panose="02020603050405020304" charset="0"/>
                        </a:rPr>
                        <a:t> </a:t>
                      </a:r>
                      <a:endParaRPr lang="en-US" altLang="en-US" sz="1000" b="0" dirty="0">
                        <a:latin typeface="Times New Roman" panose="02020603050405020304" charset="0"/>
                        <a:ea typeface="Times New Roman" panose="02020603050405020304" charset="0"/>
                        <a:cs typeface="Times New Roman" panose="02020603050405020304"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r">
                        <a:buNone/>
                      </a:pPr>
                      <a:r>
                        <a:rPr lang="en-US" sz="1000" b="0">
                          <a:latin typeface="Times New Roman" panose="02020603050405020304" charset="0"/>
                          <a:cs typeface="Times New Roman" panose="02020603050405020304" charset="0"/>
                        </a:rPr>
                        <a:t> </a:t>
                      </a:r>
                      <a:endParaRPr lang="en-US" altLang="en-US" sz="1000" b="0">
                        <a:latin typeface="Times New Roman" panose="02020603050405020304" charset="0"/>
                        <a:ea typeface="Times New Roman" panose="02020603050405020304" charset="0"/>
                        <a:cs typeface="Times New Roman" panose="02020603050405020304" charset="0"/>
                      </a:endParaRPr>
                    </a:p>
                  </a:txBody>
                  <a:tcPr marL="68580" marR="68580" marT="0" marB="0" anchor="ctr">
                    <a:lnL>
                      <a:noFill/>
                    </a:lnL>
                    <a:lnR cap="flat">
                      <a:noFill/>
                    </a:lnR>
                    <a:lnT cap="flat">
                      <a:noFill/>
                    </a:lnT>
                    <a:lnB cap="flat">
                      <a:noFill/>
                    </a:lnB>
                    <a:lnTlToBr>
                      <a:noFill/>
                    </a:lnTlToBr>
                    <a:lnBlToTr>
                      <a:noFill/>
                    </a:lnBlToTr>
                    <a:noFill/>
                  </a:tcPr>
                </a:tc>
              </a:tr>
              <a:tr h="0">
                <a:tc>
                  <a:txBody>
                    <a:bodyPr/>
                    <a:lstStyle/>
                    <a:p>
                      <a:pPr indent="0" algn="ctr">
                        <a:buNone/>
                      </a:pPr>
                      <a:r>
                        <a:rPr lang="en-US" sz="900" b="0" dirty="0">
                          <a:latin typeface="Times New Roman" panose="02020603050405020304" charset="0"/>
                          <a:cs typeface="Times New Roman" panose="02020603050405020304" charset="0"/>
                        </a:rPr>
                        <a:t>a</a:t>
                      </a:r>
                      <a:r>
                        <a:rPr lang="en-US" sz="900" b="0" dirty="0">
                          <a:latin typeface="宋体" panose="02010600030101010101" pitchFamily="2" charset="-122"/>
                          <a:ea typeface="宋体" panose="02010600030101010101" pitchFamily="2" charset="-122"/>
                          <a:cs typeface="宋体" panose="02010600030101010101" pitchFamily="2" charset="-122"/>
                        </a:rPr>
                        <a:t>.</a:t>
                      </a:r>
                      <a:r>
                        <a:rPr lang="en-US" sz="900" b="0" dirty="0">
                          <a:latin typeface="Times New Roman" panose="02020603050405020304" charset="0"/>
                          <a:cs typeface="Times New Roman" panose="02020603050405020304" charset="0"/>
                        </a:rPr>
                        <a:t> 原始信息、1位明文信息以及1位密码对应关系</a:t>
                      </a:r>
                      <a:endParaRPr lang="en-US" altLang="en-US" sz="900" b="0" dirty="0">
                        <a:latin typeface="Times New Roman" panose="02020603050405020304" charset="0"/>
                        <a:ea typeface="Times New Roman" panose="02020603050405020304" charset="0"/>
                        <a:cs typeface="Times New Roman" panose="02020603050405020304"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lgn="ctr">
                        <a:buNone/>
                      </a:pPr>
                      <a:r>
                        <a:rPr lang="en-US" sz="900" b="0" dirty="0">
                          <a:latin typeface="Times New Roman" panose="02020603050405020304" charset="0"/>
                          <a:cs typeface="Times New Roman" panose="02020603050405020304" charset="0"/>
                        </a:rPr>
                        <a:t>b</a:t>
                      </a:r>
                      <a:r>
                        <a:rPr lang="en-US" sz="900" b="0" dirty="0">
                          <a:latin typeface="宋体" panose="02010600030101010101" pitchFamily="2" charset="-122"/>
                          <a:ea typeface="宋体" panose="02010600030101010101" pitchFamily="2" charset="-122"/>
                          <a:cs typeface="宋体" panose="02010600030101010101" pitchFamily="2" charset="-122"/>
                        </a:rPr>
                        <a:t>.</a:t>
                      </a:r>
                      <a:r>
                        <a:rPr lang="en-US" sz="900" b="0" dirty="0">
                          <a:latin typeface="Times New Roman" panose="02020603050405020304" charset="0"/>
                          <a:cs typeface="Times New Roman" panose="02020603050405020304" charset="0"/>
                        </a:rPr>
                        <a:t> 原始信息、2位明文信息以及2位密码对应关系</a:t>
                      </a:r>
                      <a:endParaRPr lang="en-US" altLang="en-US" sz="900" b="0" dirty="0">
                        <a:latin typeface="Times New Roman" panose="02020603050405020304" charset="0"/>
                        <a:ea typeface="Times New Roman" panose="02020603050405020304" charset="0"/>
                        <a:cs typeface="Times New Roman" panose="02020603050405020304" charset="0"/>
                      </a:endParaRPr>
                    </a:p>
                  </a:txBody>
                  <a:tcPr marL="68580" marR="68580" marT="0" marB="0" anchor="ctr">
                    <a:lnL>
                      <a:noFill/>
                    </a:lnL>
                    <a:lnR cap="flat">
                      <a:noFill/>
                    </a:lnR>
                    <a:lnT cap="flat">
                      <a:noFill/>
                    </a:lnT>
                    <a:lnB cap="flat">
                      <a:noFill/>
                    </a:lnB>
                    <a:lnTlToBr>
                      <a:noFill/>
                    </a:lnTlToBr>
                    <a:lnBlToTr>
                      <a:noFill/>
                    </a:lnBlToTr>
                    <a:noFill/>
                  </a:tcPr>
                </a:tc>
              </a:tr>
            </a:tbl>
          </a:graphicData>
        </a:graphic>
      </p:graphicFrame>
      <p:pic>
        <p:nvPicPr>
          <p:cNvPr id="7" name="图片 6"/>
          <p:cNvPicPr/>
          <p:nvPr/>
        </p:nvPicPr>
        <p:blipFill>
          <a:blip r:embed="rId2"/>
          <a:stretch>
            <a:fillRect/>
          </a:stretch>
        </p:blipFill>
        <p:spPr>
          <a:xfrm>
            <a:off x="3479686" y="1340619"/>
            <a:ext cx="1800225" cy="533400"/>
          </a:xfrm>
          <a:prstGeom prst="rect">
            <a:avLst/>
          </a:prstGeom>
          <a:noFill/>
          <a:ln w="9525">
            <a:noFill/>
          </a:ln>
        </p:spPr>
      </p:pic>
      <p:pic>
        <p:nvPicPr>
          <p:cNvPr id="8" name="图片 7"/>
          <p:cNvPicPr/>
          <p:nvPr/>
        </p:nvPicPr>
        <p:blipFill>
          <a:blip r:embed="rId3"/>
          <a:stretch>
            <a:fillRect/>
          </a:stretch>
        </p:blipFill>
        <p:spPr>
          <a:xfrm>
            <a:off x="5902211" y="661169"/>
            <a:ext cx="2886075" cy="1524000"/>
          </a:xfrm>
          <a:prstGeom prst="rect">
            <a:avLst/>
          </a:prstGeom>
          <a:noFill/>
          <a:ln w="9525">
            <a:noFill/>
          </a:ln>
        </p:spPr>
      </p:pic>
      <p:sp>
        <p:nvSpPr>
          <p:cNvPr id="100" name="文本框 99"/>
          <p:cNvSpPr txBox="1"/>
          <p:nvPr/>
        </p:nvSpPr>
        <p:spPr>
          <a:xfrm>
            <a:off x="3479686" y="1296804"/>
            <a:ext cx="5080000" cy="252730"/>
          </a:xfrm>
          <a:prstGeom prst="rect">
            <a:avLst/>
          </a:prstGeom>
          <a:noFill/>
          <a:ln w="9525">
            <a:noFill/>
          </a:ln>
        </p:spPr>
        <p:txBody>
          <a:bodyPr>
            <a:spAutoFit/>
          </a:bodyPr>
          <a:lstStyle/>
          <a:p>
            <a:pPr indent="0" algn="r"/>
            <a:r>
              <a:rPr lang="en-US" sz="1050" b="0">
                <a:latin typeface="Times New Roman" panose="02020603050405020304" charset="0"/>
              </a:rPr>
              <a:t> </a:t>
            </a:r>
            <a:endParaRPr lang="zh-CN" altLang="en-US"/>
          </a:p>
        </p:txBody>
      </p:sp>
      <p:pic>
        <p:nvPicPr>
          <p:cNvPr id="9" name="图片 8"/>
          <p:cNvPicPr/>
          <p:nvPr/>
        </p:nvPicPr>
        <p:blipFill>
          <a:blip r:embed="rId4"/>
          <a:stretch>
            <a:fillRect/>
          </a:stretch>
        </p:blipFill>
        <p:spPr>
          <a:xfrm>
            <a:off x="3635896" y="2067694"/>
            <a:ext cx="3600450" cy="2733675"/>
          </a:xfrm>
          <a:prstGeom prst="rect">
            <a:avLst/>
          </a:prstGeom>
          <a:noFill/>
          <a:ln w="9525">
            <a:noFill/>
          </a:ln>
        </p:spPr>
      </p:pic>
      <p:sp>
        <p:nvSpPr>
          <p:cNvPr id="101" name="文本框 100"/>
          <p:cNvSpPr txBox="1"/>
          <p:nvPr/>
        </p:nvSpPr>
        <p:spPr>
          <a:xfrm>
            <a:off x="1865948" y="4071303"/>
            <a:ext cx="5080000" cy="414020"/>
          </a:xfrm>
          <a:prstGeom prst="rect">
            <a:avLst/>
          </a:prstGeom>
          <a:noFill/>
          <a:ln w="9525">
            <a:noFill/>
          </a:ln>
        </p:spPr>
        <p:txBody>
          <a:bodyPr>
            <a:spAutoFit/>
          </a:bodyPr>
          <a:lstStyle/>
          <a:p>
            <a:pPr indent="0" algn="ctr"/>
            <a:endParaRPr lang="en-US" sz="1050" b="0">
              <a:latin typeface="Times New Roman" panose="02020603050405020304" charset="0"/>
            </a:endParaRPr>
          </a:p>
          <a:p>
            <a:pPr indent="0" algn="ctr"/>
            <a:r>
              <a:rPr lang="en-US" sz="1050" b="0">
                <a:latin typeface="Times New Roman" panose="02020603050405020304" charset="0"/>
              </a:rPr>
              <a:t> </a:t>
            </a:r>
            <a:endParaRPr lang="zh-CN" alt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1415554"/>
            <a:ext cx="8352928" cy="3108543"/>
          </a:xfrm>
          <a:prstGeom prst="rect">
            <a:avLst/>
          </a:prstGeom>
        </p:spPr>
        <p:txBody>
          <a:bodyPr wrap="square">
            <a:spAutoFit/>
          </a:bodyPr>
          <a:lstStyle/>
          <a:p>
            <a:r>
              <a:rPr lang="zh-CN" altLang="en-US" dirty="0">
                <a:solidFill>
                  <a:srgbClr val="000000"/>
                </a:solidFill>
                <a:latin typeface="黑体" panose="02010609060101010101" pitchFamily="49" charset="-122"/>
                <a:ea typeface="黑体" panose="02010609060101010101" pitchFamily="49" charset="-122"/>
              </a:rPr>
              <a:t>加密规则</a:t>
            </a:r>
            <a:br>
              <a:rPr lang="zh-CN" altLang="en-US" dirty="0">
                <a:solidFill>
                  <a:srgbClr val="000000"/>
                </a:solidFill>
                <a:latin typeface="黑体" panose="02010609060101010101" pitchFamily="49" charset="-122"/>
                <a:ea typeface="黑体" panose="02010609060101010101" pitchFamily="49" charset="-122"/>
              </a:rPr>
            </a:br>
            <a:r>
              <a:rPr lang="zh-CN" altLang="en-US" dirty="0">
                <a:solidFill>
                  <a:srgbClr val="000000"/>
                </a:solidFill>
                <a:latin typeface="黑体" panose="02010609060101010101" pitchFamily="49" charset="-122"/>
                <a:ea typeface="黑体" panose="02010609060101010101" pitchFamily="49" charset="-122"/>
              </a:rPr>
              <a:t>递归生成码表，利用递归的如下规则来构造：</a:t>
            </a:r>
            <a:br>
              <a:rPr lang="zh-CN" altLang="en-US" dirty="0">
                <a:solidFill>
                  <a:srgbClr val="000000"/>
                </a:solidFill>
                <a:latin typeface="黑体" panose="02010609060101010101" pitchFamily="49" charset="-122"/>
                <a:ea typeface="黑体" panose="02010609060101010101" pitchFamily="49" charset="-122"/>
              </a:rPr>
            </a:br>
            <a:r>
              <a:rPr lang="zh-CN" altLang="en-US" dirty="0">
                <a:solidFill>
                  <a:srgbClr val="000000"/>
                </a:solidFill>
                <a:latin typeface="黑体" panose="02010609060101010101" pitchFamily="49" charset="-122"/>
                <a:ea typeface="黑体" panose="02010609060101010101" pitchFamily="49" charset="-122"/>
              </a:rPr>
              <a:t>加密规则 </a:t>
            </a:r>
            <a:r>
              <a:rPr lang="en-US" altLang="zh-CN" dirty="0">
                <a:solidFill>
                  <a:srgbClr val="000000"/>
                </a:solidFill>
                <a:latin typeface="黑体" panose="02010609060101010101" pitchFamily="49" charset="-122"/>
                <a:ea typeface="黑体" panose="02010609060101010101" pitchFamily="49" charset="-122"/>
              </a:rPr>
              <a:t>1:1 </a:t>
            </a:r>
            <a:r>
              <a:rPr lang="zh-CN" altLang="en-US" dirty="0">
                <a:solidFill>
                  <a:srgbClr val="000000"/>
                </a:solidFill>
                <a:latin typeface="黑体" panose="02010609060101010101" pitchFamily="49" charset="-122"/>
                <a:ea typeface="黑体" panose="02010609060101010101" pitchFamily="49" charset="-122"/>
              </a:rPr>
              <a:t>位密码有两个码元，即蓝色码元和灰色码元；</a:t>
            </a:r>
            <a:br>
              <a:rPr lang="zh-CN" altLang="en-US" dirty="0">
                <a:solidFill>
                  <a:srgbClr val="000000"/>
                </a:solidFill>
                <a:latin typeface="黑体" panose="02010609060101010101" pitchFamily="49" charset="-122"/>
                <a:ea typeface="黑体" panose="02010609060101010101" pitchFamily="49" charset="-122"/>
              </a:rPr>
            </a:br>
            <a:r>
              <a:rPr lang="zh-CN" altLang="en-US" dirty="0">
                <a:solidFill>
                  <a:srgbClr val="000000"/>
                </a:solidFill>
                <a:latin typeface="黑体" panose="02010609060101010101" pitchFamily="49" charset="-122"/>
                <a:ea typeface="黑体" panose="02010609060101010101" pitchFamily="49" charset="-122"/>
              </a:rPr>
              <a:t>加密规则 </a:t>
            </a:r>
            <a:r>
              <a:rPr lang="en-US" altLang="zh-CN" dirty="0">
                <a:solidFill>
                  <a:srgbClr val="000000"/>
                </a:solidFill>
                <a:latin typeface="黑体" panose="02010609060101010101" pitchFamily="49" charset="-122"/>
                <a:ea typeface="黑体" panose="02010609060101010101" pitchFamily="49" charset="-122"/>
              </a:rPr>
              <a:t>2:(n+1)</a:t>
            </a:r>
            <a:r>
              <a:rPr lang="zh-CN" altLang="en-US" dirty="0">
                <a:solidFill>
                  <a:srgbClr val="000000"/>
                </a:solidFill>
                <a:latin typeface="黑体" panose="02010609060101010101" pitchFamily="49" charset="-122"/>
                <a:ea typeface="黑体" panose="02010609060101010101" pitchFamily="49" charset="-122"/>
              </a:rPr>
              <a:t>位密码中的前 </a:t>
            </a:r>
            <a:r>
              <a:rPr lang="en-US" altLang="zh-CN" dirty="0">
                <a:solidFill>
                  <a:srgbClr val="000000"/>
                </a:solidFill>
                <a:latin typeface="黑体" panose="02010609060101010101" pitchFamily="49" charset="-122"/>
                <a:ea typeface="黑体" panose="02010609060101010101" pitchFamily="49" charset="-122"/>
              </a:rPr>
              <a:t>2n </a:t>
            </a:r>
            <a:r>
              <a:rPr lang="zh-CN" altLang="en-US" dirty="0">
                <a:solidFill>
                  <a:srgbClr val="000000"/>
                </a:solidFill>
                <a:latin typeface="黑体" panose="02010609060101010101" pitchFamily="49" charset="-122"/>
                <a:ea typeface="黑体" panose="02010609060101010101" pitchFamily="49" charset="-122"/>
              </a:rPr>
              <a:t>个码元等于 </a:t>
            </a:r>
            <a:r>
              <a:rPr lang="en-US" altLang="zh-CN" dirty="0">
                <a:solidFill>
                  <a:srgbClr val="000000"/>
                </a:solidFill>
                <a:latin typeface="黑体" panose="02010609060101010101" pitchFamily="49" charset="-122"/>
                <a:ea typeface="黑体" panose="02010609060101010101" pitchFamily="49" charset="-122"/>
              </a:rPr>
              <a:t>n </a:t>
            </a:r>
            <a:r>
              <a:rPr lang="zh-CN" altLang="en-US" dirty="0">
                <a:solidFill>
                  <a:srgbClr val="000000"/>
                </a:solidFill>
                <a:latin typeface="黑体" panose="02010609060101010101" pitchFamily="49" charset="-122"/>
                <a:ea typeface="黑体" panose="02010609060101010101" pitchFamily="49" charset="-122"/>
              </a:rPr>
              <a:t>位密码的码元，按顺序书写，加前缀 </a:t>
            </a:r>
            <a:r>
              <a:rPr lang="en-US" altLang="zh-CN" dirty="0">
                <a:solidFill>
                  <a:srgbClr val="000000"/>
                </a:solidFill>
                <a:latin typeface="黑体" panose="02010609060101010101" pitchFamily="49" charset="-122"/>
                <a:ea typeface="黑体" panose="02010609060101010101" pitchFamily="49" charset="-122"/>
              </a:rPr>
              <a:t>0</a:t>
            </a:r>
            <a:r>
              <a:rPr lang="zh-CN" altLang="en-US" dirty="0">
                <a:solidFill>
                  <a:srgbClr val="000000"/>
                </a:solidFill>
                <a:latin typeface="黑体" panose="02010609060101010101" pitchFamily="49" charset="-122"/>
                <a:ea typeface="黑体" panose="02010609060101010101" pitchFamily="49" charset="-122"/>
              </a:rPr>
              <a:t>；</a:t>
            </a:r>
            <a:br>
              <a:rPr lang="zh-CN" altLang="en-US" dirty="0">
                <a:solidFill>
                  <a:srgbClr val="000000"/>
                </a:solidFill>
                <a:latin typeface="黑体" panose="02010609060101010101" pitchFamily="49" charset="-122"/>
                <a:ea typeface="黑体" panose="02010609060101010101" pitchFamily="49" charset="-122"/>
              </a:rPr>
            </a:br>
            <a:r>
              <a:rPr lang="zh-CN" altLang="en-US" dirty="0">
                <a:solidFill>
                  <a:srgbClr val="000000"/>
                </a:solidFill>
                <a:latin typeface="黑体" panose="02010609060101010101" pitchFamily="49" charset="-122"/>
                <a:ea typeface="黑体" panose="02010609060101010101" pitchFamily="49" charset="-122"/>
              </a:rPr>
              <a:t>加密规则 </a:t>
            </a:r>
            <a:r>
              <a:rPr lang="en-US" altLang="zh-CN" dirty="0">
                <a:solidFill>
                  <a:srgbClr val="000000"/>
                </a:solidFill>
                <a:latin typeface="黑体" panose="02010609060101010101" pitchFamily="49" charset="-122"/>
                <a:ea typeface="黑体" panose="02010609060101010101" pitchFamily="49" charset="-122"/>
              </a:rPr>
              <a:t>3:(n+1)</a:t>
            </a:r>
            <a:r>
              <a:rPr lang="zh-CN" altLang="en-US" dirty="0">
                <a:solidFill>
                  <a:srgbClr val="000000"/>
                </a:solidFill>
                <a:latin typeface="黑体" panose="02010609060101010101" pitchFamily="49" charset="-122"/>
                <a:ea typeface="黑体" panose="02010609060101010101" pitchFamily="49" charset="-122"/>
              </a:rPr>
              <a:t>位密码中的后 </a:t>
            </a:r>
            <a:r>
              <a:rPr lang="en-US" altLang="zh-CN" dirty="0">
                <a:solidFill>
                  <a:srgbClr val="000000"/>
                </a:solidFill>
                <a:latin typeface="黑体" panose="02010609060101010101" pitchFamily="49" charset="-122"/>
                <a:ea typeface="黑体" panose="02010609060101010101" pitchFamily="49" charset="-122"/>
              </a:rPr>
              <a:t>2n </a:t>
            </a:r>
            <a:r>
              <a:rPr lang="zh-CN" altLang="en-US" dirty="0">
                <a:solidFill>
                  <a:srgbClr val="000000"/>
                </a:solidFill>
                <a:latin typeface="黑体" panose="02010609060101010101" pitchFamily="49" charset="-122"/>
                <a:ea typeface="黑体" panose="02010609060101010101" pitchFamily="49" charset="-122"/>
              </a:rPr>
              <a:t>个码元等于 </a:t>
            </a:r>
            <a:r>
              <a:rPr lang="en-US" altLang="zh-CN" dirty="0">
                <a:solidFill>
                  <a:srgbClr val="000000"/>
                </a:solidFill>
                <a:latin typeface="黑体" panose="02010609060101010101" pitchFamily="49" charset="-122"/>
                <a:ea typeface="黑体" panose="02010609060101010101" pitchFamily="49" charset="-122"/>
              </a:rPr>
              <a:t>n </a:t>
            </a:r>
            <a:r>
              <a:rPr lang="zh-CN" altLang="en-US" dirty="0">
                <a:solidFill>
                  <a:srgbClr val="000000"/>
                </a:solidFill>
                <a:latin typeface="黑体" panose="02010609060101010101" pitchFamily="49" charset="-122"/>
                <a:ea typeface="黑体" panose="02010609060101010101" pitchFamily="49" charset="-122"/>
              </a:rPr>
              <a:t>位密码的码元，按逆序书写，加前缀 </a:t>
            </a:r>
            <a:r>
              <a:rPr lang="en-US" altLang="zh-CN" dirty="0">
                <a:solidFill>
                  <a:srgbClr val="000000"/>
                </a:solidFill>
                <a:latin typeface="黑体" panose="02010609060101010101" pitchFamily="49" charset="-122"/>
                <a:ea typeface="黑体" panose="02010609060101010101" pitchFamily="49" charset="-122"/>
              </a:rPr>
              <a:t>1 ;n+1</a:t>
            </a:r>
            <a:br>
              <a:rPr lang="en-US" altLang="zh-CN" dirty="0">
                <a:solidFill>
                  <a:srgbClr val="000000"/>
                </a:solidFill>
                <a:latin typeface="黑体" panose="02010609060101010101" pitchFamily="49" charset="-122"/>
                <a:ea typeface="黑体" panose="02010609060101010101" pitchFamily="49" charset="-122"/>
              </a:rPr>
            </a:br>
            <a:r>
              <a:rPr lang="zh-CN" altLang="en-US" dirty="0">
                <a:solidFill>
                  <a:srgbClr val="000000"/>
                </a:solidFill>
                <a:latin typeface="黑体" panose="02010609060101010101" pitchFamily="49" charset="-122"/>
                <a:ea typeface="黑体" panose="02010609060101010101" pitchFamily="49" charset="-122"/>
              </a:rPr>
              <a:t>位密码的集合</a:t>
            </a:r>
            <a:r>
              <a:rPr lang="en-US" altLang="zh-CN" dirty="0">
                <a:solidFill>
                  <a:srgbClr val="000000"/>
                </a:solidFill>
                <a:latin typeface="黑体" panose="02010609060101010101" pitchFamily="49" charset="-122"/>
                <a:ea typeface="黑体" panose="02010609060101010101" pitchFamily="49" charset="-122"/>
              </a:rPr>
              <a:t>=n </a:t>
            </a:r>
            <a:r>
              <a:rPr lang="zh-CN" altLang="en-US" dirty="0">
                <a:solidFill>
                  <a:srgbClr val="000000"/>
                </a:solidFill>
                <a:latin typeface="黑体" panose="02010609060101010101" pitchFamily="49" charset="-122"/>
                <a:ea typeface="黑体" panose="02010609060101010101" pitchFamily="49" charset="-122"/>
              </a:rPr>
              <a:t>位密码集合</a:t>
            </a:r>
            <a:r>
              <a:rPr lang="en-US" altLang="zh-CN" dirty="0">
                <a:solidFill>
                  <a:srgbClr val="000000"/>
                </a:solidFill>
                <a:latin typeface="黑体" panose="02010609060101010101" pitchFamily="49" charset="-122"/>
                <a:ea typeface="黑体" panose="02010609060101010101" pitchFamily="49" charset="-122"/>
              </a:rPr>
              <a:t>(</a:t>
            </a:r>
            <a:r>
              <a:rPr lang="zh-CN" altLang="en-US" dirty="0">
                <a:solidFill>
                  <a:srgbClr val="000000"/>
                </a:solidFill>
                <a:latin typeface="黑体" panose="02010609060101010101" pitchFamily="49" charset="-122"/>
                <a:ea typeface="黑体" panose="02010609060101010101" pitchFamily="49" charset="-122"/>
              </a:rPr>
              <a:t>顺序</a:t>
            </a:r>
            <a:r>
              <a:rPr lang="en-US" altLang="zh-CN" dirty="0">
                <a:solidFill>
                  <a:srgbClr val="000000"/>
                </a:solidFill>
                <a:latin typeface="黑体" panose="02010609060101010101" pitchFamily="49" charset="-122"/>
                <a:ea typeface="黑体" panose="02010609060101010101" pitchFamily="49" charset="-122"/>
              </a:rPr>
              <a:t>)</a:t>
            </a:r>
            <a:r>
              <a:rPr lang="zh-CN" altLang="en-US" dirty="0">
                <a:solidFill>
                  <a:srgbClr val="000000"/>
                </a:solidFill>
                <a:latin typeface="黑体" panose="02010609060101010101" pitchFamily="49" charset="-122"/>
                <a:ea typeface="黑体" panose="02010609060101010101" pitchFamily="49" charset="-122"/>
              </a:rPr>
              <a:t>加前缀 </a:t>
            </a:r>
            <a:r>
              <a:rPr lang="en-US" altLang="zh-CN" dirty="0">
                <a:solidFill>
                  <a:srgbClr val="000000"/>
                </a:solidFill>
                <a:latin typeface="黑体" panose="02010609060101010101" pitchFamily="49" charset="-122"/>
                <a:ea typeface="黑体" panose="02010609060101010101" pitchFamily="49" charset="-122"/>
              </a:rPr>
              <a:t>0+n </a:t>
            </a:r>
            <a:r>
              <a:rPr lang="zh-CN" altLang="en-US" dirty="0">
                <a:solidFill>
                  <a:srgbClr val="000000"/>
                </a:solidFill>
                <a:latin typeface="黑体" panose="02010609060101010101" pitchFamily="49" charset="-122"/>
                <a:ea typeface="黑体" panose="02010609060101010101" pitchFamily="49" charset="-122"/>
              </a:rPr>
              <a:t>位密码集合</a:t>
            </a:r>
            <a:r>
              <a:rPr lang="en-US" altLang="zh-CN" dirty="0">
                <a:solidFill>
                  <a:srgbClr val="000000"/>
                </a:solidFill>
                <a:latin typeface="黑体" panose="02010609060101010101" pitchFamily="49" charset="-122"/>
                <a:ea typeface="黑体" panose="02010609060101010101" pitchFamily="49" charset="-122"/>
              </a:rPr>
              <a:t>(</a:t>
            </a:r>
            <a:r>
              <a:rPr lang="zh-CN" altLang="en-US" dirty="0">
                <a:solidFill>
                  <a:srgbClr val="000000"/>
                </a:solidFill>
                <a:latin typeface="黑体" panose="02010609060101010101" pitchFamily="49" charset="-122"/>
                <a:ea typeface="黑体" panose="02010609060101010101" pitchFamily="49" charset="-122"/>
              </a:rPr>
              <a:t>逆序</a:t>
            </a:r>
            <a:r>
              <a:rPr lang="en-US" altLang="zh-CN" dirty="0">
                <a:solidFill>
                  <a:srgbClr val="000000"/>
                </a:solidFill>
                <a:latin typeface="黑体" panose="02010609060101010101" pitchFamily="49" charset="-122"/>
                <a:ea typeface="黑体" panose="02010609060101010101" pitchFamily="49" charset="-122"/>
              </a:rPr>
              <a:t>)</a:t>
            </a:r>
            <a:r>
              <a:rPr lang="zh-CN" altLang="en-US" dirty="0">
                <a:solidFill>
                  <a:srgbClr val="000000"/>
                </a:solidFill>
                <a:latin typeface="黑体" panose="02010609060101010101" pitchFamily="49" charset="-122"/>
                <a:ea typeface="黑体" panose="02010609060101010101" pitchFamily="49" charset="-122"/>
              </a:rPr>
              <a:t>加前缀 </a:t>
            </a:r>
            <a:r>
              <a:rPr lang="en-US" altLang="zh-CN" dirty="0">
                <a:solidFill>
                  <a:srgbClr val="000000"/>
                </a:solidFill>
                <a:latin typeface="黑体" panose="02010609060101010101" pitchFamily="49" charset="-122"/>
                <a:ea typeface="黑体" panose="02010609060101010101" pitchFamily="49" charset="-122"/>
              </a:rPr>
              <a:t>1</a:t>
            </a:r>
            <a:r>
              <a:rPr lang="zh-CN" altLang="en-US" dirty="0">
                <a:solidFill>
                  <a:srgbClr val="000000"/>
                </a:solidFill>
                <a:latin typeface="黑体" panose="02010609060101010101" pitchFamily="49" charset="-122"/>
                <a:ea typeface="黑体" panose="02010609060101010101" pitchFamily="49" charset="-122"/>
              </a:rPr>
              <a:t>；</a:t>
            </a:r>
            <a:br>
              <a:rPr lang="zh-CN" altLang="en-US" dirty="0">
                <a:solidFill>
                  <a:srgbClr val="000000"/>
                </a:solidFill>
                <a:latin typeface="黑体" panose="02010609060101010101" pitchFamily="49" charset="-122"/>
                <a:ea typeface="黑体" panose="02010609060101010101" pitchFamily="49" charset="-122"/>
              </a:rPr>
            </a:br>
            <a:r>
              <a:rPr lang="zh-CN" altLang="en-US" dirty="0">
                <a:solidFill>
                  <a:srgbClr val="000000"/>
                </a:solidFill>
                <a:latin typeface="黑体" panose="02010609060101010101" pitchFamily="49" charset="-122"/>
                <a:ea typeface="黑体" panose="02010609060101010101" pitchFamily="49" charset="-122"/>
              </a:rPr>
              <a:t>高位密码根据低位密码生成（例如 </a:t>
            </a:r>
            <a:r>
              <a:rPr lang="en-US" altLang="zh-CN" dirty="0">
                <a:solidFill>
                  <a:srgbClr val="000000"/>
                </a:solidFill>
                <a:latin typeface="黑体" panose="02010609060101010101" pitchFamily="49" charset="-122"/>
                <a:ea typeface="黑体" panose="02010609060101010101" pitchFamily="49" charset="-122"/>
              </a:rPr>
              <a:t>2 </a:t>
            </a:r>
            <a:r>
              <a:rPr lang="zh-CN" altLang="en-US" dirty="0">
                <a:solidFill>
                  <a:srgbClr val="000000"/>
                </a:solidFill>
                <a:latin typeface="黑体" panose="02010609060101010101" pitchFamily="49" charset="-122"/>
                <a:ea typeface="黑体" panose="02010609060101010101" pitchFamily="49" charset="-122"/>
              </a:rPr>
              <a:t>位密码根据 </a:t>
            </a:r>
            <a:r>
              <a:rPr lang="en-US" altLang="zh-CN" dirty="0">
                <a:solidFill>
                  <a:srgbClr val="000000"/>
                </a:solidFill>
                <a:latin typeface="黑体" panose="02010609060101010101" pitchFamily="49" charset="-122"/>
                <a:ea typeface="黑体" panose="02010609060101010101" pitchFamily="49" charset="-122"/>
              </a:rPr>
              <a:t>1 </a:t>
            </a:r>
            <a:r>
              <a:rPr lang="zh-CN" altLang="en-US" dirty="0">
                <a:solidFill>
                  <a:srgbClr val="000000"/>
                </a:solidFill>
                <a:latin typeface="黑体" panose="02010609060101010101" pitchFamily="49" charset="-122"/>
                <a:ea typeface="黑体" panose="02010609060101010101" pitchFamily="49" charset="-122"/>
              </a:rPr>
              <a:t>位密码、 </a:t>
            </a:r>
            <a:r>
              <a:rPr lang="en-US" altLang="zh-CN" dirty="0">
                <a:solidFill>
                  <a:srgbClr val="000000"/>
                </a:solidFill>
                <a:latin typeface="黑体" panose="02010609060101010101" pitchFamily="49" charset="-122"/>
                <a:ea typeface="黑体" panose="02010609060101010101" pitchFamily="49" charset="-122"/>
              </a:rPr>
              <a:t>5 </a:t>
            </a:r>
            <a:r>
              <a:rPr lang="zh-CN" altLang="en-US" dirty="0">
                <a:solidFill>
                  <a:srgbClr val="000000"/>
                </a:solidFill>
                <a:latin typeface="黑体" panose="02010609060101010101" pitchFamily="49" charset="-122"/>
                <a:ea typeface="黑体" panose="02010609060101010101" pitchFamily="49" charset="-122"/>
              </a:rPr>
              <a:t>位密码根据 </a:t>
            </a:r>
            <a:r>
              <a:rPr lang="en-US" altLang="zh-CN" dirty="0">
                <a:solidFill>
                  <a:srgbClr val="000000"/>
                </a:solidFill>
                <a:latin typeface="黑体" panose="02010609060101010101" pitchFamily="49" charset="-122"/>
                <a:ea typeface="黑体" panose="02010609060101010101" pitchFamily="49" charset="-122"/>
              </a:rPr>
              <a:t>4 </a:t>
            </a:r>
            <a:r>
              <a:rPr lang="zh-CN" altLang="en-US" dirty="0">
                <a:solidFill>
                  <a:srgbClr val="000000"/>
                </a:solidFill>
                <a:latin typeface="黑体" panose="02010609060101010101" pitchFamily="49" charset="-122"/>
                <a:ea typeface="黑体" panose="02010609060101010101" pitchFamily="49" charset="-122"/>
              </a:rPr>
              <a:t>位密码生成），并与相应明文信息以及数字对应。</a:t>
            </a:r>
            <a:r>
              <a:rPr lang="zh-CN" altLang="en-US" dirty="0">
                <a:latin typeface="黑体" panose="02010609060101010101" pitchFamily="49" charset="-122"/>
                <a:ea typeface="黑体" panose="02010609060101010101" pitchFamily="49" charset="-122"/>
              </a:rPr>
              <a:t> </a:t>
            </a:r>
            <a:br>
              <a:rPr lang="zh-CN" altLang="en-US" dirty="0">
                <a:latin typeface="黑体" panose="02010609060101010101" pitchFamily="49" charset="-122"/>
                <a:ea typeface="黑体" panose="02010609060101010101" pitchFamily="49" charset="-122"/>
              </a:rPr>
            </a:br>
            <a:r>
              <a:rPr lang="zh-CN" altLang="en-US" sz="1600" dirty="0">
                <a:latin typeface="华文楷体" panose="02010600040101010101" pitchFamily="2" charset="-122"/>
                <a:ea typeface="华文楷体" panose="02010600040101010101" pitchFamily="2" charset="-122"/>
              </a:rPr>
              <a:t> </a:t>
            </a:r>
            <a:endParaRPr lang="zh-CN" altLang="en-US" sz="1600" dirty="0">
              <a:latin typeface="华文楷体" panose="02010600040101010101" pitchFamily="2" charset="-122"/>
              <a:ea typeface="华文楷体" panose="02010600040101010101" pitchFamily="2" charset="-122"/>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2008" y="987574"/>
            <a:ext cx="8820472" cy="3046988"/>
          </a:xfrm>
          <a:prstGeom prst="rect">
            <a:avLst/>
          </a:prstGeom>
        </p:spPr>
        <p:txBody>
          <a:bodyPr wrap="square">
            <a:spAutoFit/>
          </a:bodyPr>
          <a:lstStyle/>
          <a:p>
            <a:pPr marL="285750" indent="-285750" algn="just">
              <a:buFont typeface="Arial" panose="020B0604020202020204" pitchFamily="34" charset="0"/>
              <a:buChar char="•"/>
            </a:pPr>
            <a:r>
              <a:rPr lang="zh-CN" altLang="en-US" sz="1600" dirty="0">
                <a:solidFill>
                  <a:srgbClr val="000000"/>
                </a:solidFill>
                <a:latin typeface="黑体" panose="02010609060101010101" pitchFamily="49" charset="-122"/>
                <a:ea typeface="黑体" panose="02010609060101010101" pitchFamily="49" charset="-122"/>
              </a:rPr>
              <a:t>参赛队员利用明文信息、密码转化规则，根据表</a:t>
            </a:r>
            <a:r>
              <a:rPr lang="en-US" altLang="zh-CN" sz="1600" dirty="0">
                <a:solidFill>
                  <a:srgbClr val="000000"/>
                </a:solidFill>
                <a:latin typeface="黑体" panose="02010609060101010101" pitchFamily="49" charset="-122"/>
                <a:ea typeface="黑体" panose="02010609060101010101" pitchFamily="49" charset="-122"/>
              </a:rPr>
              <a:t>3</a:t>
            </a:r>
            <a:r>
              <a:rPr lang="zh-CN" altLang="en-US" sz="1600" dirty="0">
                <a:solidFill>
                  <a:srgbClr val="000000"/>
                </a:solidFill>
                <a:latin typeface="黑体" panose="02010609060101010101" pitchFamily="49" charset="-122"/>
                <a:ea typeface="黑体" panose="02010609060101010101" pitchFamily="49" charset="-122"/>
              </a:rPr>
              <a:t>给出的信息以及明文信息与密码转化的</a:t>
            </a:r>
            <a:br>
              <a:rPr lang="zh-CN" altLang="en-US" sz="1600" dirty="0">
                <a:solidFill>
                  <a:srgbClr val="000000"/>
                </a:solidFill>
                <a:latin typeface="黑体" panose="02010609060101010101" pitchFamily="49" charset="-122"/>
                <a:ea typeface="黑体" panose="02010609060101010101" pitchFamily="49" charset="-122"/>
              </a:rPr>
            </a:br>
            <a:r>
              <a:rPr lang="zh-CN" altLang="en-US" sz="1600" dirty="0">
                <a:solidFill>
                  <a:srgbClr val="000000"/>
                </a:solidFill>
                <a:latin typeface="黑体" panose="02010609060101010101" pitchFamily="49" charset="-122"/>
                <a:ea typeface="黑体" panose="02010609060101010101" pitchFamily="49" charset="-122"/>
              </a:rPr>
              <a:t>规则，推导出</a:t>
            </a:r>
            <a:r>
              <a:rPr lang="en-US" altLang="zh-CN" sz="1600" dirty="0">
                <a:solidFill>
                  <a:srgbClr val="000000"/>
                </a:solidFill>
                <a:latin typeface="黑体" panose="02010609060101010101" pitchFamily="49" charset="-122"/>
                <a:ea typeface="黑体" panose="02010609060101010101" pitchFamily="49" charset="-122"/>
              </a:rPr>
              <a:t>5</a:t>
            </a:r>
            <a:r>
              <a:rPr lang="zh-CN" altLang="en-US" sz="1600" dirty="0">
                <a:solidFill>
                  <a:srgbClr val="000000"/>
                </a:solidFill>
                <a:latin typeface="黑体" panose="02010609060101010101" pitchFamily="49" charset="-122"/>
                <a:ea typeface="黑体" panose="02010609060101010101" pitchFamily="49" charset="-122"/>
              </a:rPr>
              <a:t>位密码，然后根据</a:t>
            </a:r>
            <a:r>
              <a:rPr lang="en-US" altLang="zh-CN" sz="1600" dirty="0">
                <a:solidFill>
                  <a:srgbClr val="000000"/>
                </a:solidFill>
                <a:latin typeface="黑体" panose="02010609060101010101" pitchFamily="49" charset="-122"/>
                <a:ea typeface="黑体" panose="02010609060101010101" pitchFamily="49" charset="-122"/>
              </a:rPr>
              <a:t>5</a:t>
            </a:r>
            <a:r>
              <a:rPr lang="zh-CN" altLang="en-US" sz="1600" dirty="0">
                <a:solidFill>
                  <a:srgbClr val="000000"/>
                </a:solidFill>
                <a:latin typeface="黑体" panose="02010609060101010101" pitchFamily="49" charset="-122"/>
                <a:ea typeface="黑体" panose="02010609060101010101" pitchFamily="49" charset="-122"/>
              </a:rPr>
              <a:t>位明文信息与</a:t>
            </a:r>
            <a:r>
              <a:rPr lang="en-US" altLang="zh-CN" sz="1600" dirty="0">
                <a:solidFill>
                  <a:srgbClr val="000000"/>
                </a:solidFill>
                <a:latin typeface="黑体" panose="02010609060101010101" pitchFamily="49" charset="-122"/>
                <a:ea typeface="黑体" panose="02010609060101010101" pitchFamily="49" charset="-122"/>
              </a:rPr>
              <a:t>5</a:t>
            </a:r>
            <a:r>
              <a:rPr lang="zh-CN" altLang="en-US" sz="1600" dirty="0">
                <a:solidFill>
                  <a:srgbClr val="000000"/>
                </a:solidFill>
                <a:latin typeface="黑体" panose="02010609060101010101" pitchFamily="49" charset="-122"/>
                <a:ea typeface="黑体" panose="02010609060101010101" pitchFamily="49" charset="-122"/>
              </a:rPr>
              <a:t>位密码对应关系找到抽取原始信息对应</a:t>
            </a:r>
            <a:br>
              <a:rPr lang="zh-CN" altLang="en-US" sz="1600" dirty="0">
                <a:solidFill>
                  <a:srgbClr val="000000"/>
                </a:solidFill>
                <a:latin typeface="黑体" panose="02010609060101010101" pitchFamily="49" charset="-122"/>
                <a:ea typeface="黑体" panose="02010609060101010101" pitchFamily="49" charset="-122"/>
              </a:rPr>
            </a:br>
            <a:r>
              <a:rPr lang="zh-CN" altLang="en-US" sz="1600" dirty="0">
                <a:solidFill>
                  <a:srgbClr val="000000"/>
                </a:solidFill>
                <a:latin typeface="黑体" panose="02010609060101010101" pitchFamily="49" charset="-122"/>
                <a:ea typeface="黑体" panose="02010609060101010101" pitchFamily="49" charset="-122"/>
              </a:rPr>
              <a:t>的密码，最后，根据</a:t>
            </a:r>
            <a:r>
              <a:rPr lang="en-US" altLang="zh-CN" sz="1600" dirty="0">
                <a:solidFill>
                  <a:srgbClr val="000000"/>
                </a:solidFill>
                <a:latin typeface="黑体" panose="02010609060101010101" pitchFamily="49" charset="-122"/>
                <a:ea typeface="黑体" panose="02010609060101010101" pitchFamily="49" charset="-122"/>
              </a:rPr>
              <a:t>5</a:t>
            </a:r>
            <a:r>
              <a:rPr lang="zh-CN" altLang="en-US" sz="1600" dirty="0">
                <a:solidFill>
                  <a:srgbClr val="000000"/>
                </a:solidFill>
                <a:latin typeface="黑体" panose="02010609060101010101" pitchFamily="49" charset="-122"/>
                <a:ea typeface="黑体" panose="02010609060101010101" pitchFamily="49" charset="-122"/>
              </a:rPr>
              <a:t>位密码（其中蓝代表蓝色码元、灰代表灰色码元）从右到左（低位到</a:t>
            </a:r>
            <a:br>
              <a:rPr lang="zh-CN" altLang="en-US" sz="1600" dirty="0">
                <a:solidFill>
                  <a:srgbClr val="000000"/>
                </a:solidFill>
                <a:latin typeface="黑体" panose="02010609060101010101" pitchFamily="49" charset="-122"/>
                <a:ea typeface="黑体" panose="02010609060101010101" pitchFamily="49" charset="-122"/>
              </a:rPr>
            </a:br>
            <a:r>
              <a:rPr lang="zh-CN" altLang="en-US" sz="1600" dirty="0">
                <a:solidFill>
                  <a:srgbClr val="000000"/>
                </a:solidFill>
                <a:latin typeface="黑体" panose="02010609060101010101" pitchFamily="49" charset="-122"/>
                <a:ea typeface="黑体" panose="02010609060101010101" pitchFamily="49" charset="-122"/>
              </a:rPr>
              <a:t>高位）的顺序把</a:t>
            </a:r>
            <a:r>
              <a:rPr lang="zh-CN" altLang="en-US" sz="1600" dirty="0">
                <a:solidFill>
                  <a:srgbClr val="00B0F0"/>
                </a:solidFill>
                <a:latin typeface="黑体" panose="02010609060101010101" pitchFamily="49" charset="-122"/>
                <a:ea typeface="黑体" panose="02010609060101010101" pitchFamily="49" charset="-122"/>
              </a:rPr>
              <a:t>蓝</a:t>
            </a:r>
            <a:r>
              <a:rPr lang="zh-CN" altLang="en-US" sz="1600" dirty="0">
                <a:solidFill>
                  <a:srgbClr val="000000"/>
                </a:solidFill>
                <a:latin typeface="黑体" panose="02010609060101010101" pitchFamily="49" charset="-122"/>
                <a:ea typeface="黑体" panose="02010609060101010101" pitchFamily="49" charset="-122"/>
              </a:rPr>
              <a:t>色码元和灰色码元按照从下到上的顺序依次放在加密装置上。比如，得到</a:t>
            </a:r>
            <a:br>
              <a:rPr lang="zh-CN" altLang="en-US" sz="1600" dirty="0">
                <a:solidFill>
                  <a:srgbClr val="000000"/>
                </a:solidFill>
                <a:latin typeface="黑体" panose="02010609060101010101" pitchFamily="49" charset="-122"/>
                <a:ea typeface="黑体" panose="02010609060101010101" pitchFamily="49" charset="-122"/>
              </a:rPr>
            </a:br>
            <a:r>
              <a:rPr lang="zh-CN" altLang="en-US" sz="1600" dirty="0">
                <a:solidFill>
                  <a:srgbClr val="000000"/>
                </a:solidFill>
                <a:latin typeface="黑体" panose="02010609060101010101" pitchFamily="49" charset="-122"/>
                <a:ea typeface="黑体" panose="02010609060101010101" pitchFamily="49" charset="-122"/>
              </a:rPr>
              <a:t>的密码为</a:t>
            </a:r>
            <a:r>
              <a:rPr lang="zh-CN" altLang="en-US" sz="1600" dirty="0">
                <a:solidFill>
                  <a:srgbClr val="00B0F0"/>
                </a:solidFill>
                <a:latin typeface="黑体" panose="02010609060101010101" pitchFamily="49" charset="-122"/>
                <a:ea typeface="黑体" panose="02010609060101010101" pitchFamily="49" charset="-122"/>
              </a:rPr>
              <a:t>蓝</a:t>
            </a:r>
            <a:r>
              <a:rPr lang="zh-CN" altLang="en-US" sz="1600" dirty="0">
                <a:solidFill>
                  <a:srgbClr val="000000"/>
                </a:solidFill>
                <a:latin typeface="黑体" panose="02010609060101010101" pitchFamily="49" charset="-122"/>
                <a:ea typeface="黑体" panose="02010609060101010101" pitchFamily="49" charset="-122"/>
              </a:rPr>
              <a:t>灰</a:t>
            </a:r>
            <a:r>
              <a:rPr lang="zh-CN" altLang="en-US" sz="1600" dirty="0">
                <a:solidFill>
                  <a:srgbClr val="00B0F0"/>
                </a:solidFill>
                <a:latin typeface="黑体" panose="02010609060101010101" pitchFamily="49" charset="-122"/>
                <a:ea typeface="黑体" panose="02010609060101010101" pitchFamily="49" charset="-122"/>
              </a:rPr>
              <a:t>蓝蓝</a:t>
            </a:r>
            <a:r>
              <a:rPr lang="zh-CN" altLang="en-US" sz="1600" dirty="0">
                <a:solidFill>
                  <a:srgbClr val="000000"/>
                </a:solidFill>
                <a:latin typeface="黑体" panose="02010609060101010101" pitchFamily="49" charset="-122"/>
                <a:ea typeface="黑体" panose="02010609060101010101" pitchFamily="49" charset="-122"/>
              </a:rPr>
              <a:t>灰（从右往左依次为灰、</a:t>
            </a:r>
            <a:r>
              <a:rPr lang="zh-CN" altLang="en-US" sz="1600" dirty="0">
                <a:solidFill>
                  <a:srgbClr val="00B0F0"/>
                </a:solidFill>
                <a:latin typeface="黑体" panose="02010609060101010101" pitchFamily="49" charset="-122"/>
                <a:ea typeface="黑体" panose="02010609060101010101" pitchFamily="49" charset="-122"/>
              </a:rPr>
              <a:t>蓝</a:t>
            </a:r>
            <a:r>
              <a:rPr lang="zh-CN" altLang="en-US" sz="1600" dirty="0">
                <a:solidFill>
                  <a:srgbClr val="000000"/>
                </a:solidFill>
                <a:latin typeface="黑体" panose="02010609060101010101" pitchFamily="49" charset="-122"/>
                <a:ea typeface="黑体" panose="02010609060101010101" pitchFamily="49" charset="-122"/>
              </a:rPr>
              <a:t>、</a:t>
            </a:r>
            <a:r>
              <a:rPr lang="zh-CN" altLang="en-US" sz="1600" dirty="0">
                <a:solidFill>
                  <a:srgbClr val="00B0F0"/>
                </a:solidFill>
                <a:latin typeface="黑体" panose="02010609060101010101" pitchFamily="49" charset="-122"/>
                <a:ea typeface="黑体" panose="02010609060101010101" pitchFamily="49" charset="-122"/>
              </a:rPr>
              <a:t>蓝</a:t>
            </a:r>
            <a:r>
              <a:rPr lang="zh-CN" altLang="en-US" sz="1600" dirty="0">
                <a:solidFill>
                  <a:srgbClr val="000000"/>
                </a:solidFill>
                <a:latin typeface="黑体" panose="02010609060101010101" pitchFamily="49" charset="-122"/>
                <a:ea typeface="黑体" panose="02010609060101010101" pitchFamily="49" charset="-122"/>
              </a:rPr>
              <a:t>、灰、</a:t>
            </a:r>
            <a:r>
              <a:rPr lang="zh-CN" altLang="en-US" sz="1600" dirty="0">
                <a:solidFill>
                  <a:srgbClr val="00B0F0"/>
                </a:solidFill>
                <a:latin typeface="黑体" panose="02010609060101010101" pitchFamily="49" charset="-122"/>
                <a:ea typeface="黑体" panose="02010609060101010101" pitchFamily="49" charset="-122"/>
              </a:rPr>
              <a:t>蓝</a:t>
            </a:r>
            <a:r>
              <a:rPr lang="zh-CN" altLang="en-US" sz="1600" dirty="0">
                <a:solidFill>
                  <a:srgbClr val="000000"/>
                </a:solidFill>
                <a:latin typeface="黑体" panose="02010609060101010101" pitchFamily="49" charset="-122"/>
                <a:ea typeface="黑体" panose="02010609060101010101" pitchFamily="49" charset="-122"/>
              </a:rPr>
              <a:t>），则加密装置由下到上为灰色码元、 </a:t>
            </a:r>
            <a:r>
              <a:rPr lang="zh-CN" altLang="en-US" sz="1600" dirty="0">
                <a:solidFill>
                  <a:srgbClr val="00B0F0"/>
                </a:solidFill>
                <a:latin typeface="黑体" panose="02010609060101010101" pitchFamily="49" charset="-122"/>
                <a:ea typeface="黑体" panose="02010609060101010101" pitchFamily="49" charset="-122"/>
              </a:rPr>
              <a:t>蓝</a:t>
            </a:r>
            <a:r>
              <a:rPr lang="zh-CN" altLang="en-US" sz="1600" dirty="0">
                <a:solidFill>
                  <a:srgbClr val="000000"/>
                </a:solidFill>
                <a:latin typeface="黑体" panose="02010609060101010101" pitchFamily="49" charset="-122"/>
                <a:ea typeface="黑体" panose="02010609060101010101" pitchFamily="49" charset="-122"/>
              </a:rPr>
              <a:t>色码元、</a:t>
            </a:r>
            <a:r>
              <a:rPr lang="zh-CN" altLang="en-US" sz="1600" dirty="0">
                <a:solidFill>
                  <a:srgbClr val="00B0F0"/>
                </a:solidFill>
                <a:latin typeface="黑体" panose="02010609060101010101" pitchFamily="49" charset="-122"/>
                <a:ea typeface="黑体" panose="02010609060101010101" pitchFamily="49" charset="-122"/>
              </a:rPr>
              <a:t>蓝</a:t>
            </a:r>
            <a:r>
              <a:rPr lang="zh-CN" altLang="en-US" sz="1600" dirty="0">
                <a:solidFill>
                  <a:srgbClr val="000000"/>
                </a:solidFill>
                <a:latin typeface="黑体" panose="02010609060101010101" pitchFamily="49" charset="-122"/>
                <a:ea typeface="黑体" panose="02010609060101010101" pitchFamily="49" charset="-122"/>
              </a:rPr>
              <a:t>色码元、灰色码元、</a:t>
            </a:r>
            <a:r>
              <a:rPr lang="zh-CN" altLang="en-US" sz="1600" dirty="0">
                <a:solidFill>
                  <a:srgbClr val="00B0F0"/>
                </a:solidFill>
                <a:latin typeface="黑体" panose="02010609060101010101" pitchFamily="49" charset="-122"/>
                <a:ea typeface="黑体" panose="02010609060101010101" pitchFamily="49" charset="-122"/>
              </a:rPr>
              <a:t>蓝</a:t>
            </a:r>
            <a:r>
              <a:rPr lang="zh-CN" altLang="en-US" sz="1600" dirty="0">
                <a:solidFill>
                  <a:srgbClr val="000000"/>
                </a:solidFill>
                <a:latin typeface="黑体" panose="02010609060101010101" pitchFamily="49" charset="-122"/>
                <a:ea typeface="黑体" panose="02010609060101010101" pitchFamily="49" charset="-122"/>
              </a:rPr>
              <a:t>色码元。</a:t>
            </a:r>
            <a:endParaRPr lang="en-US" altLang="zh-CN" sz="1600" dirty="0">
              <a:solidFill>
                <a:srgbClr val="000000"/>
              </a:solidFill>
              <a:latin typeface="黑体" panose="02010609060101010101" pitchFamily="49" charset="-122"/>
              <a:ea typeface="黑体" panose="02010609060101010101" pitchFamily="49" charset="-122"/>
            </a:endParaRPr>
          </a:p>
          <a:p>
            <a:pPr marL="285750" indent="-285750" algn="just">
              <a:buFont typeface="Arial" panose="020B0604020202020204" pitchFamily="34" charset="0"/>
              <a:buChar char="•"/>
            </a:pPr>
            <a:r>
              <a:rPr lang="zh-CN" altLang="en-US" sz="1600" dirty="0">
                <a:solidFill>
                  <a:srgbClr val="000000"/>
                </a:solidFill>
                <a:latin typeface="黑体" panose="02010609060101010101" pitchFamily="49" charset="-122"/>
                <a:ea typeface="黑体" panose="02010609060101010101" pitchFamily="49" charset="-122"/>
              </a:rPr>
              <a:t>安全专家任务模型摆放在下层场地，具体位置会在现场公布。在完成任务工程中，每台机器人每次只可移动一个码元，单个收集装置或加密装置上的放置码元数量不得超过</a:t>
            </a:r>
            <a:r>
              <a:rPr lang="en-US" altLang="zh-CN" sz="1600" dirty="0">
                <a:solidFill>
                  <a:srgbClr val="000000"/>
                </a:solidFill>
                <a:latin typeface="黑体" panose="02010609060101010101" pitchFamily="49" charset="-122"/>
                <a:ea typeface="黑体" panose="02010609060101010101" pitchFamily="49" charset="-122"/>
              </a:rPr>
              <a:t>6</a:t>
            </a:r>
            <a:r>
              <a:rPr lang="zh-CN" altLang="en-US" sz="1600" dirty="0">
                <a:solidFill>
                  <a:srgbClr val="000000"/>
                </a:solidFill>
                <a:latin typeface="黑体" panose="02010609060101010101" pitchFamily="49" charset="-122"/>
                <a:ea typeface="黑体" panose="02010609060101010101" pitchFamily="49" charset="-122"/>
              </a:rPr>
              <a:t>个，否则竞赛立即结束；若在任务完成过程中码元掉落至场地上，参赛选手可举手示意裁判员将该码元复位至掉落前的收集装置上，机器人不能将码元运回基地。</a:t>
            </a:r>
            <a:endParaRPr lang="en-US" altLang="zh-CN" sz="1600" dirty="0">
              <a:solidFill>
                <a:srgbClr val="000000"/>
              </a:solidFill>
              <a:latin typeface="黑体" panose="02010609060101010101" pitchFamily="49" charset="-122"/>
              <a:ea typeface="黑体" panose="02010609060101010101" pitchFamily="49" charset="-122"/>
            </a:endParaRPr>
          </a:p>
          <a:p>
            <a:pPr marL="285750" indent="-285750" algn="just">
              <a:buFont typeface="Arial" panose="020B0604020202020204" pitchFamily="34" charset="0"/>
              <a:buChar char="•"/>
            </a:pPr>
            <a:r>
              <a:rPr lang="zh-CN" altLang="en-US" sz="1600" dirty="0">
                <a:latin typeface="黑体" panose="02010609060101010101" pitchFamily="49" charset="-122"/>
                <a:ea typeface="黑体" panose="02010609060101010101" pitchFamily="49" charset="-122"/>
              </a:rPr>
              <a:t> </a:t>
            </a:r>
            <a:br>
              <a:rPr lang="zh-CN" altLang="en-US" sz="1600" dirty="0">
                <a:latin typeface="华文楷体" panose="02010600040101010101" pitchFamily="2" charset="-122"/>
                <a:ea typeface="华文楷体" panose="02010600040101010101" pitchFamily="2" charset="-122"/>
              </a:rPr>
            </a:br>
            <a:endParaRPr lang="zh-CN" altLang="en-US" sz="1600" dirty="0">
              <a:latin typeface="华文楷体" panose="02010600040101010101" pitchFamily="2" charset="-122"/>
              <a:ea typeface="华文楷体" panose="02010600040101010101" pitchFamily="2" charset="-122"/>
            </a:endParaRPr>
          </a:p>
        </p:txBody>
      </p:sp>
      <p:sp>
        <p:nvSpPr>
          <p:cNvPr id="3" name="矩形 2"/>
          <p:cNvSpPr/>
          <p:nvPr/>
        </p:nvSpPr>
        <p:spPr>
          <a:xfrm>
            <a:off x="35496" y="3435846"/>
            <a:ext cx="8856984" cy="1815882"/>
          </a:xfrm>
          <a:prstGeom prst="rect">
            <a:avLst/>
          </a:prstGeom>
        </p:spPr>
        <p:txBody>
          <a:bodyPr wrap="square">
            <a:spAutoFit/>
          </a:bodyPr>
          <a:lstStyle/>
          <a:p>
            <a:pPr marL="285750" indent="-285750" algn="just">
              <a:buFont typeface="Arial" panose="020B0604020202020204" pitchFamily="34" charset="0"/>
              <a:buChar char="•"/>
            </a:pPr>
            <a:r>
              <a:rPr lang="zh-CN" altLang="en-US" sz="1600" dirty="0">
                <a:solidFill>
                  <a:srgbClr val="000000"/>
                </a:solidFill>
                <a:latin typeface="黑体" panose="02010609060101010101" pitchFamily="49" charset="-122"/>
                <a:ea typeface="黑体" panose="02010609060101010101" pitchFamily="49" charset="-122"/>
              </a:rPr>
              <a:t>安全专家任务得分：计分从加密装置底部码元开始，依次往上计算，直到码元颜色与密码对应信息不同或码元数量达到</a:t>
            </a:r>
            <a:r>
              <a:rPr lang="en-US" altLang="zh-CN" sz="1600" dirty="0">
                <a:solidFill>
                  <a:srgbClr val="000000"/>
                </a:solidFill>
                <a:latin typeface="黑体" panose="02010609060101010101" pitchFamily="49" charset="-122"/>
                <a:ea typeface="黑体" panose="02010609060101010101" pitchFamily="49" charset="-122"/>
              </a:rPr>
              <a:t>5</a:t>
            </a:r>
            <a:r>
              <a:rPr lang="zh-CN" altLang="en-US" sz="1600" dirty="0">
                <a:solidFill>
                  <a:srgbClr val="000000"/>
                </a:solidFill>
                <a:latin typeface="黑体" panose="02010609060101010101" pitchFamily="49" charset="-122"/>
                <a:ea typeface="黑体" panose="02010609060101010101" pitchFamily="49" charset="-122"/>
              </a:rPr>
              <a:t>个为止。当符合条件的码元数量分别为 </a:t>
            </a:r>
            <a:r>
              <a:rPr lang="en-US" altLang="zh-CN" sz="1600" dirty="0">
                <a:solidFill>
                  <a:srgbClr val="000000"/>
                </a:solidFill>
                <a:latin typeface="黑体" panose="02010609060101010101" pitchFamily="49" charset="-122"/>
                <a:ea typeface="黑体" panose="02010609060101010101" pitchFamily="49" charset="-122"/>
              </a:rPr>
              <a:t>1</a:t>
            </a:r>
            <a:r>
              <a:rPr lang="zh-CN" altLang="en-US" sz="1600" dirty="0">
                <a:solidFill>
                  <a:srgbClr val="000000"/>
                </a:solidFill>
                <a:latin typeface="黑体" panose="02010609060101010101" pitchFamily="49" charset="-122"/>
                <a:ea typeface="黑体" panose="02010609060101010101" pitchFamily="49" charset="-122"/>
              </a:rPr>
              <a:t>、</a:t>
            </a:r>
            <a:r>
              <a:rPr lang="en-US" altLang="zh-CN" sz="1600" dirty="0">
                <a:solidFill>
                  <a:srgbClr val="000000"/>
                </a:solidFill>
                <a:latin typeface="黑体" panose="02010609060101010101" pitchFamily="49" charset="-122"/>
                <a:ea typeface="黑体" panose="02010609060101010101" pitchFamily="49" charset="-122"/>
              </a:rPr>
              <a:t>2</a:t>
            </a:r>
            <a:r>
              <a:rPr lang="zh-CN" altLang="en-US" sz="1600" dirty="0">
                <a:solidFill>
                  <a:srgbClr val="000000"/>
                </a:solidFill>
                <a:latin typeface="黑体" panose="02010609060101010101" pitchFamily="49" charset="-122"/>
                <a:ea typeface="黑体" panose="02010609060101010101" pitchFamily="49" charset="-122"/>
              </a:rPr>
              <a:t>、</a:t>
            </a:r>
            <a:r>
              <a:rPr lang="en-US" altLang="zh-CN" sz="1600" dirty="0">
                <a:solidFill>
                  <a:srgbClr val="000000"/>
                </a:solidFill>
                <a:latin typeface="黑体" panose="02010609060101010101" pitchFamily="49" charset="-122"/>
                <a:ea typeface="黑体" panose="02010609060101010101" pitchFamily="49" charset="-122"/>
              </a:rPr>
              <a:t>3</a:t>
            </a:r>
            <a:r>
              <a:rPr lang="zh-CN" altLang="en-US" sz="1600" dirty="0">
                <a:solidFill>
                  <a:srgbClr val="000000"/>
                </a:solidFill>
                <a:latin typeface="黑体" panose="02010609060101010101" pitchFamily="49" charset="-122"/>
                <a:ea typeface="黑体" panose="02010609060101010101" pitchFamily="49" charset="-122"/>
              </a:rPr>
              <a:t>、</a:t>
            </a:r>
            <a:r>
              <a:rPr lang="en-US" altLang="zh-CN" sz="1600" dirty="0">
                <a:solidFill>
                  <a:srgbClr val="000000"/>
                </a:solidFill>
                <a:latin typeface="黑体" panose="02010609060101010101" pitchFamily="49" charset="-122"/>
                <a:ea typeface="黑体" panose="02010609060101010101" pitchFamily="49" charset="-122"/>
              </a:rPr>
              <a:t>4</a:t>
            </a:r>
            <a:r>
              <a:rPr lang="zh-CN" altLang="en-US" sz="1600" dirty="0">
                <a:solidFill>
                  <a:srgbClr val="000000"/>
                </a:solidFill>
                <a:latin typeface="黑体" panose="02010609060101010101" pitchFamily="49" charset="-122"/>
                <a:ea typeface="黑体" panose="02010609060101010101" pitchFamily="49" charset="-122"/>
              </a:rPr>
              <a:t>、</a:t>
            </a:r>
            <a:r>
              <a:rPr lang="en-US" altLang="zh-CN" sz="1600" dirty="0">
                <a:solidFill>
                  <a:srgbClr val="000000"/>
                </a:solidFill>
                <a:latin typeface="黑体" panose="02010609060101010101" pitchFamily="49" charset="-122"/>
                <a:ea typeface="黑体" panose="02010609060101010101" pitchFamily="49" charset="-122"/>
              </a:rPr>
              <a:t>5</a:t>
            </a:r>
            <a:r>
              <a:rPr lang="zh-CN" altLang="en-US" sz="1600" dirty="0">
                <a:solidFill>
                  <a:srgbClr val="000000"/>
                </a:solidFill>
                <a:latin typeface="黑体" panose="02010609060101010101" pitchFamily="49" charset="-122"/>
                <a:ea typeface="黑体" panose="02010609060101010101" pitchFamily="49" charset="-122"/>
              </a:rPr>
              <a:t>时，参赛选手得分分别为</a:t>
            </a:r>
            <a:r>
              <a:rPr lang="en-US" altLang="zh-CN" sz="1600" dirty="0">
                <a:solidFill>
                  <a:srgbClr val="000000"/>
                </a:solidFill>
                <a:latin typeface="黑体" panose="02010609060101010101" pitchFamily="49" charset="-122"/>
                <a:ea typeface="黑体" panose="02010609060101010101" pitchFamily="49" charset="-122"/>
              </a:rPr>
              <a:t>30</a:t>
            </a:r>
            <a:r>
              <a:rPr lang="zh-CN" altLang="en-US" sz="1600" dirty="0">
                <a:solidFill>
                  <a:srgbClr val="000000"/>
                </a:solidFill>
                <a:latin typeface="黑体" panose="02010609060101010101" pitchFamily="49" charset="-122"/>
                <a:ea typeface="黑体" panose="02010609060101010101" pitchFamily="49" charset="-122"/>
              </a:rPr>
              <a:t>分、</a:t>
            </a:r>
            <a:r>
              <a:rPr lang="en-US" altLang="zh-CN" sz="1600" dirty="0">
                <a:solidFill>
                  <a:srgbClr val="000000"/>
                </a:solidFill>
                <a:latin typeface="黑体" panose="02010609060101010101" pitchFamily="49" charset="-122"/>
                <a:ea typeface="黑体" panose="02010609060101010101" pitchFamily="49" charset="-122"/>
              </a:rPr>
              <a:t>60 </a:t>
            </a:r>
            <a:r>
              <a:rPr lang="zh-CN" altLang="en-US" sz="1600" dirty="0">
                <a:solidFill>
                  <a:srgbClr val="000000"/>
                </a:solidFill>
                <a:latin typeface="黑体" panose="02010609060101010101" pitchFamily="49" charset="-122"/>
                <a:ea typeface="黑体" panose="02010609060101010101" pitchFamily="49" charset="-122"/>
              </a:rPr>
              <a:t>分、</a:t>
            </a:r>
            <a:r>
              <a:rPr lang="en-US" altLang="zh-CN" sz="1600" dirty="0">
                <a:solidFill>
                  <a:srgbClr val="000000"/>
                </a:solidFill>
                <a:latin typeface="黑体" panose="02010609060101010101" pitchFamily="49" charset="-122"/>
                <a:ea typeface="黑体" panose="02010609060101010101" pitchFamily="49" charset="-122"/>
              </a:rPr>
              <a:t>90 </a:t>
            </a:r>
            <a:r>
              <a:rPr lang="zh-CN" altLang="en-US" sz="1600" dirty="0">
                <a:solidFill>
                  <a:srgbClr val="000000"/>
                </a:solidFill>
                <a:latin typeface="黑体" panose="02010609060101010101" pitchFamily="49" charset="-122"/>
                <a:ea typeface="黑体" panose="02010609060101010101" pitchFamily="49" charset="-122"/>
              </a:rPr>
              <a:t>分、</a:t>
            </a:r>
            <a:r>
              <a:rPr lang="en-US" altLang="zh-CN" sz="1600" dirty="0">
                <a:solidFill>
                  <a:srgbClr val="000000"/>
                </a:solidFill>
                <a:latin typeface="黑体" panose="02010609060101010101" pitchFamily="49" charset="-122"/>
                <a:ea typeface="黑体" panose="02010609060101010101" pitchFamily="49" charset="-122"/>
              </a:rPr>
              <a:t>130 </a:t>
            </a:r>
            <a:r>
              <a:rPr lang="zh-CN" altLang="en-US" sz="1600" dirty="0">
                <a:solidFill>
                  <a:srgbClr val="000000"/>
                </a:solidFill>
                <a:latin typeface="黑体" panose="02010609060101010101" pitchFamily="49" charset="-122"/>
                <a:ea typeface="黑体" panose="02010609060101010101" pitchFamily="49" charset="-122"/>
              </a:rPr>
              <a:t>分、</a:t>
            </a:r>
            <a:r>
              <a:rPr lang="en-US" altLang="zh-CN" sz="1600" dirty="0">
                <a:solidFill>
                  <a:srgbClr val="000000"/>
                </a:solidFill>
                <a:latin typeface="黑体" panose="02010609060101010101" pitchFamily="49" charset="-122"/>
                <a:ea typeface="黑体" panose="02010609060101010101" pitchFamily="49" charset="-122"/>
              </a:rPr>
              <a:t>180 </a:t>
            </a:r>
            <a:r>
              <a:rPr lang="zh-CN" altLang="en-US" sz="1600" dirty="0">
                <a:solidFill>
                  <a:srgbClr val="000000"/>
                </a:solidFill>
                <a:latin typeface="黑体" panose="02010609060101010101" pitchFamily="49" charset="-122"/>
                <a:ea typeface="黑体" panose="02010609060101010101" pitchFamily="49" charset="-122"/>
              </a:rPr>
              <a:t>分。当加密装置上码元数量为</a:t>
            </a:r>
            <a:r>
              <a:rPr lang="en-US" altLang="zh-CN" sz="1600" dirty="0">
                <a:solidFill>
                  <a:srgbClr val="000000"/>
                </a:solidFill>
                <a:latin typeface="黑体" panose="02010609060101010101" pitchFamily="49" charset="-122"/>
                <a:ea typeface="黑体" panose="02010609060101010101" pitchFamily="49" charset="-122"/>
              </a:rPr>
              <a:t>5</a:t>
            </a:r>
            <a:r>
              <a:rPr lang="zh-CN" altLang="en-US" sz="1600" dirty="0">
                <a:solidFill>
                  <a:srgbClr val="000000"/>
                </a:solidFill>
                <a:latin typeface="黑体" panose="02010609060101010101" pitchFamily="49" charset="-122"/>
                <a:ea typeface="黑体" panose="02010609060101010101" pitchFamily="49" charset="-122"/>
              </a:rPr>
              <a:t>位时，无论码元信息是否与密码信息对应均可得</a:t>
            </a:r>
            <a:r>
              <a:rPr lang="en-US" altLang="zh-CN" sz="1600" dirty="0">
                <a:solidFill>
                  <a:srgbClr val="000000"/>
                </a:solidFill>
                <a:latin typeface="黑体" panose="02010609060101010101" pitchFamily="49" charset="-122"/>
                <a:ea typeface="黑体" panose="02010609060101010101" pitchFamily="49" charset="-122"/>
              </a:rPr>
              <a:t>20</a:t>
            </a:r>
            <a:r>
              <a:rPr lang="zh-CN" altLang="en-US" sz="1600" dirty="0">
                <a:solidFill>
                  <a:srgbClr val="000000"/>
                </a:solidFill>
                <a:latin typeface="黑体" panose="02010609060101010101" pitchFamily="49" charset="-122"/>
                <a:ea typeface="黑体" panose="02010609060101010101" pitchFamily="49" charset="-122"/>
              </a:rPr>
              <a:t>分。如果码元数量不足</a:t>
            </a:r>
            <a:r>
              <a:rPr lang="en-US" altLang="zh-CN" sz="1600" dirty="0">
                <a:solidFill>
                  <a:srgbClr val="000000"/>
                </a:solidFill>
                <a:latin typeface="黑体" panose="02010609060101010101" pitchFamily="49" charset="-122"/>
                <a:ea typeface="黑体" panose="02010609060101010101" pitchFamily="49" charset="-122"/>
              </a:rPr>
              <a:t>5</a:t>
            </a:r>
            <a:r>
              <a:rPr lang="zh-CN" altLang="en-US" sz="1600" dirty="0">
                <a:solidFill>
                  <a:srgbClr val="000000"/>
                </a:solidFill>
                <a:latin typeface="黑体" panose="02010609060101010101" pitchFamily="49" charset="-122"/>
                <a:ea typeface="黑体" panose="02010609060101010101" pitchFamily="49" charset="-122"/>
              </a:rPr>
              <a:t>个，则对已放置的码元计分，如果码元数量为</a:t>
            </a:r>
            <a:r>
              <a:rPr lang="en-US" altLang="zh-CN" sz="1600" dirty="0">
                <a:solidFill>
                  <a:srgbClr val="000000"/>
                </a:solidFill>
                <a:latin typeface="黑体" panose="02010609060101010101" pitchFamily="49" charset="-122"/>
                <a:ea typeface="黑体" panose="02010609060101010101" pitchFamily="49" charset="-122"/>
              </a:rPr>
              <a:t>6</a:t>
            </a:r>
            <a:r>
              <a:rPr lang="zh-CN" altLang="en-US" sz="1600" dirty="0">
                <a:solidFill>
                  <a:srgbClr val="000000"/>
                </a:solidFill>
                <a:latin typeface="黑体" panose="02010609060101010101" pitchFamily="49" charset="-122"/>
                <a:ea typeface="黑体" panose="02010609060101010101" pitchFamily="49" charset="-122"/>
              </a:rPr>
              <a:t>个则计重启</a:t>
            </a:r>
            <a:r>
              <a:rPr lang="en-US" altLang="zh-CN" sz="1600" dirty="0">
                <a:solidFill>
                  <a:srgbClr val="000000"/>
                </a:solidFill>
                <a:latin typeface="黑体" panose="02010609060101010101" pitchFamily="49" charset="-122"/>
                <a:ea typeface="黑体" panose="02010609060101010101" pitchFamily="49" charset="-122"/>
              </a:rPr>
              <a:t>1</a:t>
            </a:r>
            <a:r>
              <a:rPr lang="zh-CN" altLang="en-US" sz="1600" dirty="0">
                <a:solidFill>
                  <a:srgbClr val="000000"/>
                </a:solidFill>
                <a:latin typeface="黑体" panose="02010609060101010101" pitchFamily="49" charset="-122"/>
                <a:ea typeface="黑体" panose="02010609060101010101" pitchFamily="49" charset="-122"/>
              </a:rPr>
              <a:t>次。</a:t>
            </a:r>
            <a:endParaRPr lang="en-US" altLang="zh-CN" sz="1600" dirty="0">
              <a:solidFill>
                <a:srgbClr val="000000"/>
              </a:solidFill>
              <a:latin typeface="黑体" panose="02010609060101010101" pitchFamily="49" charset="-122"/>
              <a:ea typeface="黑体" panose="02010609060101010101" pitchFamily="49" charset="-122"/>
            </a:endParaRPr>
          </a:p>
          <a:p>
            <a:pPr algn="just"/>
            <a:r>
              <a:rPr lang="zh-CN" altLang="en-US" sz="1600" dirty="0">
                <a:latin typeface="黑体" panose="02010609060101010101" pitchFamily="49" charset="-122"/>
                <a:ea typeface="黑体" panose="02010609060101010101" pitchFamily="49" charset="-122"/>
              </a:rPr>
              <a:t> </a:t>
            </a:r>
            <a:br>
              <a:rPr lang="zh-CN" altLang="en-US" sz="1600" dirty="0">
                <a:latin typeface="华文楷体" panose="02010600040101010101" pitchFamily="2" charset="-122"/>
                <a:ea typeface="华文楷体" panose="02010600040101010101" pitchFamily="2" charset="-122"/>
              </a:rPr>
            </a:br>
            <a:endParaRPr lang="zh-CN" altLang="en-US" sz="1600" dirty="0">
              <a:latin typeface="华文楷体" panose="02010600040101010101" pitchFamily="2" charset="-122"/>
              <a:ea typeface="华文楷体" panose="02010600040101010101" pitchFamily="2" charset="-122"/>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55965" y="999187"/>
            <a:ext cx="3191899" cy="492443"/>
          </a:xfrm>
          <a:prstGeom prst="rect">
            <a:avLst/>
          </a:prstGeom>
          <a:noFill/>
        </p:spPr>
        <p:txBody>
          <a:bodyPr wrap="none" rtlCol="0" anchor="t">
            <a:spAutoFit/>
          </a:bodyPr>
          <a:lstStyle/>
          <a:p>
            <a:r>
              <a:rPr lang="zh-CN" sz="2600" dirty="0">
                <a:latin typeface="微软雅黑" panose="020B0503020204020204" pitchFamily="34" charset="-122"/>
                <a:ea typeface="微软雅黑" panose="020B0503020204020204" pitchFamily="34" charset="-122"/>
                <a:sym typeface="+mn-ea"/>
              </a:rPr>
              <a:t>附加任务</a:t>
            </a:r>
            <a:r>
              <a:rPr lang="en-US" altLang="zh-CN" sz="2600" dirty="0">
                <a:latin typeface="微软雅黑" panose="020B0503020204020204" pitchFamily="34" charset="-122"/>
                <a:ea typeface="微软雅黑" panose="020B0503020204020204" pitchFamily="34" charset="-122"/>
                <a:sym typeface="+mn-ea"/>
              </a:rPr>
              <a:t>5-</a:t>
            </a:r>
            <a:r>
              <a:rPr lang="zh-CN" altLang="en-US" sz="2600" dirty="0">
                <a:latin typeface="微软雅黑" panose="020B0503020204020204" pitchFamily="34" charset="-122"/>
                <a:ea typeface="微软雅黑" panose="020B0503020204020204" pitchFamily="34" charset="-122"/>
                <a:sym typeface="+mn-ea"/>
              </a:rPr>
              <a:t>安全专家</a:t>
            </a:r>
            <a:endParaRPr lang="zh-CN" altLang="en-US" sz="2600" dirty="0">
              <a:latin typeface="微软雅黑" panose="020B0503020204020204" pitchFamily="34" charset="-122"/>
              <a:ea typeface="微软雅黑" panose="020B0503020204020204" pitchFamily="34" charset="-122"/>
            </a:endParaRPr>
          </a:p>
        </p:txBody>
      </p:sp>
      <p:sp>
        <p:nvSpPr>
          <p:cNvPr id="6" name="文本框 5"/>
          <p:cNvSpPr txBox="1"/>
          <p:nvPr/>
        </p:nvSpPr>
        <p:spPr>
          <a:xfrm>
            <a:off x="2032000" y="3725545"/>
            <a:ext cx="5080000" cy="529590"/>
          </a:xfrm>
          <a:prstGeom prst="rect">
            <a:avLst/>
          </a:prstGeom>
          <a:noFill/>
          <a:ln w="9525">
            <a:noFill/>
          </a:ln>
        </p:spPr>
        <p:txBody>
          <a:bodyPr>
            <a:spAutoFit/>
          </a:bodyPr>
          <a:lstStyle/>
          <a:p>
            <a:pPr indent="0"/>
            <a:endParaRPr lang="en-US" sz="1050" b="0">
              <a:latin typeface="Times New Roman" panose="02020603050405020304" charset="0"/>
            </a:endParaRPr>
          </a:p>
          <a:p>
            <a:endParaRPr lang="zh-CN" altLang="en-US"/>
          </a:p>
        </p:txBody>
      </p:sp>
      <p:sp>
        <p:nvSpPr>
          <p:cNvPr id="101" name="文本框 100"/>
          <p:cNvSpPr txBox="1"/>
          <p:nvPr/>
        </p:nvSpPr>
        <p:spPr>
          <a:xfrm>
            <a:off x="2732360" y="1309722"/>
            <a:ext cx="5080000" cy="253916"/>
          </a:xfrm>
          <a:prstGeom prst="rect">
            <a:avLst/>
          </a:prstGeom>
          <a:noFill/>
          <a:ln w="9525">
            <a:noFill/>
          </a:ln>
        </p:spPr>
        <p:txBody>
          <a:bodyPr>
            <a:spAutoFit/>
          </a:bodyPr>
          <a:lstStyle/>
          <a:p>
            <a:pPr indent="0" algn="ctr"/>
            <a:r>
              <a:rPr lang="zh-CN" sz="1050" b="0" dirty="0">
                <a:latin typeface="Times New Roman" panose="02020603050405020304" charset="0"/>
                <a:ea typeface="宋体" panose="02010600030101010101" pitchFamily="2" charset="-122"/>
              </a:rPr>
              <a:t>表</a:t>
            </a:r>
            <a:r>
              <a:rPr lang="en-US" sz="1050" b="0" dirty="0">
                <a:latin typeface="Times New Roman" panose="02020603050405020304" charset="0"/>
              </a:rPr>
              <a:t>3  1</a:t>
            </a:r>
            <a:r>
              <a:rPr lang="zh-CN" sz="1050" b="0" dirty="0">
                <a:latin typeface="Times New Roman" panose="02020603050405020304" charset="0"/>
                <a:ea typeface="宋体" panose="02010600030101010101" pitchFamily="2" charset="-122"/>
              </a:rPr>
              <a:t>、</a:t>
            </a:r>
            <a:r>
              <a:rPr lang="en-US" sz="1050" b="0" dirty="0">
                <a:latin typeface="Times New Roman" panose="02020603050405020304" charset="0"/>
              </a:rPr>
              <a:t>2</a:t>
            </a:r>
            <a:r>
              <a:rPr lang="zh-CN" sz="1050" b="0" dirty="0">
                <a:latin typeface="Times New Roman" panose="02020603050405020304" charset="0"/>
                <a:ea typeface="宋体" panose="02010600030101010101" pitchFamily="2" charset="-122"/>
              </a:rPr>
              <a:t>、</a:t>
            </a:r>
            <a:r>
              <a:rPr lang="en-US" sz="1050" b="0" dirty="0">
                <a:latin typeface="Times New Roman" panose="02020603050405020304" charset="0"/>
              </a:rPr>
              <a:t>3</a:t>
            </a:r>
            <a:r>
              <a:rPr lang="zh-CN" sz="1050" b="0" dirty="0">
                <a:latin typeface="Times New Roman" panose="02020603050405020304" charset="0"/>
                <a:ea typeface="宋体" panose="02010600030101010101" pitchFamily="2" charset="-122"/>
              </a:rPr>
              <a:t>、</a:t>
            </a:r>
            <a:r>
              <a:rPr lang="en-US" sz="1050" b="0" dirty="0">
                <a:latin typeface="Times New Roman" panose="02020603050405020304" charset="0"/>
              </a:rPr>
              <a:t>4</a:t>
            </a:r>
            <a:r>
              <a:rPr lang="zh-CN" sz="1050" b="0" dirty="0">
                <a:latin typeface="Times New Roman" panose="02020603050405020304" charset="0"/>
                <a:ea typeface="宋体" panose="02010600030101010101" pitchFamily="2" charset="-122"/>
              </a:rPr>
              <a:t>位明文信息、密码以及原始信息对应关系</a:t>
            </a:r>
            <a:endParaRPr lang="zh-CN" altLang="en-US" sz="2400" dirty="0"/>
          </a:p>
        </p:txBody>
      </p:sp>
      <p:graphicFrame>
        <p:nvGraphicFramePr>
          <p:cNvPr id="2" name="表格 1"/>
          <p:cNvGraphicFramePr/>
          <p:nvPr/>
        </p:nvGraphicFramePr>
        <p:xfrm>
          <a:off x="2722835" y="1615410"/>
          <a:ext cx="5089525" cy="3116580"/>
        </p:xfrm>
        <a:graphic>
          <a:graphicData uri="http://schemas.openxmlformats.org/drawingml/2006/table">
            <a:tbl>
              <a:tblPr firstRow="1" bandRow="1">
                <a:tableStyleId>{5940675A-B579-460E-94D1-54222C63F5DA}</a:tableStyleId>
              </a:tblPr>
              <a:tblGrid>
                <a:gridCol w="422275"/>
                <a:gridCol w="449263"/>
                <a:gridCol w="539750"/>
                <a:gridCol w="539750"/>
                <a:gridCol w="720725"/>
                <a:gridCol w="630237"/>
                <a:gridCol w="809625"/>
                <a:gridCol w="630238"/>
                <a:gridCol w="347662"/>
              </a:tblGrid>
              <a:tr h="0">
                <a:tc>
                  <a:txBody>
                    <a:bodyPr/>
                    <a:lstStyle/>
                    <a:p>
                      <a:pPr indent="0" algn="ctr">
                        <a:buNone/>
                      </a:pPr>
                      <a:r>
                        <a:rPr lang="en-US" sz="900" b="1" dirty="0">
                          <a:solidFill>
                            <a:srgbClr val="000000"/>
                          </a:solidFill>
                          <a:latin typeface="Times New Roman" panose="02020603050405020304" charset="0"/>
                          <a:cs typeface="Times New Roman" panose="02020603050405020304" charset="0"/>
                        </a:rPr>
                        <a:t>1</a:t>
                      </a:r>
                      <a:r>
                        <a:rPr lang="en-US" sz="900" b="1" dirty="0">
                          <a:solidFill>
                            <a:srgbClr val="000000"/>
                          </a:solidFill>
                          <a:latin typeface="宋体" panose="02010600030101010101" pitchFamily="2" charset="-122"/>
                          <a:ea typeface="宋体" panose="02010600030101010101" pitchFamily="2" charset="-122"/>
                          <a:cs typeface="宋体" panose="02010600030101010101" pitchFamily="2" charset="-122"/>
                        </a:rPr>
                        <a:t>位明文信息</a:t>
                      </a:r>
                      <a:endParaRPr lang="en-US" altLang="en-US" sz="900" b="1" dirty="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8F8F8"/>
                    </a:solidFill>
                  </a:tcPr>
                </a:tc>
                <a:tc>
                  <a:txBody>
                    <a:bodyPr/>
                    <a:lstStyle/>
                    <a:p>
                      <a:pPr indent="0" algn="ctr">
                        <a:buNone/>
                      </a:pPr>
                      <a:r>
                        <a:rPr lang="en-US" sz="900" b="1">
                          <a:solidFill>
                            <a:srgbClr val="000000"/>
                          </a:solidFill>
                          <a:latin typeface="Times New Roman" panose="02020603050405020304" charset="0"/>
                          <a:cs typeface="Times New Roman" panose="02020603050405020304" charset="0"/>
                        </a:rPr>
                        <a:t>1</a:t>
                      </a:r>
                      <a:r>
                        <a:rPr lang="en-US" sz="900" b="1">
                          <a:solidFill>
                            <a:srgbClr val="000000"/>
                          </a:solidFill>
                          <a:latin typeface="宋体" panose="02010600030101010101" pitchFamily="2" charset="-122"/>
                          <a:ea typeface="宋体" panose="02010600030101010101" pitchFamily="2" charset="-122"/>
                          <a:cs typeface="宋体" panose="02010600030101010101" pitchFamily="2" charset="-122"/>
                        </a:rPr>
                        <a:t>位密码</a:t>
                      </a:r>
                      <a:endParaRPr lang="en-US" altLang="en-US" sz="900" b="1">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8F8F8"/>
                    </a:solidFill>
                  </a:tcPr>
                </a:tc>
                <a:tc>
                  <a:txBody>
                    <a:bodyPr/>
                    <a:lstStyle/>
                    <a:p>
                      <a:pPr indent="0" algn="ctr">
                        <a:buNone/>
                      </a:pPr>
                      <a:r>
                        <a:rPr lang="en-US" sz="900" b="1">
                          <a:solidFill>
                            <a:srgbClr val="000000"/>
                          </a:solidFill>
                          <a:latin typeface="Times New Roman" panose="02020603050405020304" charset="0"/>
                          <a:cs typeface="Times New Roman" panose="02020603050405020304" charset="0"/>
                        </a:rPr>
                        <a:t>2</a:t>
                      </a:r>
                      <a:r>
                        <a:rPr lang="en-US" sz="900" b="1">
                          <a:solidFill>
                            <a:srgbClr val="000000"/>
                          </a:solidFill>
                          <a:latin typeface="宋体" panose="02010600030101010101" pitchFamily="2" charset="-122"/>
                          <a:ea typeface="宋体" panose="02010600030101010101" pitchFamily="2" charset="-122"/>
                          <a:cs typeface="宋体" panose="02010600030101010101" pitchFamily="2" charset="-122"/>
                        </a:rPr>
                        <a:t>位明文信息</a:t>
                      </a:r>
                      <a:endParaRPr lang="en-US" altLang="en-US" sz="900" b="1">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8F8F8"/>
                    </a:solidFill>
                  </a:tcPr>
                </a:tc>
                <a:tc>
                  <a:txBody>
                    <a:bodyPr/>
                    <a:lstStyle/>
                    <a:p>
                      <a:pPr indent="0" algn="ctr">
                        <a:buNone/>
                      </a:pPr>
                      <a:r>
                        <a:rPr lang="en-US" sz="900" b="1" dirty="0">
                          <a:solidFill>
                            <a:srgbClr val="000000"/>
                          </a:solidFill>
                          <a:latin typeface="Times New Roman" panose="02020603050405020304" charset="0"/>
                          <a:cs typeface="Times New Roman" panose="02020603050405020304" charset="0"/>
                        </a:rPr>
                        <a:t>2</a:t>
                      </a:r>
                      <a:r>
                        <a:rPr lang="en-US" sz="900" b="1" dirty="0">
                          <a:solidFill>
                            <a:srgbClr val="000000"/>
                          </a:solidFill>
                          <a:latin typeface="宋体" panose="02010600030101010101" pitchFamily="2" charset="-122"/>
                          <a:ea typeface="宋体" panose="02010600030101010101" pitchFamily="2" charset="-122"/>
                          <a:cs typeface="宋体" panose="02010600030101010101" pitchFamily="2" charset="-122"/>
                        </a:rPr>
                        <a:t>位密码</a:t>
                      </a:r>
                      <a:endParaRPr lang="en-US" altLang="en-US" sz="900" b="1" dirty="0">
                        <a:solidFill>
                          <a:srgbClr val="000000"/>
                        </a:solidFill>
                        <a:latin typeface="Times New Roman" panose="02020603050405020304" charset="0"/>
                        <a:ea typeface="Times New Roman" panose="02020603050405020304" charset="0"/>
                        <a:cs typeface="Times New Roman" panose="02020603050405020304" charset="0"/>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8F8F8"/>
                    </a:solidFill>
                  </a:tcPr>
                </a:tc>
                <a:tc>
                  <a:txBody>
                    <a:bodyPr/>
                    <a:lstStyle/>
                    <a:p>
                      <a:pPr indent="0" algn="ctr">
                        <a:buNone/>
                      </a:pPr>
                      <a:r>
                        <a:rPr lang="en-US" sz="900" b="1">
                          <a:solidFill>
                            <a:srgbClr val="000000"/>
                          </a:solidFill>
                          <a:latin typeface="Times New Roman" panose="02020603050405020304" charset="0"/>
                          <a:cs typeface="Times New Roman" panose="02020603050405020304" charset="0"/>
                        </a:rPr>
                        <a:t>3</a:t>
                      </a:r>
                      <a:r>
                        <a:rPr lang="en-US" sz="900" b="1">
                          <a:solidFill>
                            <a:srgbClr val="000000"/>
                          </a:solidFill>
                          <a:latin typeface="宋体" panose="02010600030101010101" pitchFamily="2" charset="-122"/>
                          <a:ea typeface="宋体" panose="02010600030101010101" pitchFamily="2" charset="-122"/>
                          <a:cs typeface="宋体" panose="02010600030101010101" pitchFamily="2" charset="-122"/>
                        </a:rPr>
                        <a:t>位明文信息</a:t>
                      </a:r>
                      <a:endParaRPr lang="en-US" altLang="en-US" sz="900" b="1">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8F8F8"/>
                    </a:solidFill>
                  </a:tcPr>
                </a:tc>
                <a:tc>
                  <a:txBody>
                    <a:bodyPr/>
                    <a:lstStyle/>
                    <a:p>
                      <a:pPr indent="0" algn="ctr">
                        <a:buNone/>
                      </a:pPr>
                      <a:r>
                        <a:rPr lang="en-US" sz="900" b="1">
                          <a:solidFill>
                            <a:srgbClr val="000000"/>
                          </a:solidFill>
                          <a:latin typeface="Times New Roman" panose="02020603050405020304" charset="0"/>
                          <a:cs typeface="Times New Roman" panose="02020603050405020304" charset="0"/>
                        </a:rPr>
                        <a:t>3</a:t>
                      </a:r>
                      <a:r>
                        <a:rPr lang="en-US" sz="900" b="1">
                          <a:solidFill>
                            <a:srgbClr val="000000"/>
                          </a:solidFill>
                          <a:latin typeface="宋体" panose="02010600030101010101" pitchFamily="2" charset="-122"/>
                          <a:ea typeface="宋体" panose="02010600030101010101" pitchFamily="2" charset="-122"/>
                          <a:cs typeface="宋体" panose="02010600030101010101" pitchFamily="2" charset="-122"/>
                        </a:rPr>
                        <a:t>位密码</a:t>
                      </a:r>
                      <a:endParaRPr lang="en-US" altLang="en-US" sz="900" b="1">
                        <a:solidFill>
                          <a:srgbClr val="000000"/>
                        </a:solidFill>
                        <a:latin typeface="Times New Roman" panose="02020603050405020304" charset="0"/>
                        <a:ea typeface="Times New Roman" panose="02020603050405020304" charset="0"/>
                        <a:cs typeface="Times New Roman" panose="02020603050405020304" charset="0"/>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8F8F8"/>
                    </a:solidFill>
                  </a:tcPr>
                </a:tc>
                <a:tc>
                  <a:txBody>
                    <a:bodyPr/>
                    <a:lstStyle/>
                    <a:p>
                      <a:pPr indent="0" algn="ctr">
                        <a:buNone/>
                      </a:pPr>
                      <a:r>
                        <a:rPr lang="en-US" sz="900" b="1">
                          <a:solidFill>
                            <a:srgbClr val="000000"/>
                          </a:solidFill>
                          <a:latin typeface="Times New Roman" panose="02020603050405020304" charset="0"/>
                          <a:cs typeface="Times New Roman" panose="02020603050405020304" charset="0"/>
                        </a:rPr>
                        <a:t>4</a:t>
                      </a:r>
                      <a:r>
                        <a:rPr lang="en-US" sz="900" b="1">
                          <a:solidFill>
                            <a:srgbClr val="000000"/>
                          </a:solidFill>
                          <a:latin typeface="宋体" panose="02010600030101010101" pitchFamily="2" charset="-122"/>
                          <a:ea typeface="宋体" panose="02010600030101010101" pitchFamily="2" charset="-122"/>
                          <a:cs typeface="宋体" panose="02010600030101010101" pitchFamily="2" charset="-122"/>
                        </a:rPr>
                        <a:t>位明文信息</a:t>
                      </a:r>
                      <a:endParaRPr lang="en-US" altLang="en-US" sz="900" b="1">
                        <a:solidFill>
                          <a:srgbClr val="000000"/>
                        </a:solidFill>
                        <a:latin typeface="Times New Roman" panose="02020603050405020304" charset="0"/>
                        <a:ea typeface="Times New Roman" panose="02020603050405020304" charset="0"/>
                        <a:cs typeface="Times New Roman" panose="02020603050405020304" charset="0"/>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8F8F8"/>
                    </a:solidFill>
                  </a:tcPr>
                </a:tc>
                <a:tc>
                  <a:txBody>
                    <a:bodyPr/>
                    <a:lstStyle/>
                    <a:p>
                      <a:pPr indent="0" algn="ctr">
                        <a:buNone/>
                      </a:pPr>
                      <a:r>
                        <a:rPr lang="en-US" sz="900" b="1">
                          <a:solidFill>
                            <a:srgbClr val="000000"/>
                          </a:solidFill>
                          <a:latin typeface="Times New Roman" panose="02020603050405020304" charset="0"/>
                          <a:cs typeface="Times New Roman" panose="02020603050405020304" charset="0"/>
                        </a:rPr>
                        <a:t>4</a:t>
                      </a:r>
                      <a:r>
                        <a:rPr lang="en-US" sz="900" b="1">
                          <a:solidFill>
                            <a:srgbClr val="000000"/>
                          </a:solidFill>
                          <a:latin typeface="宋体" panose="02010600030101010101" pitchFamily="2" charset="-122"/>
                          <a:ea typeface="宋体" panose="02010600030101010101" pitchFamily="2" charset="-122"/>
                          <a:cs typeface="宋体" panose="02010600030101010101" pitchFamily="2" charset="-122"/>
                        </a:rPr>
                        <a:t>位密码</a:t>
                      </a:r>
                      <a:endParaRPr lang="en-US" altLang="en-US" sz="900" b="1">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8F8F8"/>
                    </a:solidFill>
                  </a:tcPr>
                </a:tc>
                <a:tc>
                  <a:txBody>
                    <a:bodyPr/>
                    <a:lstStyle/>
                    <a:p>
                      <a:pPr indent="0" algn="ctr">
                        <a:buNone/>
                      </a:pPr>
                      <a:r>
                        <a:rPr lang="en-US" sz="900" b="1">
                          <a:solidFill>
                            <a:srgbClr val="000000"/>
                          </a:solidFill>
                          <a:latin typeface="宋体" panose="02010600030101010101" pitchFamily="2" charset="-122"/>
                          <a:ea typeface="宋体" panose="02010600030101010101" pitchFamily="2" charset="-122"/>
                          <a:cs typeface="宋体" panose="02010600030101010101" pitchFamily="2" charset="-122"/>
                        </a:rPr>
                        <a:t>原始信息</a:t>
                      </a:r>
                      <a:endParaRPr lang="en-US" altLang="en-US" sz="9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8F8F8"/>
                    </a:solidFill>
                  </a:tcPr>
                </a:tc>
              </a:tr>
              <a:tr h="0">
                <a:tc>
                  <a:txBody>
                    <a:bodyPr/>
                    <a:lstStyle/>
                    <a:p>
                      <a:pPr indent="0" algn="ctr">
                        <a:buNone/>
                      </a:pP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endParaRPr lang="en-US" altLang="en-US" sz="900" b="0">
                        <a:solidFill>
                          <a:srgbClr val="00B0F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endParaRPr lang="en-US" altLang="en-US" sz="900" b="0">
                        <a:solidFill>
                          <a:srgbClr val="00B0F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蓝蓝</a:t>
                      </a:r>
                      <a:endParaRPr lang="en-US" altLang="en-US" sz="900" b="0">
                        <a:solidFill>
                          <a:srgbClr val="00B0F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蓝蓝</a:t>
                      </a:r>
                      <a:endParaRPr lang="en-US" altLang="en-US" sz="900" b="0">
                        <a:solidFill>
                          <a:srgbClr val="00B0F0"/>
                        </a:solidFill>
                        <a:latin typeface="宋体" panose="02010600030101010101" pitchFamily="2" charset="-122"/>
                        <a:ea typeface="宋体" panose="02010600030101010101" pitchFamily="2" charset="-122"/>
                        <a:cs typeface="宋体" panose="02010600030101010101" pitchFamily="2" charset="-122"/>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蓝蓝蓝</a:t>
                      </a:r>
                      <a:endParaRPr lang="en-US" altLang="en-US" sz="900" b="0">
                        <a:solidFill>
                          <a:srgbClr val="00B0F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蓝蓝蓝</a:t>
                      </a:r>
                      <a:endParaRPr lang="en-US" altLang="en-US" sz="900" b="0">
                        <a:solidFill>
                          <a:srgbClr val="00B0F0"/>
                        </a:solidFill>
                        <a:latin typeface="宋体" panose="02010600030101010101" pitchFamily="2" charset="-122"/>
                        <a:ea typeface="宋体" panose="02010600030101010101" pitchFamily="2" charset="-122"/>
                        <a:cs typeface="宋体" panose="02010600030101010101" pitchFamily="2" charset="-122"/>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蓝蓝蓝蓝</a:t>
                      </a:r>
                      <a:endParaRPr lang="en-US" altLang="en-US" sz="900" b="0">
                        <a:solidFill>
                          <a:srgbClr val="00B0F0"/>
                        </a:solidFill>
                        <a:latin typeface="宋体" panose="02010600030101010101" pitchFamily="2" charset="-122"/>
                        <a:ea typeface="宋体" panose="02010600030101010101" pitchFamily="2" charset="-122"/>
                        <a:cs typeface="宋体" panose="02010600030101010101" pitchFamily="2" charset="-122"/>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蓝蓝蓝蓝</a:t>
                      </a:r>
                      <a:endParaRPr lang="en-US" altLang="en-US" sz="900" b="0">
                        <a:solidFill>
                          <a:srgbClr val="00B0F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Times New Roman" panose="02020603050405020304" charset="0"/>
                          <a:cs typeface="Times New Roman" panose="02020603050405020304" charset="0"/>
                        </a:rPr>
                        <a:t>0</a:t>
                      </a:r>
                      <a:endParaRPr lang="en-US" altLang="en-US" sz="900" b="0">
                        <a:solidFill>
                          <a:srgbClr val="333333"/>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灰</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宋体" panose="02010600030101010101" pitchFamily="2" charset="-122"/>
                          <a:ea typeface="宋体" panose="02010600030101010101" pitchFamily="2" charset="-122"/>
                          <a:cs typeface="宋体" panose="02010600030101010101" pitchFamily="2" charset="-122"/>
                        </a:rPr>
                        <a:t>灰</a:t>
                      </a: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r>
                        <a:rPr lang="en-US" sz="900" b="0">
                          <a:latin typeface="宋体" panose="02010600030101010101" pitchFamily="2" charset="-122"/>
                          <a:ea typeface="宋体" panose="02010600030101010101" pitchFamily="2" charset="-122"/>
                          <a:cs typeface="宋体" panose="02010600030101010101" pitchFamily="2" charset="-122"/>
                        </a:rPr>
                        <a:t>灰</a:t>
                      </a:r>
                      <a:endParaRPr lang="en-US" altLang="en-US" sz="900" b="0">
                        <a:solidFill>
                          <a:srgbClr val="00B0F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endParaRPr lang="en-US" altLang="en-US" sz="900" b="0">
                        <a:solidFill>
                          <a:srgbClr val="00B0F0"/>
                        </a:solidFill>
                        <a:latin typeface="宋体" panose="02010600030101010101" pitchFamily="2" charset="-122"/>
                        <a:ea typeface="宋体" panose="02010600030101010101" pitchFamily="2" charset="-122"/>
                        <a:cs typeface="宋体" panose="02010600030101010101" pitchFamily="2" charset="-122"/>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蓝蓝</a:t>
                      </a:r>
                      <a:r>
                        <a:rPr lang="en-US" sz="900" b="0">
                          <a:latin typeface="宋体" panose="02010600030101010101" pitchFamily="2" charset="-122"/>
                          <a:ea typeface="宋体" panose="02010600030101010101" pitchFamily="2" charset="-122"/>
                          <a:cs typeface="宋体" panose="02010600030101010101" pitchFamily="2" charset="-122"/>
                        </a:rPr>
                        <a:t>灰</a:t>
                      </a:r>
                      <a:endParaRPr lang="en-US" altLang="en-US" sz="900" b="0">
                        <a:solidFill>
                          <a:srgbClr val="00B0F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蓝蓝</a:t>
                      </a: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endParaRPr lang="en-US" altLang="en-US" sz="900" b="0">
                        <a:solidFill>
                          <a:srgbClr val="00B0F0"/>
                        </a:solidFill>
                        <a:latin typeface="宋体" panose="02010600030101010101" pitchFamily="2" charset="-122"/>
                        <a:ea typeface="宋体" panose="02010600030101010101" pitchFamily="2" charset="-122"/>
                        <a:cs typeface="宋体" panose="02010600030101010101" pitchFamily="2" charset="-122"/>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蓝蓝蓝</a:t>
                      </a: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endParaRPr lang="en-US" altLang="en-US" sz="900" b="0">
                        <a:solidFill>
                          <a:srgbClr val="00B0F0"/>
                        </a:solidFill>
                        <a:latin typeface="宋体" panose="02010600030101010101" pitchFamily="2" charset="-122"/>
                        <a:ea typeface="宋体" panose="02010600030101010101" pitchFamily="2" charset="-122"/>
                        <a:cs typeface="宋体" panose="02010600030101010101" pitchFamily="2" charset="-122"/>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蓝蓝蓝</a:t>
                      </a: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endParaRPr lang="en-US" altLang="en-US" sz="900" b="0">
                        <a:solidFill>
                          <a:srgbClr val="00B0F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Times New Roman" panose="02020603050405020304" charset="0"/>
                          <a:cs typeface="Times New Roman" panose="02020603050405020304" charset="0"/>
                        </a:rPr>
                        <a:t>1</a:t>
                      </a:r>
                      <a:endParaRPr lang="en-US" altLang="en-US" sz="900" b="0">
                        <a:solidFill>
                          <a:srgbClr val="333333"/>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dirty="0" err="1">
                          <a:solidFill>
                            <a:srgbClr val="000000"/>
                          </a:solidFill>
                          <a:latin typeface="宋体" panose="02010600030101010101" pitchFamily="2" charset="-122"/>
                          <a:ea typeface="宋体" panose="02010600030101010101" pitchFamily="2" charset="-122"/>
                          <a:cs typeface="宋体" panose="02010600030101010101" pitchFamily="2" charset="-122"/>
                        </a:rPr>
                        <a:t>灰</a:t>
                      </a:r>
                      <a:r>
                        <a:rPr lang="en-US" sz="900" b="0" dirty="0" err="1">
                          <a:solidFill>
                            <a:srgbClr val="00B0F0"/>
                          </a:solidFill>
                          <a:latin typeface="宋体" panose="02010600030101010101" pitchFamily="2" charset="-122"/>
                          <a:ea typeface="宋体" panose="02010600030101010101" pitchFamily="2" charset="-122"/>
                          <a:cs typeface="宋体" panose="02010600030101010101" pitchFamily="2" charset="-122"/>
                        </a:rPr>
                        <a:t>蓝</a:t>
                      </a:r>
                      <a:endParaRPr lang="en-US" altLang="en-US" sz="9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灰灰</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endParaRPr lang="en-US" altLang="en-US" sz="900" b="0">
                        <a:solidFill>
                          <a:srgbClr val="00B0F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灰灰</a:t>
                      </a:r>
                      <a:endParaRPr lang="en-US" altLang="en-US" sz="900" b="0">
                        <a:solidFill>
                          <a:srgbClr val="00B0F0"/>
                        </a:solidFill>
                        <a:latin typeface="宋体" panose="02010600030101010101" pitchFamily="2" charset="-122"/>
                        <a:ea typeface="宋体" panose="02010600030101010101" pitchFamily="2" charset="-122"/>
                        <a:cs typeface="宋体" panose="02010600030101010101" pitchFamily="2" charset="-122"/>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蓝蓝</a:t>
                      </a: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endParaRPr lang="en-US" altLang="en-US" sz="900" b="0">
                        <a:solidFill>
                          <a:srgbClr val="00B0F0"/>
                        </a:solidFill>
                        <a:latin typeface="宋体" panose="02010600030101010101" pitchFamily="2" charset="-122"/>
                        <a:ea typeface="宋体" panose="02010600030101010101" pitchFamily="2" charset="-122"/>
                        <a:cs typeface="宋体" panose="02010600030101010101" pitchFamily="2" charset="-122"/>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蓝蓝</a:t>
                      </a: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灰灰</a:t>
                      </a:r>
                      <a:endParaRPr lang="en-US" altLang="en-US" sz="900" b="0">
                        <a:solidFill>
                          <a:srgbClr val="00B0F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Times New Roman" panose="02020603050405020304" charset="0"/>
                          <a:cs typeface="Times New Roman" panose="02020603050405020304" charset="0"/>
                        </a:rPr>
                        <a:t>2</a:t>
                      </a:r>
                      <a:endParaRPr lang="en-US" altLang="en-US" sz="900" b="0">
                        <a:solidFill>
                          <a:srgbClr val="333333"/>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灰灰</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endParaRPr lang="en-US" altLang="en-US" sz="9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r>
                        <a:rPr lang="en-US" sz="900" b="0">
                          <a:solidFill>
                            <a:srgbClr val="000000"/>
                          </a:solidFill>
                          <a:latin typeface="宋体" panose="02010600030101010101" pitchFamily="2" charset="-122"/>
                          <a:ea typeface="宋体" panose="02010600030101010101" pitchFamily="2" charset="-122"/>
                          <a:cs typeface="宋体" panose="02010600030101010101" pitchFamily="2" charset="-122"/>
                        </a:rPr>
                        <a:t>灰灰</a:t>
                      </a:r>
                      <a:endParaRPr lang="en-US" altLang="en-US" sz="900" b="0">
                        <a:solidFill>
                          <a:srgbClr val="00B0F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endParaRPr lang="en-US" altLang="en-US" sz="900" b="0">
                        <a:solidFill>
                          <a:srgbClr val="00B0F0"/>
                        </a:solidFill>
                        <a:latin typeface="宋体" panose="02010600030101010101" pitchFamily="2" charset="-122"/>
                        <a:ea typeface="宋体" panose="02010600030101010101" pitchFamily="2" charset="-122"/>
                        <a:cs typeface="宋体" panose="02010600030101010101" pitchFamily="2" charset="-122"/>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蓝蓝</a:t>
                      </a: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灰灰</a:t>
                      </a:r>
                      <a:endParaRPr lang="en-US" altLang="en-US" sz="900" b="0">
                        <a:solidFill>
                          <a:srgbClr val="00B0F0"/>
                        </a:solidFill>
                        <a:latin typeface="宋体" panose="02010600030101010101" pitchFamily="2" charset="-122"/>
                        <a:ea typeface="宋体" panose="02010600030101010101" pitchFamily="2" charset="-122"/>
                        <a:cs typeface="宋体" panose="02010600030101010101" pitchFamily="2" charset="-122"/>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蓝蓝</a:t>
                      </a: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endParaRPr lang="en-US" altLang="en-US" sz="900" b="0">
                        <a:solidFill>
                          <a:srgbClr val="00B0F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Times New Roman" panose="02020603050405020304" charset="0"/>
                          <a:cs typeface="Times New Roman" panose="02020603050405020304" charset="0"/>
                        </a:rPr>
                        <a:t>3</a:t>
                      </a:r>
                      <a:endParaRPr lang="en-US" altLang="en-US" sz="900" b="0">
                        <a:solidFill>
                          <a:srgbClr val="333333"/>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蓝蓝</a:t>
                      </a:r>
                      <a:endParaRPr lang="en-US" altLang="en-US" sz="9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endParaRPr lang="en-US" altLang="en-US" sz="9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蓝蓝</a:t>
                      </a:r>
                      <a:endParaRPr lang="en-US" altLang="en-US" sz="900" b="0">
                        <a:solidFill>
                          <a:srgbClr val="00B0F0"/>
                        </a:solidFill>
                        <a:latin typeface="宋体" panose="02010600030101010101" pitchFamily="2" charset="-122"/>
                        <a:ea typeface="宋体" panose="02010600030101010101" pitchFamily="2" charset="-122"/>
                        <a:cs typeface="宋体" panose="02010600030101010101" pitchFamily="2" charset="-122"/>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endParaRPr lang="en-US" altLang="en-US" sz="900" b="0">
                        <a:solidFill>
                          <a:srgbClr val="00B0F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Times New Roman" panose="02020603050405020304" charset="0"/>
                          <a:cs typeface="Times New Roman" panose="02020603050405020304" charset="0"/>
                        </a:rPr>
                        <a:t>4</a:t>
                      </a:r>
                      <a:endParaRPr lang="en-US" altLang="en-US" sz="900" b="0">
                        <a:solidFill>
                          <a:srgbClr val="333333"/>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endParaRPr lang="en-US" altLang="en-US" sz="9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灰灰灰</a:t>
                      </a:r>
                      <a:endParaRPr lang="en-US" altLang="en-US" sz="9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endParaRPr lang="en-US" altLang="en-US" sz="900" b="0">
                        <a:solidFill>
                          <a:srgbClr val="00B0F0"/>
                        </a:solidFill>
                        <a:latin typeface="宋体" panose="02010600030101010101" pitchFamily="2" charset="-122"/>
                        <a:ea typeface="宋体" panose="02010600030101010101" pitchFamily="2" charset="-122"/>
                        <a:cs typeface="宋体" panose="02010600030101010101" pitchFamily="2" charset="-122"/>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灰灰灰</a:t>
                      </a:r>
                      <a:endParaRPr lang="en-US" altLang="en-US" sz="900" b="0">
                        <a:solidFill>
                          <a:srgbClr val="00B0F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Times New Roman" panose="02020603050405020304" charset="0"/>
                          <a:cs typeface="Times New Roman" panose="02020603050405020304" charset="0"/>
                        </a:rPr>
                        <a:t>5</a:t>
                      </a:r>
                      <a:endParaRPr lang="en-US" altLang="en-US" sz="900" b="0">
                        <a:solidFill>
                          <a:srgbClr val="333333"/>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endParaRPr lang="en-US" altLang="en-US" sz="9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endParaRPr lang="en-US" altLang="en-US" sz="9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endParaRPr lang="en-US" altLang="en-US" sz="900" b="0">
                        <a:solidFill>
                          <a:srgbClr val="00B0F0"/>
                        </a:solidFill>
                        <a:latin typeface="宋体" panose="02010600030101010101" pitchFamily="2" charset="-122"/>
                        <a:ea typeface="宋体" panose="02010600030101010101" pitchFamily="2" charset="-122"/>
                        <a:cs typeface="宋体" panose="02010600030101010101" pitchFamily="2" charset="-122"/>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endParaRPr lang="en-US" altLang="en-US" sz="900" b="0">
                        <a:solidFill>
                          <a:srgbClr val="00B0F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Times New Roman" panose="02020603050405020304" charset="0"/>
                          <a:cs typeface="Times New Roman" panose="02020603050405020304" charset="0"/>
                        </a:rPr>
                        <a:t>6</a:t>
                      </a:r>
                      <a:endParaRPr lang="en-US" altLang="en-US" sz="900" b="0">
                        <a:solidFill>
                          <a:srgbClr val="333333"/>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灰灰灰</a:t>
                      </a:r>
                      <a:endParaRPr lang="en-US" altLang="en-US" sz="9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蓝蓝</a:t>
                      </a:r>
                      <a:endParaRPr lang="en-US" altLang="en-US" sz="9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灰灰灰</a:t>
                      </a:r>
                      <a:endParaRPr lang="en-US" altLang="en-US" sz="900" b="0">
                        <a:solidFill>
                          <a:srgbClr val="00B0F0"/>
                        </a:solidFill>
                        <a:latin typeface="宋体" panose="02010600030101010101" pitchFamily="2" charset="-122"/>
                        <a:ea typeface="宋体" panose="02010600030101010101" pitchFamily="2" charset="-122"/>
                        <a:cs typeface="宋体" panose="02010600030101010101" pitchFamily="2" charset="-122"/>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蓝蓝</a:t>
                      </a:r>
                      <a:endParaRPr lang="en-US" altLang="en-US" sz="900" b="0">
                        <a:solidFill>
                          <a:srgbClr val="00B0F0"/>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Times New Roman" panose="02020603050405020304" charset="0"/>
                          <a:cs typeface="Times New Roman" panose="02020603050405020304" charset="0"/>
                        </a:rPr>
                        <a:t>7</a:t>
                      </a:r>
                      <a:endParaRPr lang="en-US" altLang="en-US" sz="900" b="0">
                        <a:solidFill>
                          <a:srgbClr val="333333"/>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Times New Roman" panose="02020603050405020304" charset="0"/>
                          <a:cs typeface="Times New Roman" panose="02020603050405020304" charset="0"/>
                        </a:rPr>
                        <a:t> </a:t>
                      </a:r>
                      <a:endParaRPr lang="en-US" altLang="en-US" sz="900" b="0">
                        <a:solidFill>
                          <a:srgbClr val="333333"/>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Times New Roman" panose="02020603050405020304" charset="0"/>
                          <a:cs typeface="Times New Roman" panose="02020603050405020304" charset="0"/>
                        </a:rPr>
                        <a:t> </a:t>
                      </a:r>
                      <a:endParaRPr lang="en-US" altLang="en-US" sz="900" b="0">
                        <a:solidFill>
                          <a:srgbClr val="333333"/>
                        </a:solidFill>
                        <a:latin typeface="Times New Roman" panose="02020603050405020304" charset="0"/>
                        <a:ea typeface="Times New Roman" panose="02020603050405020304" charset="0"/>
                        <a:cs typeface="Times New Roman" panose="02020603050405020304" charset="0"/>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蓝蓝蓝</a:t>
                      </a:r>
                      <a:endParaRPr lang="en-US" altLang="en-US" sz="9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蓝蓝</a:t>
                      </a:r>
                      <a:endParaRPr lang="en-US" altLang="en-US" sz="9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Times New Roman" panose="02020603050405020304" charset="0"/>
                          <a:cs typeface="Times New Roman" panose="02020603050405020304" charset="0"/>
                        </a:rPr>
                        <a:t>8</a:t>
                      </a:r>
                      <a:endParaRPr lang="en-US" altLang="en-US" sz="900" b="0">
                        <a:solidFill>
                          <a:srgbClr val="333333"/>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Times New Roman" panose="02020603050405020304" charset="0"/>
                          <a:cs typeface="Times New Roman" panose="02020603050405020304" charset="0"/>
                        </a:rPr>
                        <a:t> </a:t>
                      </a:r>
                      <a:endParaRPr lang="en-US" altLang="en-US" sz="900" b="0">
                        <a:solidFill>
                          <a:srgbClr val="333333"/>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Times New Roman" panose="02020603050405020304" charset="0"/>
                          <a:cs typeface="Times New Roman" panose="02020603050405020304" charset="0"/>
                        </a:rPr>
                        <a:t> </a:t>
                      </a:r>
                      <a:endParaRPr lang="en-US" altLang="en-US" sz="900" b="0">
                        <a:solidFill>
                          <a:srgbClr val="333333"/>
                        </a:solidFill>
                        <a:latin typeface="Times New Roman" panose="02020603050405020304" charset="0"/>
                        <a:ea typeface="Times New Roman" panose="02020603050405020304" charset="0"/>
                        <a:cs typeface="Times New Roman" panose="02020603050405020304" charset="0"/>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蓝蓝</a:t>
                      </a: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endParaRPr lang="en-US" altLang="en-US" sz="9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endParaRPr lang="en-US" altLang="en-US" sz="9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Times New Roman" panose="02020603050405020304" charset="0"/>
                          <a:cs typeface="Times New Roman" panose="02020603050405020304" charset="0"/>
                        </a:rPr>
                        <a:t>9</a:t>
                      </a:r>
                      <a:endParaRPr lang="en-US" altLang="en-US" sz="900" b="0">
                        <a:solidFill>
                          <a:srgbClr val="333333"/>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Times New Roman" panose="02020603050405020304" charset="0"/>
                          <a:cs typeface="Times New Roman" panose="02020603050405020304" charset="0"/>
                        </a:rPr>
                        <a:t> </a:t>
                      </a:r>
                      <a:endParaRPr lang="en-US" altLang="en-US" sz="900" b="0">
                        <a:solidFill>
                          <a:srgbClr val="333333"/>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Times New Roman" panose="02020603050405020304" charset="0"/>
                          <a:cs typeface="Times New Roman" panose="02020603050405020304" charset="0"/>
                        </a:rPr>
                        <a:t> </a:t>
                      </a:r>
                      <a:endParaRPr lang="en-US" altLang="en-US" sz="900" b="0">
                        <a:solidFill>
                          <a:srgbClr val="333333"/>
                        </a:solidFill>
                        <a:latin typeface="Times New Roman" panose="02020603050405020304" charset="0"/>
                        <a:ea typeface="Times New Roman" panose="02020603050405020304" charset="0"/>
                        <a:cs typeface="Times New Roman" panose="02020603050405020304" charset="0"/>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endParaRPr lang="en-US" altLang="en-US" sz="9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灰灰灰灰</a:t>
                      </a:r>
                      <a:endParaRPr lang="en-US" altLang="en-US" sz="9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Times New Roman" panose="02020603050405020304" charset="0"/>
                          <a:cs typeface="Times New Roman" panose="02020603050405020304" charset="0"/>
                        </a:rPr>
                        <a:t>10</a:t>
                      </a:r>
                      <a:endParaRPr lang="en-US" altLang="en-US" sz="900" b="0">
                        <a:solidFill>
                          <a:srgbClr val="333333"/>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Times New Roman" panose="02020603050405020304" charset="0"/>
                          <a:cs typeface="Times New Roman" panose="02020603050405020304" charset="0"/>
                        </a:rPr>
                        <a:t> </a:t>
                      </a:r>
                      <a:endParaRPr lang="en-US" altLang="en-US" sz="900" b="0">
                        <a:solidFill>
                          <a:srgbClr val="333333"/>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Times New Roman" panose="02020603050405020304" charset="0"/>
                          <a:cs typeface="Times New Roman" panose="02020603050405020304" charset="0"/>
                        </a:rPr>
                        <a:t> </a:t>
                      </a:r>
                      <a:endParaRPr lang="en-US" altLang="en-US" sz="900" b="0">
                        <a:solidFill>
                          <a:srgbClr val="333333"/>
                        </a:solidFill>
                        <a:latin typeface="Times New Roman" panose="02020603050405020304" charset="0"/>
                        <a:ea typeface="Times New Roman" panose="02020603050405020304" charset="0"/>
                        <a:cs typeface="Times New Roman" panose="02020603050405020304" charset="0"/>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灰灰</a:t>
                      </a:r>
                      <a:endParaRPr lang="en-US" altLang="en-US" sz="9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灰灰灰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endParaRPr lang="en-US" altLang="en-US" sz="9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Times New Roman" panose="02020603050405020304" charset="0"/>
                          <a:cs typeface="Times New Roman" panose="02020603050405020304" charset="0"/>
                        </a:rPr>
                        <a:t>11</a:t>
                      </a:r>
                      <a:endParaRPr lang="en-US" altLang="en-US" sz="900" b="0">
                        <a:solidFill>
                          <a:srgbClr val="333333"/>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Times New Roman" panose="02020603050405020304" charset="0"/>
                          <a:cs typeface="Times New Roman" panose="02020603050405020304" charset="0"/>
                        </a:rPr>
                        <a:t> </a:t>
                      </a:r>
                      <a:endParaRPr lang="en-US" altLang="en-US" sz="900" b="0">
                        <a:solidFill>
                          <a:srgbClr val="333333"/>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Times New Roman" panose="02020603050405020304" charset="0"/>
                          <a:cs typeface="Times New Roman" panose="02020603050405020304" charset="0"/>
                        </a:rPr>
                        <a:t> </a:t>
                      </a:r>
                      <a:endParaRPr lang="en-US" altLang="en-US" sz="900" b="0">
                        <a:solidFill>
                          <a:srgbClr val="333333"/>
                        </a:solidFill>
                        <a:latin typeface="Times New Roman" panose="02020603050405020304" charset="0"/>
                        <a:ea typeface="Times New Roman" panose="02020603050405020304" charset="0"/>
                        <a:cs typeface="Times New Roman" panose="02020603050405020304" charset="0"/>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蓝蓝</a:t>
                      </a:r>
                      <a:endParaRPr lang="en-US" altLang="en-US" sz="9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endParaRPr lang="en-US" altLang="en-US" sz="9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Times New Roman" panose="02020603050405020304" charset="0"/>
                          <a:cs typeface="Times New Roman" panose="02020603050405020304" charset="0"/>
                        </a:rPr>
                        <a:t>12</a:t>
                      </a:r>
                      <a:endParaRPr lang="en-US" altLang="en-US" sz="900" b="0">
                        <a:solidFill>
                          <a:srgbClr val="333333"/>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Times New Roman" panose="02020603050405020304" charset="0"/>
                          <a:cs typeface="Times New Roman" panose="02020603050405020304" charset="0"/>
                        </a:rPr>
                        <a:t> </a:t>
                      </a:r>
                      <a:endParaRPr lang="en-US" altLang="en-US" sz="900" b="0">
                        <a:solidFill>
                          <a:srgbClr val="333333"/>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Times New Roman" panose="02020603050405020304" charset="0"/>
                          <a:cs typeface="Times New Roman" panose="02020603050405020304" charset="0"/>
                        </a:rPr>
                        <a:t> </a:t>
                      </a:r>
                      <a:endParaRPr lang="en-US" altLang="en-US" sz="900" b="0">
                        <a:solidFill>
                          <a:srgbClr val="333333"/>
                        </a:solidFill>
                        <a:latin typeface="Times New Roman" panose="02020603050405020304" charset="0"/>
                        <a:ea typeface="Times New Roman" panose="02020603050405020304" charset="0"/>
                        <a:cs typeface="Times New Roman" panose="02020603050405020304" charset="0"/>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endParaRPr lang="en-US" altLang="en-US" sz="9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灰灰</a:t>
                      </a:r>
                      <a:endParaRPr lang="en-US" altLang="en-US" sz="9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Times New Roman" panose="02020603050405020304" charset="0"/>
                          <a:cs typeface="Times New Roman" panose="02020603050405020304" charset="0"/>
                        </a:rPr>
                        <a:t>13</a:t>
                      </a:r>
                      <a:endParaRPr lang="en-US" altLang="en-US" sz="900" b="0">
                        <a:solidFill>
                          <a:srgbClr val="333333"/>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Times New Roman" panose="02020603050405020304" charset="0"/>
                          <a:cs typeface="Times New Roman" panose="02020603050405020304" charset="0"/>
                        </a:rPr>
                        <a:t> </a:t>
                      </a:r>
                      <a:endParaRPr lang="en-US" altLang="en-US" sz="900" b="0">
                        <a:solidFill>
                          <a:srgbClr val="333333"/>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Times New Roman" panose="02020603050405020304" charset="0"/>
                          <a:cs typeface="Times New Roman" panose="02020603050405020304" charset="0"/>
                        </a:rPr>
                        <a:t> </a:t>
                      </a:r>
                      <a:endParaRPr lang="en-US" altLang="en-US" sz="900" b="0">
                        <a:solidFill>
                          <a:srgbClr val="333333"/>
                        </a:solidFill>
                        <a:latin typeface="Times New Roman" panose="02020603050405020304" charset="0"/>
                        <a:ea typeface="Times New Roman" panose="02020603050405020304" charset="0"/>
                        <a:cs typeface="Times New Roman" panose="02020603050405020304" charset="0"/>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灰灰灰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a:t>
                      </a:r>
                      <a:endParaRPr lang="en-US" altLang="en-US" sz="9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蓝蓝</a:t>
                      </a: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endParaRPr lang="en-US" altLang="en-US" sz="9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Times New Roman" panose="02020603050405020304" charset="0"/>
                          <a:cs typeface="Times New Roman" panose="02020603050405020304" charset="0"/>
                        </a:rPr>
                        <a:t>14</a:t>
                      </a:r>
                      <a:endParaRPr lang="en-US" altLang="en-US" sz="900" b="0">
                        <a:solidFill>
                          <a:srgbClr val="333333"/>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Times New Roman" panose="02020603050405020304" charset="0"/>
                          <a:cs typeface="Times New Roman" panose="02020603050405020304" charset="0"/>
                        </a:rPr>
                        <a:t> </a:t>
                      </a:r>
                      <a:endParaRPr lang="en-US" altLang="en-US" sz="900" b="0">
                        <a:solidFill>
                          <a:srgbClr val="000000"/>
                        </a:solidFill>
                        <a:latin typeface="Times New Roman" panose="02020603050405020304" charset="0"/>
                        <a:ea typeface="Times New Roman" panose="02020603050405020304" charset="0"/>
                        <a:cs typeface="Times New Roman" panose="02020603050405020304" charset="0"/>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Times New Roman" panose="02020603050405020304" charset="0"/>
                          <a:cs typeface="Times New Roman" panose="02020603050405020304" charset="0"/>
                        </a:rPr>
                        <a:t> </a:t>
                      </a:r>
                      <a:endParaRPr lang="en-US" altLang="en-US" sz="900" b="0">
                        <a:solidFill>
                          <a:srgbClr val="333333"/>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Times New Roman" panose="02020603050405020304" charset="0"/>
                          <a:cs typeface="Times New Roman" panose="02020603050405020304" charset="0"/>
                        </a:rPr>
                        <a:t> </a:t>
                      </a:r>
                      <a:endParaRPr lang="en-US" altLang="en-US" sz="900" b="0">
                        <a:solidFill>
                          <a:srgbClr val="333333"/>
                        </a:solidFill>
                        <a:latin typeface="Times New Roman" panose="02020603050405020304" charset="0"/>
                        <a:ea typeface="Times New Roman" panose="02020603050405020304" charset="0"/>
                        <a:cs typeface="Times New Roman" panose="02020603050405020304" charset="0"/>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灰灰灰灰</a:t>
                      </a:r>
                      <a:endParaRPr lang="en-US" altLang="en-US" sz="9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95250" marR="95250" marT="19050" marB="1905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333333"/>
                          </a:solidFill>
                          <a:latin typeface="宋体" panose="02010600030101010101" pitchFamily="2" charset="-122"/>
                          <a:ea typeface="宋体" panose="02010600030101010101" pitchFamily="2" charset="-122"/>
                          <a:cs typeface="宋体" panose="02010600030101010101" pitchFamily="2" charset="-122"/>
                        </a:rPr>
                        <a:t>灰</a:t>
                      </a:r>
                      <a:r>
                        <a:rPr lang="en-US" sz="900" b="0">
                          <a:solidFill>
                            <a:srgbClr val="00B0F0"/>
                          </a:solidFill>
                          <a:latin typeface="宋体" panose="02010600030101010101" pitchFamily="2" charset="-122"/>
                          <a:ea typeface="宋体" panose="02010600030101010101" pitchFamily="2" charset="-122"/>
                          <a:cs typeface="宋体" panose="02010600030101010101" pitchFamily="2" charset="-122"/>
                        </a:rPr>
                        <a:t>蓝蓝蓝</a:t>
                      </a:r>
                      <a:endParaRPr lang="en-US" altLang="en-US" sz="9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dirty="0">
                          <a:solidFill>
                            <a:srgbClr val="333333"/>
                          </a:solidFill>
                          <a:latin typeface="Times New Roman" panose="02020603050405020304" charset="0"/>
                          <a:cs typeface="Times New Roman" panose="02020603050405020304" charset="0"/>
                        </a:rPr>
                        <a:t>15</a:t>
                      </a:r>
                      <a:endParaRPr lang="en-US" altLang="en-US" sz="900" b="0" dirty="0">
                        <a:solidFill>
                          <a:srgbClr val="333333"/>
                        </a:solidFill>
                        <a:latin typeface="Times New Roman" panose="02020603050405020304" charset="0"/>
                        <a:ea typeface="Times New Roman" panose="02020603050405020304" charset="0"/>
                        <a:cs typeface="Times New Roman" panose="02020603050405020304" charset="0"/>
                      </a:endParaRPr>
                    </a:p>
                  </a:txBody>
                  <a:tcPr marL="9525" marR="9525" marT="9525" marB="9525"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微信图片_20191208231621"/>
          <p:cNvPicPr>
            <a:picLocks noChangeAspect="1"/>
          </p:cNvPicPr>
          <p:nvPr/>
        </p:nvPicPr>
        <p:blipFill>
          <a:blip r:embed="rId1"/>
          <a:stretch>
            <a:fillRect/>
          </a:stretch>
        </p:blipFill>
        <p:spPr>
          <a:xfrm>
            <a:off x="4303395" y="588010"/>
            <a:ext cx="4095750" cy="4095750"/>
          </a:xfrm>
          <a:prstGeom prst="rect">
            <a:avLst/>
          </a:prstGeom>
        </p:spPr>
      </p:pic>
      <p:sp>
        <p:nvSpPr>
          <p:cNvPr id="6" name="文本框 5"/>
          <p:cNvSpPr txBox="1"/>
          <p:nvPr/>
        </p:nvSpPr>
        <p:spPr>
          <a:xfrm>
            <a:off x="194945" y="960755"/>
            <a:ext cx="2705735" cy="1014730"/>
          </a:xfrm>
          <a:prstGeom prst="rect">
            <a:avLst/>
          </a:prstGeom>
          <a:noFill/>
        </p:spPr>
        <p:txBody>
          <a:bodyPr wrap="square" rtlCol="0">
            <a:spAutoFit/>
          </a:bodyPr>
          <a:lstStyle/>
          <a:p>
            <a:r>
              <a:rPr lang="zh-CN" altLang="en-US" sz="6000">
                <a:latin typeface="微软雅黑" panose="020B0503020204020204" pitchFamily="34" charset="-122"/>
                <a:ea typeface="微软雅黑" panose="020B0503020204020204" pitchFamily="34" charset="-122"/>
              </a:rPr>
              <a:t>胥文俊</a:t>
            </a:r>
            <a:endParaRPr lang="zh-CN" altLang="en-US" sz="6000">
              <a:latin typeface="微软雅黑" panose="020B0503020204020204" pitchFamily="34" charset="-122"/>
              <a:ea typeface="微软雅黑" panose="020B0503020204020204" pitchFamily="34" charset="-122"/>
            </a:endParaRPr>
          </a:p>
        </p:txBody>
      </p:sp>
      <p:sp>
        <p:nvSpPr>
          <p:cNvPr id="7" name="文本框 6"/>
          <p:cNvSpPr txBox="1"/>
          <p:nvPr/>
        </p:nvSpPr>
        <p:spPr>
          <a:xfrm>
            <a:off x="481330" y="1975485"/>
            <a:ext cx="2133600" cy="2306955"/>
          </a:xfrm>
          <a:prstGeom prst="rect">
            <a:avLst/>
          </a:prstGeom>
          <a:noFill/>
        </p:spPr>
        <p:txBody>
          <a:bodyPr wrap="square" rtlCol="0">
            <a:spAutoFit/>
          </a:bodyPr>
          <a:lstStyle/>
          <a:p>
            <a:r>
              <a:rPr lang="en-US" altLang="zh-CN" sz="4800">
                <a:latin typeface="微软雅黑" panose="020B0503020204020204" pitchFamily="34" charset="-122"/>
                <a:ea typeface="微软雅黑" panose="020B0503020204020204" pitchFamily="34" charset="-122"/>
              </a:rPr>
              <a:t>189</a:t>
            </a:r>
            <a:endParaRPr lang="en-US" altLang="zh-CN" sz="4800">
              <a:latin typeface="微软雅黑" panose="020B0503020204020204" pitchFamily="34" charset="-122"/>
              <a:ea typeface="微软雅黑" panose="020B0503020204020204" pitchFamily="34" charset="-122"/>
            </a:endParaRPr>
          </a:p>
          <a:p>
            <a:r>
              <a:rPr lang="en-US" altLang="zh-CN" sz="4800">
                <a:latin typeface="微软雅黑" panose="020B0503020204020204" pitchFamily="34" charset="-122"/>
                <a:ea typeface="微软雅黑" panose="020B0503020204020204" pitchFamily="34" charset="-122"/>
              </a:rPr>
              <a:t>9505</a:t>
            </a:r>
            <a:endParaRPr lang="en-US" altLang="zh-CN" sz="4800">
              <a:latin typeface="微软雅黑" panose="020B0503020204020204" pitchFamily="34" charset="-122"/>
              <a:ea typeface="微软雅黑" panose="020B0503020204020204" pitchFamily="34" charset="-122"/>
            </a:endParaRPr>
          </a:p>
          <a:p>
            <a:r>
              <a:rPr lang="en-US" altLang="zh-CN" sz="4800">
                <a:latin typeface="微软雅黑" panose="020B0503020204020204" pitchFamily="34" charset="-122"/>
                <a:ea typeface="微软雅黑" panose="020B0503020204020204" pitchFamily="34" charset="-122"/>
              </a:rPr>
              <a:t>8876</a:t>
            </a:r>
            <a:endParaRPr lang="en-US" altLang="zh-CN" sz="4800">
              <a:latin typeface="微软雅黑" panose="020B0503020204020204" pitchFamily="34" charset="-122"/>
              <a:ea typeface="微软雅黑" panose="020B0503020204020204" pitchFamily="34" charset="-122"/>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007235" y="1412875"/>
            <a:ext cx="4966970" cy="2799715"/>
          </a:xfrm>
          <a:prstGeom prst="rect">
            <a:avLst/>
          </a:prstGeom>
          <a:noFill/>
        </p:spPr>
        <p:txBody>
          <a:bodyPr wrap="square" rtlCol="0">
            <a:spAutoFit/>
          </a:bodyPr>
          <a:lstStyle/>
          <a:p>
            <a:pPr algn="ctr"/>
            <a:r>
              <a:rPr lang="zh-CN" altLang="en-US" sz="8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感谢聆听</a:t>
            </a:r>
            <a:endParaRPr lang="en-US" altLang="zh-CN" sz="8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8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8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a:spLocks noChangeArrowheads="1"/>
          </p:cNvSpPr>
          <p:nvPr/>
        </p:nvSpPr>
        <p:spPr bwMode="auto">
          <a:xfrm>
            <a:off x="251520" y="89229"/>
            <a:ext cx="8640960" cy="69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en-US" altLang="zh-CN" sz="2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2020</a:t>
            </a:r>
            <a:r>
              <a:rPr lang="zh-CN" altLang="en-US" sz="2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赛季主题</a:t>
            </a:r>
            <a:r>
              <a:rPr lang="en-US" sz="2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r>
              <a:rPr lang="zh-CN" altLang="en-US" sz="2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万物互联</a:t>
            </a:r>
            <a:endParaRPr lang="zh-CN" altLang="en-US" sz="2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
        <p:nvSpPr>
          <p:cNvPr id="100" name="文本框 99"/>
          <p:cNvSpPr txBox="1"/>
          <p:nvPr/>
        </p:nvSpPr>
        <p:spPr>
          <a:xfrm>
            <a:off x="316865" y="833120"/>
            <a:ext cx="8463915" cy="3784600"/>
          </a:xfrm>
          <a:prstGeom prst="rect">
            <a:avLst/>
          </a:prstGeom>
          <a:noFill/>
          <a:ln w="9525">
            <a:noFill/>
          </a:ln>
        </p:spPr>
        <p:txBody>
          <a:bodyPr wrap="square">
            <a:spAutoFit/>
          </a:bodyPr>
          <a:lstStyle/>
          <a:p>
            <a:pPr algn="just">
              <a:buClrTx/>
              <a:buSzTx/>
              <a:buNone/>
            </a:pPr>
            <a:endParaRPr lang="en-US" sz="1600" dirty="0"/>
          </a:p>
          <a:p>
            <a:pPr>
              <a:buClrTx/>
              <a:buSzTx/>
              <a:buNone/>
            </a:pPr>
            <a:r>
              <a:rPr lang="en-US" sz="1600" b="0" dirty="0">
                <a:latin typeface="+mn-ea"/>
              </a:rPr>
              <a:t>       </a:t>
            </a:r>
            <a:r>
              <a:rPr sz="1600" b="0" dirty="0">
                <a:latin typeface="+mn-ea"/>
              </a:rPr>
              <a:t>随着科学技术的发展，5G</a:t>
            </a:r>
            <a:r>
              <a:rPr lang="en-US" sz="1600" b="0" dirty="0">
                <a:latin typeface="+mn-ea"/>
              </a:rPr>
              <a:t> </a:t>
            </a:r>
            <a:r>
              <a:rPr sz="1600" b="0" dirty="0">
                <a:latin typeface="+mn-ea"/>
              </a:rPr>
              <a:t>时代已经到来。5G的超强带宽、极低延时具有极强的信息冲击效应和广阔的应用场景。远程控制、自动驾驶、智能家居、智慧城市等等以前在科幻电影中的构想将逐步变成现实。</a:t>
            </a:r>
            <a:r>
              <a:rPr lang="en-US" sz="1600" b="0" dirty="0">
                <a:latin typeface="+mn-ea"/>
              </a:rPr>
              <a:t> </a:t>
            </a:r>
            <a:r>
              <a:rPr sz="1600" b="0" dirty="0">
                <a:latin typeface="+mn-ea"/>
              </a:rPr>
              <a:t>5G</a:t>
            </a:r>
            <a:r>
              <a:rPr lang="en-US" sz="1600" b="0" dirty="0">
                <a:latin typeface="+mn-ea"/>
              </a:rPr>
              <a:t> </a:t>
            </a:r>
            <a:r>
              <a:rPr sz="1600" b="0" dirty="0" err="1">
                <a:latin typeface="+mn-ea"/>
              </a:rPr>
              <a:t>的广泛应用给人们的想象力和实现力插上了腾飞的翅膀，让人们的生活和工作变得更加便捷和高效</a:t>
            </a:r>
            <a:r>
              <a:rPr sz="1600" b="0" dirty="0">
                <a:latin typeface="+mn-ea"/>
              </a:rPr>
              <a:t>。</a:t>
            </a:r>
            <a:endParaRPr sz="1600" b="0" dirty="0">
              <a:latin typeface="+mn-ea"/>
            </a:endParaRPr>
          </a:p>
          <a:p>
            <a:pPr algn="just">
              <a:buClrTx/>
              <a:buSzTx/>
              <a:buNone/>
            </a:pPr>
            <a:r>
              <a:rPr sz="1600" b="0" dirty="0">
                <a:latin typeface="+mn-ea"/>
              </a:rPr>
              <a:t>       未来，琳琅满目的产品都将装有微处理器，并通过5G</a:t>
            </a:r>
            <a:r>
              <a:rPr lang="en-US" sz="1600" b="0" dirty="0">
                <a:latin typeface="+mn-ea"/>
              </a:rPr>
              <a:t> </a:t>
            </a:r>
            <a:r>
              <a:rPr sz="1600" b="0" dirty="0">
                <a:latin typeface="+mn-ea"/>
              </a:rPr>
              <a:t>网络连接在一起。电视、空调等家用电器只需要通过语音甚至脑电波就可以轻松实现开关或功能的切换。家电产品会变得更加聪明，它们能够了解家庭中每个成员的性格、爱好和操作习惯，通过智能识别来自主与使用者匹配，省去了反复调试产品的环节，十分人性化和智能化。</a:t>
            </a:r>
            <a:endParaRPr sz="1600" b="0" dirty="0">
              <a:latin typeface="+mn-ea"/>
            </a:endParaRPr>
          </a:p>
          <a:p>
            <a:pPr algn="just">
              <a:buClrTx/>
              <a:buSzTx/>
              <a:buNone/>
            </a:pPr>
            <a:r>
              <a:rPr sz="1600" b="0" dirty="0">
                <a:latin typeface="+mn-ea"/>
              </a:rPr>
              <a:t>       当然，科技的发展不会总是一帆风顺的，在万物互联的时代，还会出现个人隐私泄露、信息安全缺乏可靠保证等各种问题。如何正确认识并积极解决这些问题，需要我们开动脑筋，群策群力，寻找出破解难题的办法。</a:t>
            </a:r>
            <a:endParaRPr sz="1600" b="0" dirty="0">
              <a:latin typeface="+mn-ea"/>
            </a:endParaRPr>
          </a:p>
          <a:p>
            <a:pPr algn="just">
              <a:buClrTx/>
              <a:buSzTx/>
              <a:buNone/>
            </a:pPr>
            <a:r>
              <a:rPr sz="1600" b="0" dirty="0">
                <a:latin typeface="+mn-ea"/>
              </a:rPr>
              <a:t>       在本届竞赛中，参赛队员要扮演工程师的角色，开动脑筋，利用新结构、新技术来创造自己的机器人以完成各项竞赛任务，还要积极思考未来信息时代可能带来的弊端，以及如何预防这些弊端的发生。</a:t>
            </a:r>
            <a:endParaRPr sz="1600" b="0" dirty="0">
              <a:latin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0">
                                            <p:txEl>
                                              <p:pRg st="1" end="1"/>
                                            </p:txEl>
                                          </p:spTgt>
                                        </p:tgtEl>
                                        <p:attrNameLst>
                                          <p:attrName>style.visibility</p:attrName>
                                        </p:attrNameLst>
                                      </p:cBhvr>
                                      <p:to>
                                        <p:strVal val="visible"/>
                                      </p:to>
                                    </p:set>
                                    <p:animEffect transition="in" filter="blinds(horizontal)">
                                      <p:cBhvr>
                                        <p:cTn id="7" dur="500"/>
                                        <p:tgtEl>
                                          <p:spTgt spid="100">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0">
                                            <p:txEl>
                                              <p:pRg st="2" end="2"/>
                                            </p:txEl>
                                          </p:spTgt>
                                        </p:tgtEl>
                                        <p:attrNameLst>
                                          <p:attrName>style.visibility</p:attrName>
                                        </p:attrNameLst>
                                      </p:cBhvr>
                                      <p:to>
                                        <p:strVal val="visible"/>
                                      </p:to>
                                    </p:set>
                                    <p:animEffect transition="in" filter="blinds(horizontal)">
                                      <p:cBhvr>
                                        <p:cTn id="10" dur="500"/>
                                        <p:tgtEl>
                                          <p:spTgt spid="100">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00">
                                            <p:txEl>
                                              <p:pRg st="3" end="3"/>
                                            </p:txEl>
                                          </p:spTgt>
                                        </p:tgtEl>
                                        <p:attrNameLst>
                                          <p:attrName>style.visibility</p:attrName>
                                        </p:attrNameLst>
                                      </p:cBhvr>
                                      <p:to>
                                        <p:strVal val="visible"/>
                                      </p:to>
                                    </p:set>
                                    <p:animEffect transition="in" filter="blinds(horizontal)">
                                      <p:cBhvr>
                                        <p:cTn id="13" dur="500"/>
                                        <p:tgtEl>
                                          <p:spTgt spid="100">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00">
                                            <p:txEl>
                                              <p:pRg st="4" end="4"/>
                                            </p:txEl>
                                          </p:spTgt>
                                        </p:tgtEl>
                                        <p:attrNameLst>
                                          <p:attrName>style.visibility</p:attrName>
                                        </p:attrNameLst>
                                      </p:cBhvr>
                                      <p:to>
                                        <p:strVal val="visible"/>
                                      </p:to>
                                    </p:set>
                                    <p:animEffect transition="in" filter="blinds(horizontal)">
                                      <p:cBhvr>
                                        <p:cTn id="16" dur="500"/>
                                        <p:tgtEl>
                                          <p:spTgt spid="1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教育机器人工程挑战赛-中鸣方案">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0" y="-86995"/>
            <a:ext cx="9143365" cy="514350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31445" y="115570"/>
            <a:ext cx="8790305" cy="4831080"/>
          </a:xfrm>
          <a:prstGeom prst="rect">
            <a:avLst/>
          </a:prstGeom>
          <a:noFill/>
          <a:ln w="9525">
            <a:noFill/>
          </a:ln>
        </p:spPr>
        <p:txBody>
          <a:bodyPr wrap="square">
            <a:spAutoFit/>
          </a:bodyPr>
          <a:lstStyle/>
          <a:p>
            <a:pPr indent="0"/>
            <a:r>
              <a:rPr lang="en-US" sz="1400" b="1" dirty="0">
                <a:latin typeface="微软雅黑" panose="020B0503020204020204" pitchFamily="34" charset="-122"/>
                <a:ea typeface="微软雅黑" panose="020B0503020204020204" pitchFamily="34" charset="-122"/>
                <a:cs typeface="微软雅黑" panose="020B0503020204020204" pitchFamily="34" charset="-122"/>
              </a:rPr>
              <a:t> </a:t>
            </a:r>
            <a:r>
              <a:rPr lang="zh-CN" sz="1400" b="1" dirty="0">
                <a:latin typeface="微软雅黑" panose="020B0503020204020204" pitchFamily="34" charset="-122"/>
                <a:ea typeface="微软雅黑" panose="020B0503020204020204" pitchFamily="34" charset="-122"/>
                <a:cs typeface="微软雅黑" panose="020B0503020204020204" pitchFamily="34" charset="-122"/>
              </a:rPr>
              <a:t>机器人</a:t>
            </a:r>
            <a:endParaRPr lang="zh-CN" sz="1400" b="0" dirty="0">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1400" b="0" dirty="0">
                <a:latin typeface="微软雅黑" panose="020B0503020204020204" pitchFamily="34" charset="-122"/>
                <a:ea typeface="微软雅黑" panose="020B0503020204020204" pitchFamily="34" charset="-122"/>
                <a:cs typeface="微软雅黑" panose="020B0503020204020204" pitchFamily="34" charset="-122"/>
              </a:rPr>
              <a:t>本节提供设计和构建参赛机器人的原则和要求。</a:t>
            </a:r>
            <a:endParaRPr lang="zh-CN" sz="1400" b="0" dirty="0">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1400" b="0" dirty="0">
                <a:latin typeface="微软雅黑" panose="020B0503020204020204" pitchFamily="34" charset="-122"/>
                <a:ea typeface="微软雅黑" panose="020B0503020204020204" pitchFamily="34" charset="-122"/>
                <a:cs typeface="微软雅黑" panose="020B0503020204020204" pitchFamily="34" charset="-122"/>
              </a:rPr>
              <a:t>参赛前，所有机器人必须通过检查。为增进竞赛的公平性、公正性、创新性、多样性、挑战性、趣味性，鼓励并提倡参加教育机器人工程挑战赛的队伍自由选择符合竞赛组委会相关要求的公司或厂家出产的机器人套材。</a:t>
            </a:r>
            <a:endParaRPr lang="en-US" sz="1400" b="0" dirty="0">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1400" b="0" dirty="0">
                <a:latin typeface="微软雅黑" panose="020B0503020204020204" pitchFamily="34" charset="-122"/>
                <a:ea typeface="微软雅黑" panose="020B0503020204020204" pitchFamily="34" charset="-122"/>
                <a:cs typeface="微软雅黑" panose="020B0503020204020204" pitchFamily="34" charset="-122"/>
              </a:rPr>
              <a:t>5.1</a:t>
            </a:r>
            <a:r>
              <a:rPr lang="zh-CN" sz="1400" b="0" dirty="0">
                <a:latin typeface="微软雅黑" panose="020B0503020204020204" pitchFamily="34" charset="-122"/>
                <a:ea typeface="微软雅黑" panose="020B0503020204020204" pitchFamily="34" charset="-122"/>
                <a:cs typeface="微软雅黑" panose="020B0503020204020204" pitchFamily="34" charset="-122"/>
              </a:rPr>
              <a:t>每支参赛队可以携带</a:t>
            </a:r>
            <a:r>
              <a:rPr lang="en-US" sz="1400" b="0" dirty="0">
                <a:latin typeface="微软雅黑" panose="020B0503020204020204" pitchFamily="34" charset="-122"/>
                <a:ea typeface="微软雅黑" panose="020B0503020204020204" pitchFamily="34" charset="-122"/>
                <a:cs typeface="微软雅黑" panose="020B0503020204020204" pitchFamily="34" charset="-122"/>
              </a:rPr>
              <a:t>1-3</a:t>
            </a:r>
            <a:r>
              <a:rPr lang="zh-CN" sz="1400" b="0" dirty="0">
                <a:latin typeface="微软雅黑" panose="020B0503020204020204" pitchFamily="34" charset="-122"/>
                <a:ea typeface="微软雅黑" panose="020B0503020204020204" pitchFamily="34" charset="-122"/>
                <a:cs typeface="微软雅黑" panose="020B0503020204020204" pitchFamily="34" charset="-122"/>
              </a:rPr>
              <a:t>台机器人（最多不能超出</a:t>
            </a:r>
            <a:r>
              <a:rPr lang="en-US" sz="1400" b="0" dirty="0">
                <a:latin typeface="微软雅黑" panose="020B0503020204020204" pitchFamily="34" charset="-122"/>
                <a:ea typeface="微软雅黑" panose="020B0503020204020204" pitchFamily="34" charset="-122"/>
                <a:cs typeface="微软雅黑" panose="020B0503020204020204" pitchFamily="34" charset="-122"/>
              </a:rPr>
              <a:t>3</a:t>
            </a:r>
            <a:r>
              <a:rPr lang="zh-CN" sz="1400" b="0" dirty="0">
                <a:latin typeface="微软雅黑" panose="020B0503020204020204" pitchFamily="34" charset="-122"/>
                <a:ea typeface="微软雅黑" panose="020B0503020204020204" pitchFamily="34" charset="-122"/>
                <a:cs typeface="微软雅黑" panose="020B0503020204020204" pitchFamily="34" charset="-122"/>
              </a:rPr>
              <a:t>台）用于本届竞赛。在预设任务比赛中，每支参赛队可以搭建</a:t>
            </a:r>
            <a:r>
              <a:rPr lang="en-US" sz="1400" b="0" dirty="0">
                <a:latin typeface="微软雅黑" panose="020B0503020204020204" pitchFamily="34" charset="-122"/>
                <a:ea typeface="微软雅黑" panose="020B0503020204020204" pitchFamily="34" charset="-122"/>
                <a:cs typeface="微软雅黑" panose="020B0503020204020204" pitchFamily="34" charset="-122"/>
              </a:rPr>
              <a:t>1-2</a:t>
            </a:r>
            <a:r>
              <a:rPr lang="zh-CN" sz="1400" b="0" dirty="0">
                <a:latin typeface="微软雅黑" panose="020B0503020204020204" pitchFamily="34" charset="-122"/>
                <a:ea typeface="微软雅黑" panose="020B0503020204020204" pitchFamily="34" charset="-122"/>
                <a:cs typeface="微软雅黑" panose="020B0503020204020204" pitchFamily="34" charset="-122"/>
              </a:rPr>
              <a:t>台机器人（最多不能超出</a:t>
            </a:r>
            <a:r>
              <a:rPr lang="en-US" sz="1400" b="0" dirty="0">
                <a:latin typeface="微软雅黑" panose="020B0503020204020204" pitchFamily="34" charset="-122"/>
                <a:ea typeface="微软雅黑" panose="020B0503020204020204" pitchFamily="34" charset="-122"/>
                <a:cs typeface="微软雅黑" panose="020B0503020204020204" pitchFamily="34" charset="-122"/>
              </a:rPr>
              <a:t>2</a:t>
            </a:r>
            <a:r>
              <a:rPr lang="zh-CN" sz="1400" b="0" dirty="0">
                <a:latin typeface="微软雅黑" panose="020B0503020204020204" pitchFamily="34" charset="-122"/>
                <a:ea typeface="微软雅黑" panose="020B0503020204020204" pitchFamily="34" charset="-122"/>
                <a:cs typeface="微软雅黑" panose="020B0503020204020204" pitchFamily="34" charset="-122"/>
              </a:rPr>
              <a:t>台）；在附加任务比赛中，每支参赛队可以搭建</a:t>
            </a:r>
            <a:r>
              <a:rPr lang="en-US" sz="1400" b="0" dirty="0">
                <a:latin typeface="微软雅黑" panose="020B0503020204020204" pitchFamily="34" charset="-122"/>
                <a:ea typeface="微软雅黑" panose="020B0503020204020204" pitchFamily="34" charset="-122"/>
                <a:cs typeface="微软雅黑" panose="020B0503020204020204" pitchFamily="34" charset="-122"/>
              </a:rPr>
              <a:t>1-2</a:t>
            </a:r>
            <a:r>
              <a:rPr lang="zh-CN" sz="1400" b="0" dirty="0">
                <a:latin typeface="微软雅黑" panose="020B0503020204020204" pitchFamily="34" charset="-122"/>
                <a:ea typeface="微软雅黑" panose="020B0503020204020204" pitchFamily="34" charset="-122"/>
                <a:cs typeface="微软雅黑" panose="020B0503020204020204" pitchFamily="34" charset="-122"/>
              </a:rPr>
              <a:t>台机器人（最多不能超出</a:t>
            </a:r>
            <a:r>
              <a:rPr lang="en-US" sz="1400" b="0" dirty="0">
                <a:latin typeface="微软雅黑" panose="020B0503020204020204" pitchFamily="34" charset="-122"/>
                <a:ea typeface="微软雅黑" panose="020B0503020204020204" pitchFamily="34" charset="-122"/>
                <a:cs typeface="微软雅黑" panose="020B0503020204020204" pitchFamily="34" charset="-122"/>
              </a:rPr>
              <a:t>2</a:t>
            </a:r>
            <a:r>
              <a:rPr lang="zh-CN" sz="1400" b="0" dirty="0">
                <a:latin typeface="微软雅黑" panose="020B0503020204020204" pitchFamily="34" charset="-122"/>
                <a:ea typeface="微软雅黑" panose="020B0503020204020204" pitchFamily="34" charset="-122"/>
                <a:cs typeface="微软雅黑" panose="020B0503020204020204" pitchFamily="34" charset="-122"/>
              </a:rPr>
              <a:t>台），机器人可同时完成上层或下层任务。完成预设任务的机器人可参加附加任务比赛，其零部件可用于组装完成附加任务的机器人。</a:t>
            </a:r>
            <a:endParaRPr lang="en-US" sz="1400" b="0" dirty="0">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1400" b="0" dirty="0">
                <a:latin typeface="微软雅黑" panose="020B0503020204020204" pitchFamily="34" charset="-122"/>
                <a:ea typeface="微软雅黑" panose="020B0503020204020204" pitchFamily="34" charset="-122"/>
                <a:cs typeface="微软雅黑" panose="020B0503020204020204" pitchFamily="34" charset="-122"/>
              </a:rPr>
              <a:t>5.2 </a:t>
            </a:r>
            <a:r>
              <a:rPr lang="zh-CN" sz="1400" b="0" dirty="0">
                <a:latin typeface="微软雅黑" panose="020B0503020204020204" pitchFamily="34" charset="-122"/>
                <a:ea typeface="微软雅黑" panose="020B0503020204020204" pitchFamily="34" charset="-122"/>
                <a:cs typeface="微软雅黑" panose="020B0503020204020204" pitchFamily="34" charset="-122"/>
              </a:rPr>
              <a:t>每次从基地出发前，机器人的垂直投影不得超出基地范围（</a:t>
            </a:r>
            <a:r>
              <a:rPr lang="en-US" sz="1400" b="0" dirty="0">
                <a:latin typeface="微软雅黑" panose="020B0503020204020204" pitchFamily="34" charset="-122"/>
                <a:ea typeface="微软雅黑" panose="020B0503020204020204" pitchFamily="34" charset="-122"/>
                <a:cs typeface="微软雅黑" panose="020B0503020204020204" pitchFamily="34" charset="-122"/>
              </a:rPr>
              <a:t>30cm×30cm</a:t>
            </a:r>
            <a:r>
              <a:rPr lang="zh-CN" sz="1400" b="0" dirty="0">
                <a:latin typeface="微软雅黑" panose="020B0503020204020204" pitchFamily="34" charset="-122"/>
                <a:ea typeface="微软雅黑" panose="020B0503020204020204" pitchFamily="34" charset="-122"/>
                <a:cs typeface="微软雅黑" panose="020B0503020204020204" pitchFamily="34" charset="-122"/>
              </a:rPr>
              <a:t>），高度不得超过</a:t>
            </a:r>
            <a:r>
              <a:rPr lang="en-US" sz="1400" b="0" dirty="0">
                <a:latin typeface="微软雅黑" panose="020B0503020204020204" pitchFamily="34" charset="-122"/>
                <a:ea typeface="微软雅黑" panose="020B0503020204020204" pitchFamily="34" charset="-122"/>
                <a:cs typeface="微软雅黑" panose="020B0503020204020204" pitchFamily="34" charset="-122"/>
              </a:rPr>
              <a:t>35cm</a:t>
            </a:r>
            <a:r>
              <a:rPr lang="zh-CN" sz="1400" b="0" dirty="0">
                <a:latin typeface="微软雅黑" panose="020B0503020204020204" pitchFamily="34" charset="-122"/>
                <a:ea typeface="微软雅黑" panose="020B0503020204020204" pitchFamily="34" charset="-122"/>
                <a:cs typeface="微软雅黑" panose="020B0503020204020204" pitchFamily="34" charset="-122"/>
              </a:rPr>
              <a:t>；离开基地后，机器人的机构才可以自行伸展；只有当机器人完全离开基地后，才可以去完成各种任务。如果机器人在基地内伸展，则</a:t>
            </a:r>
            <a:r>
              <a:rPr lang="zh-CN" sz="14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判罚重启。</a:t>
            </a:r>
            <a:endParaRPr lang="en-US" sz="1400" b="0" dirty="0">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1400" b="0" dirty="0">
                <a:latin typeface="微软雅黑" panose="020B0503020204020204" pitchFamily="34" charset="-122"/>
                <a:ea typeface="微软雅黑" panose="020B0503020204020204" pitchFamily="34" charset="-122"/>
                <a:cs typeface="微软雅黑" panose="020B0503020204020204" pitchFamily="34" charset="-122"/>
              </a:rPr>
              <a:t>5.3 </a:t>
            </a:r>
            <a:r>
              <a:rPr lang="zh-CN" sz="1400" b="0" dirty="0">
                <a:latin typeface="微软雅黑" panose="020B0503020204020204" pitchFamily="34" charset="-122"/>
                <a:ea typeface="微软雅黑" panose="020B0503020204020204" pitchFamily="34" charset="-122"/>
                <a:cs typeface="微软雅黑" panose="020B0503020204020204" pitchFamily="34" charset="-122"/>
              </a:rPr>
              <a:t>在不影响正常竞赛和公平竞争的基础上，各参赛队的机器人可进行个性化装饰，以增强表现力和辨识性。</a:t>
            </a:r>
            <a:endParaRPr lang="en-US" sz="1400" b="0" dirty="0">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1400" b="0" dirty="0">
                <a:latin typeface="微软雅黑" panose="020B0503020204020204" pitchFamily="34" charset="-122"/>
                <a:ea typeface="微软雅黑" panose="020B0503020204020204" pitchFamily="34" charset="-122"/>
                <a:cs typeface="微软雅黑" panose="020B0503020204020204" pitchFamily="34" charset="-122"/>
              </a:rPr>
              <a:t>5.4 </a:t>
            </a:r>
            <a:r>
              <a:rPr lang="zh-CN" sz="1400" b="0" dirty="0">
                <a:latin typeface="微软雅黑" panose="020B0503020204020204" pitchFamily="34" charset="-122"/>
                <a:ea typeface="微软雅黑" panose="020B0503020204020204" pitchFamily="34" charset="-122"/>
                <a:cs typeface="微软雅黑" panose="020B0503020204020204" pitchFamily="34" charset="-122"/>
              </a:rPr>
              <a:t>当电机用于驱动轮时，只允许单个电机独立驱动单个着地的轮子。每台机器人只允许使用</a:t>
            </a:r>
            <a:r>
              <a:rPr lang="en-US" sz="1400" b="0" dirty="0">
                <a:latin typeface="微软雅黑" panose="020B0503020204020204" pitchFamily="34" charset="-122"/>
                <a:ea typeface="微软雅黑" panose="020B0503020204020204" pitchFamily="34" charset="-122"/>
                <a:cs typeface="微软雅黑" panose="020B0503020204020204" pitchFamily="34" charset="-122"/>
              </a:rPr>
              <a:t>6</a:t>
            </a:r>
            <a:r>
              <a:rPr lang="zh-CN" sz="1400" b="0" dirty="0">
                <a:latin typeface="微软雅黑" panose="020B0503020204020204" pitchFamily="34" charset="-122"/>
                <a:ea typeface="微软雅黑" panose="020B0503020204020204" pitchFamily="34" charset="-122"/>
                <a:cs typeface="微软雅黑" panose="020B0503020204020204" pitchFamily="34" charset="-122"/>
              </a:rPr>
              <a:t>个电机或舵机。在竞赛过程中，参赛选手可以为两台机器人准备</a:t>
            </a:r>
            <a:r>
              <a:rPr lang="en-US" sz="1400" b="0" dirty="0">
                <a:latin typeface="微软雅黑" panose="020B0503020204020204" pitchFamily="34" charset="-122"/>
                <a:ea typeface="微软雅黑" panose="020B0503020204020204" pitchFamily="34" charset="-122"/>
                <a:cs typeface="微软雅黑" panose="020B0503020204020204" pitchFamily="34" charset="-122"/>
              </a:rPr>
              <a:t>1</a:t>
            </a:r>
            <a:r>
              <a:rPr lang="zh-CN" sz="1400" b="0" dirty="0">
                <a:latin typeface="微软雅黑" panose="020B0503020204020204" pitchFamily="34" charset="-122"/>
                <a:ea typeface="微软雅黑" panose="020B0503020204020204" pitchFamily="34" charset="-122"/>
                <a:cs typeface="微软雅黑" panose="020B0503020204020204" pitchFamily="34" charset="-122"/>
              </a:rPr>
              <a:t>个备用电机或舵机，但比赛过程中每台机器人上使用的舵机数量和电机数量之和不得超过</a:t>
            </a:r>
            <a:r>
              <a:rPr lang="en-US" sz="1400" b="0" dirty="0">
                <a:latin typeface="微软雅黑" panose="020B0503020204020204" pitchFamily="34" charset="-122"/>
                <a:ea typeface="微软雅黑" panose="020B0503020204020204" pitchFamily="34" charset="-122"/>
                <a:cs typeface="微软雅黑" panose="020B0503020204020204" pitchFamily="34" charset="-122"/>
              </a:rPr>
              <a:t>6</a:t>
            </a:r>
            <a:r>
              <a:rPr lang="zh-CN" sz="1400" b="0" dirty="0">
                <a:latin typeface="微软雅黑" panose="020B0503020204020204" pitchFamily="34" charset="-122"/>
                <a:ea typeface="微软雅黑" panose="020B0503020204020204" pitchFamily="34" charset="-122"/>
                <a:cs typeface="微软雅黑" panose="020B0503020204020204" pitchFamily="34" charset="-122"/>
              </a:rPr>
              <a:t>个。</a:t>
            </a:r>
            <a:endParaRPr lang="en-US" sz="1400" b="0" dirty="0">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1400" b="0" dirty="0">
                <a:latin typeface="微软雅黑" panose="020B0503020204020204" pitchFamily="34" charset="-122"/>
                <a:ea typeface="微软雅黑" panose="020B0503020204020204" pitchFamily="34" charset="-122"/>
                <a:cs typeface="微软雅黑" panose="020B0503020204020204" pitchFamily="34" charset="-122"/>
              </a:rPr>
              <a:t>5.5 </a:t>
            </a:r>
            <a:r>
              <a:rPr lang="zh-CN" sz="1400" b="0" dirty="0">
                <a:latin typeface="微软雅黑" panose="020B0503020204020204" pitchFamily="34" charset="-122"/>
                <a:ea typeface="微软雅黑" panose="020B0503020204020204" pitchFamily="34" charset="-122"/>
                <a:cs typeface="微软雅黑" panose="020B0503020204020204" pitchFamily="34" charset="-122"/>
              </a:rPr>
              <a:t>每台机器人允许使用的传感器种类和数量不限，安装位置和测量精度不限，但不得使用多个相同或者不同传感器做成的集成传感器（</a:t>
            </a:r>
            <a:r>
              <a:rPr lang="zh-CN" sz="1400" b="0" dirty="0">
                <a:solidFill>
                  <a:srgbClr val="191F25"/>
                </a:solidFill>
                <a:latin typeface="微软雅黑" panose="020B0503020204020204" pitchFamily="34" charset="-122"/>
                <a:ea typeface="微软雅黑" panose="020B0503020204020204" pitchFamily="34" charset="-122"/>
                <a:cs typeface="微软雅黑" panose="020B0503020204020204" pitchFamily="34" charset="-122"/>
              </a:rPr>
              <a:t>集成传感器不是指某一种，而是说传感器的类型是集成到一起的）。</a:t>
            </a:r>
            <a:endParaRPr lang="en-US" sz="1400" b="0" dirty="0">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1400" b="0" dirty="0">
                <a:latin typeface="微软雅黑" panose="020B0503020204020204" pitchFamily="34" charset="-122"/>
                <a:ea typeface="微软雅黑" panose="020B0503020204020204" pitchFamily="34" charset="-122"/>
                <a:cs typeface="微软雅黑" panose="020B0503020204020204" pitchFamily="34" charset="-122"/>
              </a:rPr>
              <a:t>5.6 </a:t>
            </a:r>
            <a:r>
              <a:rPr lang="zh-CN" sz="1400" b="0" dirty="0">
                <a:latin typeface="微软雅黑" panose="020B0503020204020204" pitchFamily="34" charset="-122"/>
                <a:ea typeface="微软雅黑" panose="020B0503020204020204" pitchFamily="34" charset="-122"/>
                <a:cs typeface="微软雅黑" panose="020B0503020204020204" pitchFamily="34" charset="-122"/>
              </a:rPr>
              <a:t>每台机器人必须自带独立电源（电池种类不限，但必须符合安全使用标准），不得连接外部电源，自带电源的电压不得高于</a:t>
            </a:r>
            <a:r>
              <a:rPr lang="en-US" sz="1400" b="0" dirty="0">
                <a:latin typeface="微软雅黑" panose="020B0503020204020204" pitchFamily="34" charset="-122"/>
                <a:ea typeface="微软雅黑" panose="020B0503020204020204" pitchFamily="34" charset="-122"/>
                <a:cs typeface="微软雅黑" panose="020B0503020204020204" pitchFamily="34" charset="-122"/>
              </a:rPr>
              <a:t>9V</a:t>
            </a:r>
            <a:r>
              <a:rPr lang="zh-CN" sz="1400" b="0" dirty="0">
                <a:latin typeface="微软雅黑" panose="020B0503020204020204" pitchFamily="34" charset="-122"/>
                <a:ea typeface="微软雅黑" panose="020B0503020204020204" pitchFamily="34" charset="-122"/>
                <a:cs typeface="微软雅黑" panose="020B0503020204020204" pitchFamily="34" charset="-122"/>
              </a:rPr>
              <a:t>。</a:t>
            </a:r>
            <a:endParaRPr lang="en-US" sz="1400" b="0" dirty="0">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1400" b="0" dirty="0">
                <a:latin typeface="微软雅黑" panose="020B0503020204020204" pitchFamily="34" charset="-122"/>
                <a:ea typeface="微软雅黑" panose="020B0503020204020204" pitchFamily="34" charset="-122"/>
                <a:cs typeface="微软雅黑" panose="020B0503020204020204" pitchFamily="34" charset="-122"/>
              </a:rPr>
              <a:t>5.7</a:t>
            </a:r>
            <a:r>
              <a:rPr lang="zh-CN" sz="1400" b="0" dirty="0">
                <a:latin typeface="微软雅黑" panose="020B0503020204020204" pitchFamily="34" charset="-122"/>
                <a:ea typeface="微软雅黑" panose="020B0503020204020204" pitchFamily="34" charset="-122"/>
                <a:cs typeface="微软雅黑" panose="020B0503020204020204" pitchFamily="34" charset="-122"/>
              </a:rPr>
              <a:t>不允许使用有可能造成人身伤害或损坏竞赛场地的危险元件。</a:t>
            </a:r>
            <a:endParaRPr lang="en-US" sz="1400" b="0" dirty="0">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1400" b="0" dirty="0">
                <a:latin typeface="微软雅黑" panose="020B0503020204020204" pitchFamily="34" charset="-122"/>
                <a:ea typeface="微软雅黑" panose="020B0503020204020204" pitchFamily="34" charset="-122"/>
                <a:cs typeface="微软雅黑" panose="020B0503020204020204" pitchFamily="34" charset="-122"/>
              </a:rPr>
              <a:t>5.8 </a:t>
            </a:r>
            <a:r>
              <a:rPr lang="zh-CN" sz="1400" b="0" dirty="0">
                <a:latin typeface="微软雅黑" panose="020B0503020204020204" pitchFamily="34" charset="-122"/>
                <a:ea typeface="微软雅黑" panose="020B0503020204020204" pitchFamily="34" charset="-122"/>
                <a:cs typeface="微软雅黑" panose="020B0503020204020204" pitchFamily="34" charset="-122"/>
              </a:rPr>
              <a:t>机器人必须使用塑料材质的拼插式结构，不得使用橡皮筋、螺钉、铆钉、胶水、</a:t>
            </a:r>
            <a:r>
              <a:rPr lang="en-US" sz="1400" b="0" dirty="0">
                <a:latin typeface="微软雅黑" panose="020B0503020204020204" pitchFamily="34" charset="-122"/>
                <a:ea typeface="微软雅黑" panose="020B0503020204020204" pitchFamily="34" charset="-122"/>
                <a:cs typeface="微软雅黑" panose="020B0503020204020204" pitchFamily="34" charset="-122"/>
              </a:rPr>
              <a:t>3D</a:t>
            </a:r>
            <a:r>
              <a:rPr lang="zh-CN" sz="1400" b="0" dirty="0">
                <a:latin typeface="微软雅黑" panose="020B0503020204020204" pitchFamily="34" charset="-122"/>
                <a:ea typeface="微软雅黑" panose="020B0503020204020204" pitchFamily="34" charset="-122"/>
                <a:cs typeface="微软雅黑" panose="020B0503020204020204" pitchFamily="34" charset="-122"/>
              </a:rPr>
              <a:t>打印件等辅助连接或紧固材料。</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tags/tag1.xml><?xml version="1.0" encoding="utf-8"?>
<p:tagLst xmlns:p="http://schemas.openxmlformats.org/presentationml/2006/main">
  <p:tag name="KSO_WM_UNIT_TABLE_BEAUTIFY" val="smartTable{6daad4dd-be9c-4d96-afd0-22c881554ff5}"/>
</p:tagLst>
</file>

<file path=ppt/tags/tag2.xml><?xml version="1.0" encoding="utf-8"?>
<p:tagLst xmlns:p="http://schemas.openxmlformats.org/presentationml/2006/main">
  <p:tag name="KSO_WM_UNIT_TABLE_BEAUTIFY" val="smartTable{c97748d0-eaae-4972-9268-8341e816b0a4}"/>
</p:tagLst>
</file>

<file path=ppt/theme/theme1.xml><?xml version="1.0" encoding="utf-8"?>
<a:theme xmlns:a="http://schemas.openxmlformats.org/drawingml/2006/main" name="Office 主题">
  <a:themeElements>
    <a:clrScheme name="自定义 8">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0000"/>
      </a:hlink>
      <a:folHlink>
        <a:srgbClr val="954F72"/>
      </a:folHlink>
    </a:clrScheme>
    <a:fontScheme name="华文细黑">
      <a:majorFont>
        <a:latin typeface="华文细黑"/>
        <a:ea typeface="华文细黑"/>
        <a:cs typeface=""/>
      </a:majorFont>
      <a:minorFont>
        <a:latin typeface="Calibri Light"/>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9914</Words>
  <Application>WPS 演示</Application>
  <PresentationFormat>全屏显示(16:9)</PresentationFormat>
  <Paragraphs>1038</Paragraphs>
  <Slides>69</Slides>
  <Notes>13</Notes>
  <HiddenSlides>0</HiddenSlides>
  <MMClips>0</MMClips>
  <ScaleCrop>false</ScaleCrop>
  <HeadingPairs>
    <vt:vector size="8" baseType="variant">
      <vt:variant>
        <vt:lpstr>已用的字体</vt:lpstr>
      </vt:variant>
      <vt:variant>
        <vt:i4>14</vt:i4>
      </vt:variant>
      <vt:variant>
        <vt:lpstr>主题</vt:lpstr>
      </vt:variant>
      <vt:variant>
        <vt:i4>1</vt:i4>
      </vt:variant>
      <vt:variant>
        <vt:lpstr>嵌入 OLE 服务器</vt:lpstr>
      </vt:variant>
      <vt:variant>
        <vt:i4>3</vt:i4>
      </vt:variant>
      <vt:variant>
        <vt:lpstr>幻灯片标题</vt:lpstr>
      </vt:variant>
      <vt:variant>
        <vt:i4>69</vt:i4>
      </vt:variant>
    </vt:vector>
  </HeadingPairs>
  <TitlesOfParts>
    <vt:vector size="87" baseType="lpstr">
      <vt:lpstr>Arial</vt:lpstr>
      <vt:lpstr>宋体</vt:lpstr>
      <vt:lpstr>Wingdings</vt:lpstr>
      <vt:lpstr>微软雅黑</vt:lpstr>
      <vt:lpstr>黑体</vt:lpstr>
      <vt:lpstr>Arial Unicode MS</vt:lpstr>
      <vt:lpstr>华文细黑</vt:lpstr>
      <vt:lpstr>微软雅黑 Light</vt:lpstr>
      <vt:lpstr>Calibri Light</vt:lpstr>
      <vt:lpstr>Calibri</vt:lpstr>
      <vt:lpstr>Calibri</vt:lpstr>
      <vt:lpstr>Times New Roman</vt:lpstr>
      <vt:lpstr>Times New Roman</vt:lpstr>
      <vt:lpstr>华文楷体</vt:lpstr>
      <vt:lpstr>Office 主题</vt:lpstr>
      <vt:lpstr>Paint.Picture</vt:lpstr>
      <vt:lpstr>Paint.Picture</vt:lpstr>
      <vt:lpstr>Paint.Picture</vt:lpstr>
      <vt:lpstr>PowerPoint 演示文稿</vt:lpstr>
      <vt:lpstr>PowerPoint 演示文稿</vt:lpstr>
      <vt:lpstr>历届比赛回顾 2013-2016</vt:lpstr>
      <vt:lpstr>历届比赛回顾 2017</vt:lpstr>
      <vt:lpstr>历届比赛回顾 2018</vt:lpstr>
      <vt:lpstr>历届比赛回顾 2019</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熊猫哒哒</dc:creator>
  <cp:lastModifiedBy>大神父</cp:lastModifiedBy>
  <cp:revision>150</cp:revision>
  <dcterms:created xsi:type="dcterms:W3CDTF">2018-02-10T08:38:00Z</dcterms:created>
  <dcterms:modified xsi:type="dcterms:W3CDTF">2020-03-24T03:48:37Z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2052-11.1.0.9440</vt:lpwstr>
  </property>
</Properties>
</file>